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</p:sldIdLst>
  <p:sldSz cx="12192000" cy="6858000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37AC71-8D4A-4A7F-B563-40F499AA6135}" v="2" dt="2023-03-15T21:10:48.65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30" autoAdjust="0"/>
    <p:restoredTop sz="94830" autoAdjust="0"/>
  </p:normalViewPr>
  <p:slideViewPr>
    <p:cSldViewPr>
      <p:cViewPr varScale="1">
        <p:scale>
          <a:sx n="62" d="100"/>
          <a:sy n="62" d="100"/>
        </p:scale>
        <p:origin x="1184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Brown" userId="8047f6f9-9041-4e7b-9a1f-e0f0288ec42f" providerId="ADAL" clId="{6D37AC71-8D4A-4A7F-B563-40F499AA6135}"/>
    <pc:docChg chg="addSld delSld modSld">
      <pc:chgData name="Mrs Brown" userId="8047f6f9-9041-4e7b-9a1f-e0f0288ec42f" providerId="ADAL" clId="{6D37AC71-8D4A-4A7F-B563-40F499AA6135}" dt="2023-03-15T21:10:54.008" v="13" actId="2696"/>
      <pc:docMkLst>
        <pc:docMk/>
      </pc:docMkLst>
      <pc:sldChg chg="modSp mod">
        <pc:chgData name="Mrs Brown" userId="8047f6f9-9041-4e7b-9a1f-e0f0288ec42f" providerId="ADAL" clId="{6D37AC71-8D4A-4A7F-B563-40F499AA6135}" dt="2023-03-15T21:01:29.365" v="11" actId="20577"/>
        <pc:sldMkLst>
          <pc:docMk/>
          <pc:sldMk cId="0" sldId="257"/>
        </pc:sldMkLst>
        <pc:graphicFrameChg chg="mod modGraphic">
          <ac:chgData name="Mrs Brown" userId="8047f6f9-9041-4e7b-9a1f-e0f0288ec42f" providerId="ADAL" clId="{6D37AC71-8D4A-4A7F-B563-40F499AA6135}" dt="2023-03-15T21:01:29.365" v="11" actId="20577"/>
          <ac:graphicFrameMkLst>
            <pc:docMk/>
            <pc:sldMk cId="0" sldId="257"/>
            <ac:graphicFrameMk id="7" creationId="{00000000-0000-0000-0000-000000000000}"/>
          </ac:graphicFrameMkLst>
        </pc:graphicFrameChg>
      </pc:sldChg>
      <pc:sldChg chg="del">
        <pc:chgData name="Mrs Brown" userId="8047f6f9-9041-4e7b-9a1f-e0f0288ec42f" providerId="ADAL" clId="{6D37AC71-8D4A-4A7F-B563-40F499AA6135}" dt="2023-03-15T21:10:54.008" v="13" actId="2696"/>
        <pc:sldMkLst>
          <pc:docMk/>
          <pc:sldMk cId="0" sldId="264"/>
        </pc:sldMkLst>
      </pc:sldChg>
      <pc:sldChg chg="add">
        <pc:chgData name="Mrs Brown" userId="8047f6f9-9041-4e7b-9a1f-e0f0288ec42f" providerId="ADAL" clId="{6D37AC71-8D4A-4A7F-B563-40F499AA6135}" dt="2023-03-15T21:10:48.647" v="12"/>
        <pc:sldMkLst>
          <pc:docMk/>
          <pc:sldMk cId="0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469" y="29209"/>
            <a:ext cx="12037060" cy="381000"/>
          </a:xfrm>
          <a:custGeom>
            <a:avLst/>
            <a:gdLst/>
            <a:ahLst/>
            <a:cxnLst/>
            <a:rect l="l" t="t" r="r" b="b"/>
            <a:pathLst>
              <a:path w="12037060" h="381000">
                <a:moveTo>
                  <a:pt x="0" y="63500"/>
                </a:moveTo>
                <a:lnTo>
                  <a:pt x="4990" y="38790"/>
                </a:lnTo>
                <a:lnTo>
                  <a:pt x="18599" y="18605"/>
                </a:lnTo>
                <a:lnTo>
                  <a:pt x="38783" y="4992"/>
                </a:lnTo>
                <a:lnTo>
                  <a:pt x="63500" y="0"/>
                </a:lnTo>
                <a:lnTo>
                  <a:pt x="11973560" y="0"/>
                </a:lnTo>
                <a:lnTo>
                  <a:pt x="11998269" y="4992"/>
                </a:lnTo>
                <a:lnTo>
                  <a:pt x="12018454" y="18605"/>
                </a:lnTo>
                <a:lnTo>
                  <a:pt x="12032067" y="38790"/>
                </a:lnTo>
                <a:lnTo>
                  <a:pt x="12037060" y="63500"/>
                </a:lnTo>
                <a:lnTo>
                  <a:pt x="12037060" y="317500"/>
                </a:lnTo>
                <a:lnTo>
                  <a:pt x="12032067" y="342209"/>
                </a:lnTo>
                <a:lnTo>
                  <a:pt x="12018454" y="362394"/>
                </a:lnTo>
                <a:lnTo>
                  <a:pt x="11998269" y="376007"/>
                </a:lnTo>
                <a:lnTo>
                  <a:pt x="11973560" y="381000"/>
                </a:lnTo>
                <a:lnTo>
                  <a:pt x="63500" y="381000"/>
                </a:lnTo>
                <a:lnTo>
                  <a:pt x="38783" y="376007"/>
                </a:lnTo>
                <a:lnTo>
                  <a:pt x="18599" y="362394"/>
                </a:lnTo>
                <a:lnTo>
                  <a:pt x="4990" y="342209"/>
                </a:lnTo>
                <a:lnTo>
                  <a:pt x="0" y="317500"/>
                </a:lnTo>
                <a:lnTo>
                  <a:pt x="0" y="635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90470" y="52641"/>
            <a:ext cx="7211059" cy="300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813811"/>
              </p:ext>
            </p:extLst>
          </p:nvPr>
        </p:nvGraphicFramePr>
        <p:xfrm>
          <a:off x="62865" y="522274"/>
          <a:ext cx="11918315" cy="63360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80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6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1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0420">
                <a:tc>
                  <a:txBody>
                    <a:bodyPr/>
                    <a:lstStyle/>
                    <a:p>
                      <a:pPr marL="81280" marR="57721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a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negative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impact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industry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if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reaction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rate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too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slow?</a:t>
                      </a:r>
                      <a:endParaRPr lang="en-GB" sz="1200" spc="-5" dirty="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 marL="102235" marR="28321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List five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factors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which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effect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reaction</a:t>
                      </a:r>
                      <a:r>
                        <a:rPr sz="1200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rate: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4508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0580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a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negative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impact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industry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if</a:t>
                      </a:r>
                    </a:p>
                    <a:p>
                      <a:pPr marL="8128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reaction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rate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too</a:t>
                      </a:r>
                      <a:r>
                        <a:rPr sz="12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fast?</a:t>
                      </a:r>
                      <a:endParaRPr lang="en-GB" sz="1200" spc="-15" dirty="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739">
                <a:tc rowSpan="4">
                  <a:txBody>
                    <a:bodyPr/>
                    <a:lstStyle/>
                    <a:p>
                      <a:pPr marL="97155" marR="17526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chemical reaction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occur,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which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two 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requirements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necessary. 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You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may wish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use diagrams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help with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your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explanation.</a:t>
                      </a:r>
                      <a:endParaRPr lang="en-GB" sz="1200" spc="-5" dirty="0">
                        <a:latin typeface="Calibri"/>
                        <a:cs typeface="Calibri"/>
                      </a:endParaRPr>
                    </a:p>
                    <a:p>
                      <a:pPr marL="97155" marR="17526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endParaRPr lang="en-GB" sz="1200" spc="-5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65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94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 marR="2927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How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do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you calculate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relative 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rate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reaction? What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units?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When would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you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use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relative 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rate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reaction</a:t>
                      </a:r>
                      <a:r>
                        <a:rPr sz="12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calculation?</a:t>
                      </a:r>
                      <a:endParaRPr lang="en-GB" sz="1200" spc="-5" dirty="0">
                        <a:latin typeface="Calibri"/>
                        <a:cs typeface="Calibri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endParaRPr lang="en-GB" sz="1200" spc="-5" dirty="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6996" y="52641"/>
            <a:ext cx="53943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Chemistry </a:t>
            </a:r>
            <a:r>
              <a:rPr spc="-5" dirty="0"/>
              <a:t>Revision Mind Map Unit </a:t>
            </a:r>
            <a:r>
              <a:rPr dirty="0"/>
              <a:t>3 – </a:t>
            </a:r>
            <a:r>
              <a:rPr spc="-5" dirty="0"/>
              <a:t>Collision Theory</a:t>
            </a:r>
            <a:r>
              <a:rPr spc="-20" dirty="0"/>
              <a:t> </a:t>
            </a:r>
            <a:r>
              <a:rPr dirty="0"/>
              <a:t>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886647"/>
              </p:ext>
            </p:extLst>
          </p:nvPr>
        </p:nvGraphicFramePr>
        <p:xfrm>
          <a:off x="7327900" y="2667000"/>
          <a:ext cx="4653280" cy="403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5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3123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Define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term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activation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energy</a:t>
                      </a:r>
                      <a:r>
                        <a:rPr sz="12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mean?</a:t>
                      </a:r>
                      <a:endParaRPr lang="en-GB" sz="1200" dirty="0">
                        <a:latin typeface="Calibri"/>
                        <a:cs typeface="Calibri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lang="en-GB" sz="12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56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Define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activated</a:t>
                      </a:r>
                      <a:r>
                        <a:rPr sz="1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complex?</a:t>
                      </a:r>
                      <a:endParaRPr lang="en-GB" sz="1200" b="1" spc="-5" dirty="0">
                        <a:latin typeface="Calibri"/>
                        <a:cs typeface="Calibri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lang="en-GB" sz="1200" b="1" spc="-5" dirty="0">
                        <a:latin typeface="Calibri"/>
                        <a:cs typeface="Calibri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580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Why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does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increasing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pressure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increase reaction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rate? 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You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may wish</a:t>
                      </a:r>
                      <a:r>
                        <a:rPr sz="12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use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diagram.</a:t>
                      </a:r>
                      <a:endParaRPr lang="en-GB" sz="1200" spc="-5" dirty="0">
                        <a:latin typeface="Calibri"/>
                        <a:cs typeface="Calibri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</a:pPr>
                      <a:endParaRPr lang="en-GB" sz="1200" spc="-5" dirty="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E887077D-CFC2-4C3A-B41B-76E52B265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7900" y="4386261"/>
            <a:ext cx="1819275" cy="600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4628" y="52641"/>
            <a:ext cx="56832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Chemistry </a:t>
            </a:r>
            <a:r>
              <a:rPr spc="-5" dirty="0"/>
              <a:t>Revision Mind Map Unit </a:t>
            </a:r>
            <a:r>
              <a:rPr dirty="0"/>
              <a:t>3 – </a:t>
            </a:r>
            <a:r>
              <a:rPr spc="-10" dirty="0"/>
              <a:t>Chemical </a:t>
            </a:r>
            <a:r>
              <a:rPr spc="-5" dirty="0"/>
              <a:t>Analysis</a:t>
            </a:r>
            <a:r>
              <a:rPr dirty="0"/>
              <a:t> </a:t>
            </a:r>
            <a:r>
              <a:rPr spc="5" dirty="0"/>
              <a:t>10</a:t>
            </a:r>
          </a:p>
        </p:txBody>
      </p:sp>
      <p:sp>
        <p:nvSpPr>
          <p:cNvPr id="6" name="object 6"/>
          <p:cNvSpPr/>
          <p:nvPr/>
        </p:nvSpPr>
        <p:spPr>
          <a:xfrm>
            <a:off x="1122837" y="4802185"/>
            <a:ext cx="1789241" cy="1546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118127"/>
              </p:ext>
            </p:extLst>
          </p:nvPr>
        </p:nvGraphicFramePr>
        <p:xfrm>
          <a:off x="133791" y="509079"/>
          <a:ext cx="11924418" cy="6278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2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8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8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9781">
                <a:tc>
                  <a:txBody>
                    <a:bodyPr/>
                    <a:lstStyle/>
                    <a:p>
                      <a:pPr marL="90805" marR="6356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In paper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chromatography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: 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Mobile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phase:</a:t>
                      </a:r>
                      <a:r>
                        <a:rPr lang="en-GB" sz="1200" b="1" spc="-5" dirty="0">
                          <a:latin typeface="Calibri"/>
                          <a:cs typeface="Calibri"/>
                        </a:rPr>
                        <a:t> </a:t>
                      </a:r>
                    </a:p>
                    <a:p>
                      <a:pPr marL="90805" marR="6356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Stationary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phase:</a:t>
                      </a:r>
                      <a:endParaRPr sz="1200" dirty="0">
                        <a:highlight>
                          <a:srgbClr val="FFFF00"/>
                        </a:highlight>
                        <a:latin typeface="Calibri"/>
                        <a:cs typeface="Calibri"/>
                      </a:endParaRPr>
                    </a:p>
                  </a:txBody>
                  <a:tcPr marL="0" marR="0" marT="3759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4610" marR="2139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gas chromatography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a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gas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such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as helium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used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as the  mobile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phase?</a:t>
                      </a:r>
                      <a:endParaRPr lang="en-GB" sz="1200" dirty="0">
                        <a:latin typeface="Calibri"/>
                        <a:cs typeface="Calibri"/>
                      </a:endParaRPr>
                    </a:p>
                  </a:txBody>
                  <a:tcPr marL="0" marR="0" marT="3835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How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do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you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make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up a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standard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solution?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(3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marks)</a:t>
                      </a:r>
                      <a:endParaRPr lang="en-GB" sz="1200" spc="-5" dirty="0">
                        <a:latin typeface="Calibri"/>
                        <a:cs typeface="Calibri"/>
                      </a:endParaRPr>
                    </a:p>
                  </a:txBody>
                  <a:tcPr marL="0" marR="0" marT="295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761">
                <a:tc rowSpan="4">
                  <a:txBody>
                    <a:bodyPr/>
                    <a:lstStyle/>
                    <a:p>
                      <a:pPr marL="90805" marR="416559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two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factors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influence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separation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by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chromatography: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1553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3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6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peak in a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chromatogram indicates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what?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GB"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If the peak is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off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scale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does this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indicate?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How could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you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make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peak in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scale?</a:t>
                      </a:r>
                      <a:endParaRPr lang="en-GB" sz="1200" spc="-10" dirty="0">
                        <a:latin typeface="Calibri"/>
                        <a:cs typeface="Calibri"/>
                      </a:endParaRPr>
                    </a:p>
                  </a:txBody>
                  <a:tcPr marL="0" marR="0" marT="34579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3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Why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an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indicator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used?</a:t>
                      </a:r>
                      <a:r>
                        <a:rPr lang="en-GB" sz="1200" dirty="0">
                          <a:latin typeface="Calibri"/>
                          <a:cs typeface="Calibri"/>
                        </a:rPr>
                        <a:t> </a:t>
                      </a:r>
                    </a:p>
                    <a:p>
                      <a:pPr marL="10795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Why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white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tile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used?</a:t>
                      </a:r>
                      <a:r>
                        <a:rPr lang="en-GB" sz="1200" dirty="0">
                          <a:latin typeface="Calibri"/>
                          <a:cs typeface="Calibri"/>
                        </a:rPr>
                        <a:t> </a:t>
                      </a:r>
                    </a:p>
                    <a:p>
                      <a:pPr marL="107950">
                        <a:lnSpc>
                          <a:spcPct val="100000"/>
                        </a:lnSpc>
                      </a:pPr>
                      <a:endParaRPr lang="en-GB" sz="1200" dirty="0">
                        <a:latin typeface="Calibri"/>
                        <a:cs typeface="Calibri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lang="en-GB"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redox titration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using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acidified permanganate, why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an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indicator</a:t>
                      </a:r>
                      <a:r>
                        <a:rPr sz="1200" spc="-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not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required?</a:t>
                      </a:r>
                      <a:endParaRPr lang="en-GB" sz="1200" spc="-5" dirty="0">
                        <a:latin typeface="Calibri"/>
                        <a:cs typeface="Calibri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endParaRPr lang="en-GB" sz="1200" spc="-5" dirty="0">
                        <a:latin typeface="Calibri"/>
                        <a:cs typeface="Calibri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Why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an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acid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added?</a:t>
                      </a:r>
                      <a:r>
                        <a:rPr lang="en-GB" sz="1200" dirty="0"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highlight>
                          <a:srgbClr val="FFFF00"/>
                        </a:highlight>
                        <a:latin typeface="Calibri"/>
                        <a:cs typeface="Calibri"/>
                      </a:endParaRPr>
                    </a:p>
                  </a:txBody>
                  <a:tcPr marL="0" marR="0" marT="59099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584">
                <a:tc rowSpan="6" gridSpan="2">
                  <a:txBody>
                    <a:bodyPr/>
                    <a:lstStyle/>
                    <a:p>
                      <a:pPr marL="90805" marR="226695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2880360" algn="l"/>
                        </a:tabLst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Larger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molecules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move </a:t>
                      </a:r>
                      <a:r>
                        <a:rPr lang="en-GB" sz="1200" spc="10" dirty="0">
                          <a:latin typeface="Calibri"/>
                          <a:cs typeface="Calibri"/>
                        </a:rPr>
                        <a:t>________________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chromatography.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endParaRPr lang="en-GB" sz="1200" spc="-5" dirty="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lang="en-GB" sz="1200" spc="-5" dirty="0">
                          <a:latin typeface="Calibri"/>
                          <a:cs typeface="Calibri"/>
                        </a:rPr>
                        <a:t>Rf value = distance of substance/distance     </a:t>
                      </a: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lang="en-GB" sz="1200" spc="-5" dirty="0">
                          <a:latin typeface="Calibri"/>
                          <a:cs typeface="Calibri"/>
                        </a:rPr>
                        <a:t>                      travelled by solvent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Calculate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Rf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Value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spot 3 in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chromatogram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below.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969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118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017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200" spc="-5">
                          <a:latin typeface="Calibri"/>
                          <a:cs typeface="Calibri"/>
                        </a:rPr>
                        <a:t>Which </a:t>
                      </a:r>
                      <a:r>
                        <a:rPr sz="1200">
                          <a:latin typeface="Calibri"/>
                          <a:cs typeface="Calibri"/>
                        </a:rPr>
                        <a:t>pieces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equipment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used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2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accurate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measurements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chemistry</a:t>
                      </a:r>
                      <a:endParaRPr lang="en-GB" sz="1200" spc="-5" dirty="0">
                        <a:latin typeface="Calibri"/>
                        <a:cs typeface="Calibri"/>
                      </a:endParaRPr>
                    </a:p>
                  </a:txBody>
                  <a:tcPr marL="0" marR="0" marT="5784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969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415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017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96520" marR="10922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Calculate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concentration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Iron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(II)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sulfate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solution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given that 20cm</a:t>
                      </a:r>
                      <a:r>
                        <a:rPr sz="1200" spc="-7" baseline="24305" dirty="0">
                          <a:latin typeface="Calibri"/>
                          <a:cs typeface="Calibri"/>
                        </a:rPr>
                        <a:t>3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 it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reacted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with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0.02mol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aseline="24305" dirty="0">
                          <a:latin typeface="Calibri"/>
                          <a:cs typeface="Calibri"/>
                        </a:rPr>
                        <a:t>-1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potassium permanganate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solution.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average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volume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potassium permanganate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solution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used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was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10cm</a:t>
                      </a:r>
                      <a:r>
                        <a:rPr sz="1200" spc="-7" baseline="24305" dirty="0">
                          <a:latin typeface="Calibri"/>
                          <a:cs typeface="Calibri"/>
                        </a:rPr>
                        <a:t>3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The redox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equation</a:t>
                      </a:r>
                      <a:r>
                        <a:rPr sz="12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is: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069975">
                        <a:lnSpc>
                          <a:spcPts val="1060"/>
                        </a:lnSpc>
                        <a:spcBef>
                          <a:spcPts val="25"/>
                        </a:spcBef>
                      </a:pPr>
                      <a:r>
                        <a:rPr sz="1200" spc="-5" dirty="0" err="1">
                          <a:latin typeface="Calibri"/>
                          <a:cs typeface="Calibri"/>
                        </a:rPr>
                        <a:t>MnO</a:t>
                      </a:r>
                      <a:r>
                        <a:rPr lang="en-GB" sz="1200" spc="-5" baseline="-2500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aseline="24305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8H</a:t>
                      </a:r>
                      <a:r>
                        <a:rPr sz="1200" spc="-15" baseline="24305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5Fe</a:t>
                      </a:r>
                      <a:r>
                        <a:rPr sz="1200" spc="-15" baseline="24305" dirty="0">
                          <a:latin typeface="Calibri"/>
                          <a:cs typeface="Calibri"/>
                        </a:rPr>
                        <a:t>2+ </a:t>
                      </a:r>
                      <a:r>
                        <a:rPr lang="en-GB" sz="1200" spc="-15" baseline="243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200" spc="1150" dirty="0">
                          <a:latin typeface="Wingdings"/>
                          <a:cs typeface="Wingdings"/>
                          <a:sym typeface="Symbol" panose="05050102010706020507" pitchFamily="18" charset="2"/>
                        </a:rPr>
                        <a:t></a:t>
                      </a:r>
                      <a:r>
                        <a:rPr sz="1200" spc="-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5Fe</a:t>
                      </a:r>
                      <a:r>
                        <a:rPr sz="1200" spc="-15" baseline="24305" dirty="0">
                          <a:latin typeface="Calibri"/>
                          <a:cs typeface="Calibri"/>
                        </a:rPr>
                        <a:t>3+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Mn</a:t>
                      </a:r>
                      <a:r>
                        <a:rPr sz="1200" spc="-7" baseline="24305" dirty="0">
                          <a:latin typeface="Calibri"/>
                          <a:cs typeface="Calibri"/>
                        </a:rPr>
                        <a:t>2+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4H</a:t>
                      </a:r>
                      <a:r>
                        <a:rPr lang="en-GB" sz="1200" spc="-5" baseline="-250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</a:t>
                      </a:r>
                      <a:endParaRPr lang="en-GB" sz="1200" dirty="0">
                        <a:latin typeface="Calibri"/>
                        <a:cs typeface="Calibri"/>
                      </a:endParaRPr>
                    </a:p>
                    <a:p>
                      <a:pPr marL="1069975">
                        <a:lnSpc>
                          <a:spcPts val="1060"/>
                        </a:lnSpc>
                        <a:spcBef>
                          <a:spcPts val="25"/>
                        </a:spcBef>
                      </a:pP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382395">
                        <a:lnSpc>
                          <a:spcPts val="580"/>
                        </a:lnSpc>
                        <a:tabLst>
                          <a:tab pos="3579495" algn="l"/>
                        </a:tabLst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	</a:t>
                      </a:r>
                    </a:p>
                  </a:txBody>
                  <a:tcPr marL="0" marR="0" marT="5909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624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017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name is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given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titres between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0.2cm</a:t>
                      </a:r>
                      <a:r>
                        <a:rPr sz="1200" spc="-7" baseline="24305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?</a:t>
                      </a:r>
                      <a:endParaRPr lang="en-GB" sz="1200" spc="-5" dirty="0">
                        <a:latin typeface="Calibri"/>
                        <a:cs typeface="Calibri"/>
                      </a:endParaRPr>
                    </a:p>
                  </a:txBody>
                  <a:tcPr marL="0" marR="0" marT="4992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96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95527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017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25971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Why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the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first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titre never used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when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calculating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average  </a:t>
                      </a:r>
                      <a:r>
                        <a:rPr sz="1200" spc="-5" dirty="0" err="1">
                          <a:latin typeface="Calibri"/>
                          <a:cs typeface="Calibri"/>
                        </a:rPr>
                        <a:t>titre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?</a:t>
                      </a:r>
                      <a:endParaRPr lang="en-GB" sz="1200" spc="-5" dirty="0">
                        <a:latin typeface="Calibri"/>
                        <a:cs typeface="Calibri"/>
                      </a:endParaRPr>
                    </a:p>
                  </a:txBody>
                  <a:tcPr marL="0" marR="0" marT="4930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96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8339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017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a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standard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solution?</a:t>
                      </a:r>
                      <a:endParaRPr lang="en-GB" sz="1200" dirty="0">
                        <a:latin typeface="Calibri"/>
                        <a:cs typeface="Calibri"/>
                      </a:endParaRPr>
                    </a:p>
                  </a:txBody>
                  <a:tcPr marL="0" marR="0" marT="5238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96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DECEDA25-84F6-4C2B-A018-43DD77826D40}"/>
              </a:ext>
            </a:extLst>
          </p:cNvPr>
          <p:cNvSpPr/>
          <p:nvPr/>
        </p:nvSpPr>
        <p:spPr>
          <a:xfrm>
            <a:off x="148020" y="2997030"/>
            <a:ext cx="3014976" cy="52857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C18094A3-02EC-4F39-B7B6-114E26D09254}"/>
              </a:ext>
            </a:extLst>
          </p:cNvPr>
          <p:cNvSpPr/>
          <p:nvPr/>
        </p:nvSpPr>
        <p:spPr>
          <a:xfrm>
            <a:off x="142658" y="3510226"/>
            <a:ext cx="3014976" cy="32705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6996" y="52641"/>
            <a:ext cx="53943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Chemistry </a:t>
            </a:r>
            <a:r>
              <a:rPr spc="-5" dirty="0"/>
              <a:t>Revision Mind Map Unit </a:t>
            </a:r>
            <a:r>
              <a:rPr dirty="0"/>
              <a:t>3 – </a:t>
            </a:r>
            <a:r>
              <a:rPr spc="-5" dirty="0"/>
              <a:t>Collision Theory</a:t>
            </a:r>
            <a:r>
              <a:rPr spc="-20" dirty="0"/>
              <a:t> </a:t>
            </a:r>
            <a:r>
              <a:rPr dirty="0"/>
              <a:t>2</a:t>
            </a:r>
          </a:p>
        </p:txBody>
      </p:sp>
      <p:sp>
        <p:nvSpPr>
          <p:cNvPr id="3" name="object 3"/>
          <p:cNvSpPr/>
          <p:nvPr/>
        </p:nvSpPr>
        <p:spPr>
          <a:xfrm>
            <a:off x="59689" y="1388110"/>
            <a:ext cx="3063240" cy="830580"/>
          </a:xfrm>
          <a:custGeom>
            <a:avLst/>
            <a:gdLst/>
            <a:ahLst/>
            <a:cxnLst/>
            <a:rect l="l" t="t" r="r" b="b"/>
            <a:pathLst>
              <a:path w="3063240" h="830580">
                <a:moveTo>
                  <a:pt x="0" y="830580"/>
                </a:moveTo>
                <a:lnTo>
                  <a:pt x="3063240" y="830580"/>
                </a:lnTo>
                <a:lnTo>
                  <a:pt x="3063240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530" y="3549650"/>
            <a:ext cx="3060700" cy="1201420"/>
          </a:xfrm>
          <a:custGeom>
            <a:avLst/>
            <a:gdLst/>
            <a:ahLst/>
            <a:cxnLst/>
            <a:rect l="l" t="t" r="r" b="b"/>
            <a:pathLst>
              <a:path w="3060700" h="1201420">
                <a:moveTo>
                  <a:pt x="0" y="1201420"/>
                </a:moveTo>
                <a:lnTo>
                  <a:pt x="3060700" y="1201420"/>
                </a:lnTo>
                <a:lnTo>
                  <a:pt x="3060700" y="0"/>
                </a:lnTo>
                <a:lnTo>
                  <a:pt x="0" y="0"/>
                </a:lnTo>
                <a:lnTo>
                  <a:pt x="0" y="120142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909" y="4819650"/>
            <a:ext cx="3063240" cy="833119"/>
          </a:xfrm>
          <a:custGeom>
            <a:avLst/>
            <a:gdLst/>
            <a:ahLst/>
            <a:cxnLst/>
            <a:rect l="l" t="t" r="r" b="b"/>
            <a:pathLst>
              <a:path w="3063240" h="833120">
                <a:moveTo>
                  <a:pt x="0" y="833119"/>
                </a:moveTo>
                <a:lnTo>
                  <a:pt x="3063240" y="833119"/>
                </a:lnTo>
                <a:lnTo>
                  <a:pt x="3063240" y="0"/>
                </a:lnTo>
                <a:lnTo>
                  <a:pt x="0" y="0"/>
                </a:lnTo>
                <a:lnTo>
                  <a:pt x="0" y="83311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689" y="5718809"/>
            <a:ext cx="3060700" cy="1016000"/>
          </a:xfrm>
          <a:custGeom>
            <a:avLst/>
            <a:gdLst/>
            <a:ahLst/>
            <a:cxnLst/>
            <a:rect l="l" t="t" r="r" b="b"/>
            <a:pathLst>
              <a:path w="3060700" h="1016000">
                <a:moveTo>
                  <a:pt x="0" y="1015999"/>
                </a:moveTo>
                <a:lnTo>
                  <a:pt x="3060700" y="1015999"/>
                </a:lnTo>
                <a:lnTo>
                  <a:pt x="3060700" y="0"/>
                </a:lnTo>
                <a:lnTo>
                  <a:pt x="0" y="0"/>
                </a:lnTo>
                <a:lnTo>
                  <a:pt x="0" y="101599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267671"/>
              </p:ext>
            </p:extLst>
          </p:nvPr>
        </p:nvGraphicFramePr>
        <p:xfrm>
          <a:off x="53338" y="485140"/>
          <a:ext cx="11986261" cy="62496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87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8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988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lang="en-GB" sz="1200" b="1" spc="-10" dirty="0">
                          <a:latin typeface="+mn-lt"/>
                          <a:cs typeface="Calibri"/>
                        </a:rPr>
                        <a:t>State two conditions necessary for  collisions to result in the formation of products</a:t>
                      </a: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endParaRPr lang="en-GB" sz="1200" b="1" spc="-10" dirty="0">
                        <a:latin typeface="+mn-lt"/>
                        <a:cs typeface="Calibri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endParaRPr lang="en-GB" sz="1200" b="1" spc="-10" dirty="0">
                        <a:latin typeface="+mn-lt"/>
                        <a:cs typeface="Calibri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endParaRPr lang="en-GB" sz="1200" b="1" spc="-10" dirty="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90805" marR="37909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Use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collision theory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explain why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decreasing particle size  increases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reaction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rate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.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Use </a:t>
                      </a:r>
                      <a:r>
                        <a:rPr lang="en-GB" sz="1200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ay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wish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use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diagram.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Use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collision theory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explain why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increasing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concentration</a:t>
                      </a:r>
                      <a:r>
                        <a:rPr sz="1200" b="1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increases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reaction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rate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. </a:t>
                      </a:r>
                      <a:r>
                        <a:rPr lang="en-GB" sz="1200" spc="-5" dirty="0">
                          <a:latin typeface="Calibri"/>
                          <a:cs typeface="Calibri"/>
                        </a:rPr>
                        <a:t>You may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wish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use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diagram.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354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endParaRPr lang="en-GB" sz="1200" b="1" spc="-10" dirty="0">
                        <a:latin typeface="Calibri"/>
                        <a:cs typeface="Calibri"/>
                      </a:endParaRPr>
                    </a:p>
                  </a:txBody>
                  <a:tcPr marL="0" marR="0" marT="10985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6412">
                <a:tc>
                  <a:txBody>
                    <a:bodyPr/>
                    <a:lstStyle/>
                    <a:p>
                      <a:pPr marL="99060" marR="41655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How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does a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catalyst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increase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rate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a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reaction?</a:t>
                      </a:r>
                      <a:endParaRPr lang="en-GB" sz="1200" spc="-5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4015">
                <a:tc>
                  <a:txBody>
                    <a:bodyPr/>
                    <a:lstStyle/>
                    <a:p>
                      <a:pPr marL="71120" marR="66103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Is a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catalyst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used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up during 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chemical  reaction?</a:t>
                      </a:r>
                      <a:endParaRPr lang="en-GB" sz="1200" spc="-5" dirty="0">
                        <a:latin typeface="Calibri"/>
                        <a:cs typeface="Calibri"/>
                      </a:endParaRPr>
                    </a:p>
                    <a:p>
                      <a:pPr marL="71120" marR="66103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endParaRPr lang="en-GB" sz="1200" spc="-5" dirty="0">
                        <a:latin typeface="Calibri"/>
                        <a:cs typeface="Calibri"/>
                      </a:endParaRPr>
                    </a:p>
                    <a:p>
                      <a:pPr marL="71120" marR="66103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endParaRPr lang="en-GB" sz="1200" spc="-5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lang="en-GB" sz="1200" spc="-5" dirty="0">
                          <a:latin typeface="Calibri"/>
                          <a:cs typeface="Calibri"/>
                        </a:rPr>
                        <a:t>Does the catalyst provide energy to the reaction?</a:t>
                      </a:r>
                    </a:p>
                  </a:txBody>
                  <a:tcPr marL="0" marR="0" marT="952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B438A193-5612-44ED-9CF7-782D42F361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3583901"/>
            <a:ext cx="3778019" cy="2201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Chemistry </a:t>
            </a:r>
            <a:r>
              <a:rPr spc="-5" dirty="0"/>
              <a:t>Revision Mind Map Unit </a:t>
            </a:r>
            <a:r>
              <a:rPr dirty="0"/>
              <a:t>3 – </a:t>
            </a:r>
            <a:r>
              <a:rPr spc="-5" dirty="0"/>
              <a:t>Collision Theory and </a:t>
            </a:r>
            <a:r>
              <a:rPr spc="-10" dirty="0"/>
              <a:t>Kinetic energy</a:t>
            </a:r>
            <a:r>
              <a:rPr spc="95" dirty="0"/>
              <a:t> </a:t>
            </a:r>
            <a:r>
              <a:rPr dirty="0"/>
              <a:t>3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339" y="485140"/>
          <a:ext cx="11915140" cy="61899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9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69840">
                <a:tc>
                  <a:txBody>
                    <a:bodyPr/>
                    <a:lstStyle/>
                    <a:p>
                      <a:pPr marL="78105" marR="1301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Use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collision theory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explain why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increasing 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temperature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increases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reaction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rate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.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Use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ay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wish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use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diagram.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Draw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energy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distribution diagram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draw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line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show</a:t>
                      </a:r>
                    </a:p>
                    <a:p>
                      <a:pPr marL="109855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activation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energy.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09855" marR="35750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On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diagram draw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second curve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show an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increase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in 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temperature.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10985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Explain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small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increase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temperature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results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in a</a:t>
                      </a:r>
                      <a:r>
                        <a:rPr sz="1200" b="1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large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098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increase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reaction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rate.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98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Draw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energy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distribution diagram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draw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line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show</a:t>
                      </a:r>
                    </a:p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activation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energy.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10489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On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diagram draw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line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show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effect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of adding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catalyst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11048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Explain why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adding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catalyst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increase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reaction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rate.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844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9020"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temperature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measure</a:t>
                      </a:r>
                      <a:r>
                        <a:rPr sz="12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of?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844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Chemistry </a:t>
            </a:r>
            <a:r>
              <a:rPr spc="-5" dirty="0"/>
              <a:t>Revision Mind Map Unit </a:t>
            </a:r>
            <a:r>
              <a:rPr dirty="0"/>
              <a:t>3 – </a:t>
            </a:r>
            <a:r>
              <a:rPr spc="-5" dirty="0"/>
              <a:t>Collision Theory and </a:t>
            </a:r>
            <a:r>
              <a:rPr spc="-10" dirty="0"/>
              <a:t>Kinetic energy</a:t>
            </a:r>
            <a:r>
              <a:rPr spc="95" dirty="0"/>
              <a:t> </a:t>
            </a:r>
            <a:r>
              <a:rPr dirty="0"/>
              <a:t>4</a:t>
            </a:r>
          </a:p>
        </p:txBody>
      </p:sp>
      <p:sp>
        <p:nvSpPr>
          <p:cNvPr id="3" name="object 3"/>
          <p:cNvSpPr/>
          <p:nvPr/>
        </p:nvSpPr>
        <p:spPr>
          <a:xfrm>
            <a:off x="6097270" y="496569"/>
            <a:ext cx="6017260" cy="6361430"/>
          </a:xfrm>
          <a:custGeom>
            <a:avLst/>
            <a:gdLst/>
            <a:ahLst/>
            <a:cxnLst/>
            <a:rect l="l" t="t" r="r" b="b"/>
            <a:pathLst>
              <a:path w="6017259" h="6361430">
                <a:moveTo>
                  <a:pt x="6017260" y="6361428"/>
                </a:moveTo>
                <a:lnTo>
                  <a:pt x="6017260" y="0"/>
                </a:lnTo>
                <a:lnTo>
                  <a:pt x="0" y="0"/>
                </a:lnTo>
                <a:lnTo>
                  <a:pt x="0" y="636142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176009" y="5822950"/>
            <a:ext cx="58464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33110" algn="l"/>
              </a:tabLst>
            </a:pPr>
            <a:r>
              <a:rPr sz="1200" spc="-5" dirty="0">
                <a:latin typeface="Calibri"/>
                <a:cs typeface="Calibri"/>
              </a:rPr>
              <a:t>The curved </a:t>
            </a:r>
            <a:r>
              <a:rPr sz="1200" dirty="0">
                <a:latin typeface="Calibri"/>
                <a:cs typeface="Calibri"/>
              </a:rPr>
              <a:t>line </a:t>
            </a:r>
            <a:r>
              <a:rPr sz="1200" spc="-5" dirty="0">
                <a:latin typeface="Calibri"/>
                <a:cs typeface="Calibri"/>
              </a:rPr>
              <a:t>shows that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b="1" dirty="0">
                <a:latin typeface="Calibri"/>
                <a:cs typeface="Calibri"/>
              </a:rPr>
              <a:t>small </a:t>
            </a:r>
            <a:r>
              <a:rPr sz="1200" b="1" spc="-5" dirty="0">
                <a:latin typeface="Calibri"/>
                <a:cs typeface="Calibri"/>
              </a:rPr>
              <a:t>increase </a:t>
            </a:r>
            <a:r>
              <a:rPr sz="1200" b="1" dirty="0">
                <a:latin typeface="Calibri"/>
                <a:cs typeface="Calibri"/>
              </a:rPr>
              <a:t>in </a:t>
            </a:r>
            <a:r>
              <a:rPr sz="1200" b="1" spc="-10" dirty="0">
                <a:latin typeface="Calibri"/>
                <a:cs typeface="Calibri"/>
              </a:rPr>
              <a:t>temperature </a:t>
            </a:r>
            <a:r>
              <a:rPr sz="1200" spc="-5" dirty="0">
                <a:latin typeface="Calibri"/>
                <a:cs typeface="Calibri"/>
              </a:rPr>
              <a:t>results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76009" y="6188709"/>
            <a:ext cx="1704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increase </a:t>
            </a:r>
            <a:r>
              <a:rPr sz="1200" b="1" dirty="0">
                <a:latin typeface="Calibri"/>
                <a:cs typeface="Calibri"/>
              </a:rPr>
              <a:t>in </a:t>
            </a:r>
            <a:r>
              <a:rPr sz="1200" b="1" spc="-20" dirty="0">
                <a:latin typeface="Calibri"/>
                <a:cs typeface="Calibri"/>
              </a:rPr>
              <a:t>rate </a:t>
            </a:r>
            <a:r>
              <a:rPr sz="1200" b="1" dirty="0">
                <a:latin typeface="Calibri"/>
                <a:cs typeface="Calibri"/>
              </a:rPr>
              <a:t>if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reaction.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469" y="496569"/>
            <a:ext cx="5928360" cy="6361430"/>
          </a:xfrm>
          <a:custGeom>
            <a:avLst/>
            <a:gdLst/>
            <a:ahLst/>
            <a:cxnLst/>
            <a:rect l="l" t="t" r="r" b="b"/>
            <a:pathLst>
              <a:path w="5928360" h="6361430">
                <a:moveTo>
                  <a:pt x="5928360" y="6361428"/>
                </a:moveTo>
                <a:lnTo>
                  <a:pt x="5928360" y="0"/>
                </a:lnTo>
                <a:lnTo>
                  <a:pt x="0" y="0"/>
                </a:lnTo>
                <a:lnTo>
                  <a:pt x="0" y="636142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3987" y="517525"/>
            <a:ext cx="115411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34405" algn="l"/>
              </a:tabLst>
            </a:pPr>
            <a:r>
              <a:rPr sz="1200" spc="-15" dirty="0">
                <a:latin typeface="Calibri"/>
                <a:cs typeface="Calibri"/>
              </a:rPr>
              <a:t>Sketch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graph </a:t>
            </a:r>
            <a:r>
              <a:rPr sz="1200" spc="-15" dirty="0">
                <a:latin typeface="Calibri"/>
                <a:cs typeface="Calibri"/>
              </a:rPr>
              <a:t>to </a:t>
            </a:r>
            <a:r>
              <a:rPr sz="1200" dirty="0">
                <a:latin typeface="Calibri"/>
                <a:cs typeface="Calibri"/>
              </a:rPr>
              <a:t>show the </a:t>
            </a:r>
            <a:r>
              <a:rPr sz="1200" b="1" spc="-10" dirty="0">
                <a:latin typeface="Calibri"/>
                <a:cs typeface="Calibri"/>
              </a:rPr>
              <a:t>effect </a:t>
            </a:r>
            <a:r>
              <a:rPr sz="1200" b="1" spc="-5" dirty="0">
                <a:latin typeface="Calibri"/>
                <a:cs typeface="Calibri"/>
              </a:rPr>
              <a:t>of increasing </a:t>
            </a:r>
            <a:r>
              <a:rPr sz="1200" b="1" spc="-10" dirty="0">
                <a:latin typeface="Calibri"/>
                <a:cs typeface="Calibri"/>
              </a:rPr>
              <a:t>concentration </a:t>
            </a:r>
            <a:r>
              <a:rPr sz="1200" b="1" spc="-5" dirty="0">
                <a:latin typeface="Calibri"/>
                <a:cs typeface="Calibri"/>
              </a:rPr>
              <a:t>on </a:t>
            </a:r>
            <a:r>
              <a:rPr sz="1200" b="1" spc="-10" dirty="0">
                <a:latin typeface="Calibri"/>
                <a:cs typeface="Calibri"/>
              </a:rPr>
              <a:t>relative </a:t>
            </a:r>
            <a:r>
              <a:rPr sz="1200" b="1" spc="-20" dirty="0">
                <a:latin typeface="Calibri"/>
                <a:cs typeface="Calibri"/>
              </a:rPr>
              <a:t>rate</a:t>
            </a:r>
            <a:r>
              <a:rPr sz="1200" b="1" spc="2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of</a:t>
            </a:r>
            <a:r>
              <a:rPr sz="1200" b="1" spc="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reaction.	</a:t>
            </a:r>
            <a:r>
              <a:rPr sz="1200" spc="-15" dirty="0">
                <a:latin typeface="Calibri"/>
                <a:cs typeface="Calibri"/>
              </a:rPr>
              <a:t>Sketch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graph </a:t>
            </a:r>
            <a:r>
              <a:rPr sz="1200" spc="-15" dirty="0">
                <a:latin typeface="Calibri"/>
                <a:cs typeface="Calibri"/>
              </a:rPr>
              <a:t>to </a:t>
            </a:r>
            <a:r>
              <a:rPr sz="1200" dirty="0">
                <a:latin typeface="Calibri"/>
                <a:cs typeface="Calibri"/>
              </a:rPr>
              <a:t>show the </a:t>
            </a:r>
            <a:r>
              <a:rPr sz="1200" b="1" spc="-10" dirty="0">
                <a:latin typeface="Calibri"/>
                <a:cs typeface="Calibri"/>
              </a:rPr>
              <a:t>effect </a:t>
            </a:r>
            <a:r>
              <a:rPr sz="1200" b="1" spc="-5" dirty="0">
                <a:latin typeface="Calibri"/>
                <a:cs typeface="Calibri"/>
              </a:rPr>
              <a:t>of increasing </a:t>
            </a:r>
            <a:r>
              <a:rPr sz="1200" b="1" spc="-10" dirty="0">
                <a:latin typeface="Calibri"/>
                <a:cs typeface="Calibri"/>
              </a:rPr>
              <a:t>temperature </a:t>
            </a:r>
            <a:r>
              <a:rPr sz="1200" b="1" spc="-5" dirty="0">
                <a:latin typeface="Calibri"/>
                <a:cs typeface="Calibri"/>
              </a:rPr>
              <a:t>on </a:t>
            </a:r>
            <a:r>
              <a:rPr sz="1200" b="1" spc="-10" dirty="0">
                <a:latin typeface="Calibri"/>
                <a:cs typeface="Calibri"/>
              </a:rPr>
              <a:t>relative </a:t>
            </a:r>
            <a:r>
              <a:rPr sz="1200" b="1" spc="-20" dirty="0">
                <a:latin typeface="Calibri"/>
                <a:cs typeface="Calibri"/>
              </a:rPr>
              <a:t>rate </a:t>
            </a:r>
            <a:r>
              <a:rPr sz="1200" b="1" spc="-5" dirty="0">
                <a:latin typeface="Calibri"/>
                <a:cs typeface="Calibri"/>
              </a:rPr>
              <a:t>of</a:t>
            </a:r>
            <a:r>
              <a:rPr sz="1200" b="1" spc="13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reaction.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3987" y="5822950"/>
            <a:ext cx="46088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straight </a:t>
            </a:r>
            <a:r>
              <a:rPr sz="1200" dirty="0">
                <a:latin typeface="Calibri"/>
                <a:cs typeface="Calibri"/>
              </a:rPr>
              <a:t>line </a:t>
            </a:r>
            <a:r>
              <a:rPr sz="1200" spc="-5" dirty="0">
                <a:latin typeface="Calibri"/>
                <a:cs typeface="Calibri"/>
              </a:rPr>
              <a:t>shows that </a:t>
            </a:r>
            <a:r>
              <a:rPr sz="1200" spc="-15" dirty="0">
                <a:latin typeface="Calibri"/>
                <a:cs typeface="Calibri"/>
              </a:rPr>
              <a:t>rate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b="1" spc="-10" dirty="0">
                <a:latin typeface="Calibri"/>
                <a:cs typeface="Calibri"/>
              </a:rPr>
              <a:t>directly proportional to</a:t>
            </a:r>
            <a:r>
              <a:rPr sz="1200" b="1" spc="18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concentration.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3987" y="6188709"/>
            <a:ext cx="50495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82695" algn="l"/>
              </a:tabLst>
            </a:pPr>
            <a:r>
              <a:rPr sz="1200" dirty="0">
                <a:latin typeface="Calibri"/>
                <a:cs typeface="Calibri"/>
              </a:rPr>
              <a:t>If </a:t>
            </a:r>
            <a:r>
              <a:rPr sz="1200" spc="-10" dirty="0">
                <a:latin typeface="Calibri"/>
                <a:cs typeface="Calibri"/>
              </a:rPr>
              <a:t>you </a:t>
            </a:r>
            <a:r>
              <a:rPr sz="1200" b="1" spc="-5" dirty="0">
                <a:latin typeface="Calibri"/>
                <a:cs typeface="Calibri"/>
              </a:rPr>
              <a:t>double </a:t>
            </a:r>
            <a:r>
              <a:rPr sz="1200" b="1" dirty="0">
                <a:latin typeface="Calibri"/>
                <a:cs typeface="Calibri"/>
              </a:rPr>
              <a:t>the</a:t>
            </a:r>
            <a:r>
              <a:rPr sz="1200" b="1" spc="7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concentration,</a:t>
            </a:r>
            <a:r>
              <a:rPr sz="1200" b="1" spc="5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you</a:t>
            </a:r>
            <a:r>
              <a:rPr sz="12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b="1" spc="-20" dirty="0">
                <a:latin typeface="Calibri"/>
                <a:cs typeface="Calibri"/>
              </a:rPr>
              <a:t>rate </a:t>
            </a:r>
            <a:r>
              <a:rPr sz="1200" b="1" spc="-5" dirty="0">
                <a:latin typeface="Calibri"/>
                <a:cs typeface="Calibri"/>
              </a:rPr>
              <a:t>of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reaction.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2376" y="52641"/>
            <a:ext cx="56661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Chemistry </a:t>
            </a:r>
            <a:r>
              <a:rPr spc="-5" dirty="0"/>
              <a:t>Revision Mind Map Unit </a:t>
            </a:r>
            <a:r>
              <a:rPr dirty="0"/>
              <a:t>3 – </a:t>
            </a:r>
            <a:r>
              <a:rPr spc="-10" dirty="0"/>
              <a:t>Reaction </a:t>
            </a:r>
            <a:r>
              <a:rPr spc="-20" dirty="0"/>
              <a:t>pathways</a:t>
            </a:r>
            <a:r>
              <a:rPr spc="50" dirty="0"/>
              <a:t> </a:t>
            </a:r>
            <a:r>
              <a:rPr dirty="0"/>
              <a:t>5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86452"/>
              </p:ext>
            </p:extLst>
          </p:nvPr>
        </p:nvGraphicFramePr>
        <p:xfrm>
          <a:off x="53339" y="485140"/>
          <a:ext cx="11912598" cy="63474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9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8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58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0739">
                <a:tc rowSpan="6">
                  <a:txBody>
                    <a:bodyPr/>
                    <a:lstStyle/>
                    <a:p>
                      <a:pPr marL="78105" marR="14922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Draw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potential energy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diagram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show the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energy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pathways for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exothermic</a:t>
                      </a:r>
                      <a:r>
                        <a:rPr sz="12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reaction.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How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do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you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calculate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enthalpy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change</a:t>
                      </a:r>
                      <a:r>
                        <a:rPr sz="1200" b="1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(ΔH)</a:t>
                      </a:r>
                      <a:endParaRPr lang="en-GB" sz="1200" spc="-10" dirty="0">
                        <a:latin typeface="Calibri"/>
                        <a:cs typeface="Calibri"/>
                      </a:endParaRPr>
                    </a:p>
                  </a:txBody>
                  <a:tcPr marL="0" marR="0" marT="29844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Define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endothermic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reaction</a:t>
                      </a:r>
                      <a:endParaRPr lang="en-GB" sz="1200" b="1" spc="-10" dirty="0">
                        <a:latin typeface="Calibri"/>
                        <a:cs typeface="Calibri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lang="en-GB" sz="1200" b="1" spc="-10" dirty="0">
                        <a:latin typeface="Calibri"/>
                        <a:cs typeface="Calibri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marL="95250" marR="71374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enthalpy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change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positive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negative for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exothermic  reactions?</a:t>
                      </a:r>
                      <a:endParaRPr lang="en-GB" sz="1200" spc="-5" dirty="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95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2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95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Draw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potential energy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diagram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show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energy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pathways for</a:t>
                      </a:r>
                      <a:r>
                        <a:rPr sz="12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</a:t>
                      </a: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exothermic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reaction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draw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line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show the addition of a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catalyst.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Explain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addition of a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catalyst increases reaction</a:t>
                      </a:r>
                      <a:r>
                        <a:rPr sz="1200" b="1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rate.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happens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Ea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when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catalyst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added?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happens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ΔH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when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catalyst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2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added?</a:t>
                      </a:r>
                      <a:endParaRPr lang="en-GB" sz="1200" b="1" spc="-5" dirty="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 dirty="0">
                        <a:highlight>
                          <a:srgbClr val="FFFF00"/>
                        </a:highlight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14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enthalpy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change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positive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negative for</a:t>
                      </a:r>
                      <a:r>
                        <a:rPr sz="12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endothermic</a:t>
                      </a:r>
                    </a:p>
                    <a:p>
                      <a:pPr marL="10668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reactions?</a:t>
                      </a:r>
                      <a:endParaRPr lang="en-GB" sz="1200" spc="-5" dirty="0">
                        <a:latin typeface="Calibri"/>
                        <a:cs typeface="Calibri"/>
                      </a:endParaRPr>
                    </a:p>
                    <a:p>
                      <a:pPr marL="106680">
                        <a:lnSpc>
                          <a:spcPct val="100000"/>
                        </a:lnSpc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How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do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you calculate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activation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energy</a:t>
                      </a:r>
                      <a:r>
                        <a:rPr sz="1200" b="1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(Ea)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?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8981">
                <a:tc rowSpan="5">
                  <a:txBody>
                    <a:bodyPr/>
                    <a:lstStyle/>
                    <a:p>
                      <a:pPr marL="93980" marR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Draw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potential energy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diagram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show the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energy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pathways for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endothermic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reaction.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0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160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On both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potential energy diagrams drawn,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annotate</a:t>
                      </a:r>
                      <a:r>
                        <a:rPr sz="1200" spc="-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9539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following: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58140" indent="-229235">
                        <a:lnSpc>
                          <a:spcPct val="100000"/>
                        </a:lnSpc>
                        <a:buAutoNum type="arabicPeriod"/>
                        <a:tabLst>
                          <a:tab pos="358775" algn="l"/>
                        </a:tabLst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Activated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complex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58140" indent="-229235">
                        <a:lnSpc>
                          <a:spcPct val="100000"/>
                        </a:lnSpc>
                        <a:buAutoNum type="arabicPeriod"/>
                        <a:tabLst>
                          <a:tab pos="35877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Activation energy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(Ea)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58140" indent="-229235">
                        <a:lnSpc>
                          <a:spcPct val="100000"/>
                        </a:lnSpc>
                        <a:buAutoNum type="arabicPeriod"/>
                        <a:tabLst>
                          <a:tab pos="35877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Enthalpy change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(ΔH)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60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665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Define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exothermic reaction</a:t>
                      </a:r>
                      <a:endParaRPr lang="en-GB" sz="1200" b="1" spc="-10" dirty="0">
                        <a:latin typeface="Calibri"/>
                        <a:cs typeface="Calibri"/>
                      </a:endParaRPr>
                    </a:p>
                    <a:p>
                      <a:pPr marL="8699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endParaRPr lang="en-GB" sz="1200" b="1" spc="-10" dirty="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76676" y="52641"/>
            <a:ext cx="54349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Chemistry </a:t>
            </a:r>
            <a:r>
              <a:rPr sz="1800" b="1" spc="-5" dirty="0">
                <a:latin typeface="Calibri"/>
                <a:cs typeface="Calibri"/>
              </a:rPr>
              <a:t>Revision Mind Map Unit </a:t>
            </a:r>
            <a:r>
              <a:rPr sz="1800" b="1" dirty="0">
                <a:latin typeface="Calibri"/>
                <a:cs typeface="Calibri"/>
              </a:rPr>
              <a:t>3 – </a:t>
            </a:r>
            <a:r>
              <a:rPr sz="1800" b="1" spc="-10" dirty="0">
                <a:latin typeface="Calibri"/>
                <a:cs typeface="Calibri"/>
              </a:rPr>
              <a:t>Chemical Energy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369" y="2660650"/>
            <a:ext cx="3063240" cy="1755139"/>
          </a:xfrm>
          <a:custGeom>
            <a:avLst/>
            <a:gdLst/>
            <a:ahLst/>
            <a:cxnLst/>
            <a:rect l="l" t="t" r="r" b="b"/>
            <a:pathLst>
              <a:path w="3063240" h="1755139">
                <a:moveTo>
                  <a:pt x="0" y="1755139"/>
                </a:moveTo>
                <a:lnTo>
                  <a:pt x="3063240" y="1755139"/>
                </a:lnTo>
                <a:lnTo>
                  <a:pt x="3063240" y="0"/>
                </a:lnTo>
                <a:lnTo>
                  <a:pt x="0" y="0"/>
                </a:lnTo>
                <a:lnTo>
                  <a:pt x="0" y="17551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610" y="1570989"/>
            <a:ext cx="3063240" cy="1016000"/>
          </a:xfrm>
          <a:custGeom>
            <a:avLst/>
            <a:gdLst/>
            <a:ahLst/>
            <a:cxnLst/>
            <a:rect l="l" t="t" r="r" b="b"/>
            <a:pathLst>
              <a:path w="3063240" h="1016000">
                <a:moveTo>
                  <a:pt x="0" y="1016000"/>
                </a:moveTo>
                <a:lnTo>
                  <a:pt x="3063240" y="1016000"/>
                </a:lnTo>
                <a:lnTo>
                  <a:pt x="3063240" y="0"/>
                </a:lnTo>
                <a:lnTo>
                  <a:pt x="0" y="0"/>
                </a:lnTo>
                <a:lnTo>
                  <a:pt x="0" y="10160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79518"/>
              </p:ext>
            </p:extLst>
          </p:nvPr>
        </p:nvGraphicFramePr>
        <p:xfrm>
          <a:off x="39369" y="377091"/>
          <a:ext cx="12052299" cy="71133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1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620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3460">
                <a:tc>
                  <a:txBody>
                    <a:bodyPr/>
                    <a:lstStyle/>
                    <a:p>
                      <a:pPr marL="88265" marR="1797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industry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exothermic reactions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may require  heat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removed,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why?</a:t>
                      </a:r>
                      <a:endParaRPr lang="en-GB" sz="1200" spc="-5" dirty="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09855" marR="15176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Which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two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products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formed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when a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hydrocarbon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burned  in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oxygen.</a:t>
                      </a:r>
                      <a:endParaRPr lang="en-GB" sz="1200" spc="-10" dirty="0">
                        <a:latin typeface="Calibri"/>
                        <a:cs typeface="Calibri"/>
                      </a:endParaRPr>
                    </a:p>
                    <a:p>
                      <a:pPr marL="109855" marR="15176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endParaRPr lang="en-GB" sz="1200" spc="-10" dirty="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 marL="91440" marR="946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1g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butan-2-ol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was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burned and 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temperature rose from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12°C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44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°C.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Use these results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calculate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enthalpy of combustion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spc="1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butan-2-ol.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1440" marR="234315">
                        <a:lnSpc>
                          <a:spcPct val="100000"/>
                        </a:lnSpc>
                      </a:pPr>
                      <a:endParaRPr lang="en-GB" sz="1200" spc="-15" dirty="0">
                        <a:latin typeface="Calibri"/>
                        <a:cs typeface="Calibri"/>
                      </a:endParaRPr>
                    </a:p>
                    <a:p>
                      <a:pPr marL="91440" marR="234315">
                        <a:lnSpc>
                          <a:spcPct val="100000"/>
                        </a:lnSpc>
                      </a:pPr>
                      <a:endParaRPr lang="en-GB" sz="1200" spc="-15" dirty="0">
                        <a:latin typeface="Calibri"/>
                        <a:cs typeface="Calibri"/>
                      </a:endParaRPr>
                    </a:p>
                    <a:p>
                      <a:pPr marL="91440" marR="234315">
                        <a:lnSpc>
                          <a:spcPct val="100000"/>
                        </a:lnSpc>
                      </a:pPr>
                      <a:endParaRPr lang="en-GB" sz="1200" spc="-15" dirty="0">
                        <a:latin typeface="Calibri"/>
                        <a:cs typeface="Calibri"/>
                      </a:endParaRPr>
                    </a:p>
                    <a:p>
                      <a:pPr marL="91440" marR="234315">
                        <a:lnSpc>
                          <a:spcPct val="100000"/>
                        </a:lnSpc>
                      </a:pPr>
                      <a:endParaRPr lang="en-GB" sz="1200" spc="-15" dirty="0">
                        <a:latin typeface="Calibri"/>
                        <a:cs typeface="Calibri"/>
                      </a:endParaRPr>
                    </a:p>
                    <a:p>
                      <a:pPr marL="91440" marR="234315">
                        <a:lnSpc>
                          <a:spcPct val="100000"/>
                        </a:lnSpc>
                      </a:pPr>
                      <a:endParaRPr lang="en-GB" sz="1200" spc="-15" dirty="0">
                        <a:latin typeface="Calibri"/>
                        <a:cs typeface="Calibri"/>
                      </a:endParaRPr>
                    </a:p>
                    <a:p>
                      <a:pPr marL="91440" marR="234315">
                        <a:lnSpc>
                          <a:spcPct val="100000"/>
                        </a:lnSpc>
                      </a:pPr>
                      <a:endParaRPr lang="en-GB" sz="1200" spc="-15" dirty="0">
                        <a:latin typeface="Calibri"/>
                        <a:cs typeface="Calibri"/>
                      </a:endParaRPr>
                    </a:p>
                    <a:p>
                      <a:pPr marL="91440" marR="234315">
                        <a:lnSpc>
                          <a:spcPct val="100000"/>
                        </a:lnSpc>
                      </a:pPr>
                      <a:endParaRPr lang="en-GB" sz="1200" spc="-15" dirty="0">
                        <a:latin typeface="Calibri"/>
                        <a:cs typeface="Calibri"/>
                      </a:endParaRPr>
                    </a:p>
                    <a:p>
                      <a:pPr marL="91440" marR="234315">
                        <a:lnSpc>
                          <a:spcPct val="100000"/>
                        </a:lnSpc>
                      </a:pPr>
                      <a:endParaRPr lang="en-GB" sz="1200" spc="-15" dirty="0">
                        <a:latin typeface="Calibri"/>
                        <a:cs typeface="Calibri"/>
                      </a:endParaRPr>
                    </a:p>
                    <a:p>
                      <a:pPr marL="91440" marR="234315">
                        <a:lnSpc>
                          <a:spcPct val="100000"/>
                        </a:lnSpc>
                      </a:pPr>
                      <a:r>
                        <a:rPr sz="1200" spc="-15" dirty="0">
                          <a:latin typeface="Calibri"/>
                          <a:cs typeface="Calibri"/>
                        </a:rPr>
                        <a:t>State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two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improvements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experiment above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an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explanation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 the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improvement.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rowSpan="5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industry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endothermic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reactions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may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cost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more,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why?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67945" marR="74612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definition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enthalpy</a:t>
                      </a:r>
                      <a:r>
                        <a:rPr sz="1200" b="1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of  combustion?</a:t>
                      </a:r>
                      <a:endParaRPr lang="en-GB" sz="1200" b="0" spc="-5" dirty="0">
                        <a:latin typeface="Calibri"/>
                        <a:cs typeface="Calibri"/>
                      </a:endParaRPr>
                    </a:p>
                    <a:p>
                      <a:pPr marL="67945" marR="746125">
                        <a:lnSpc>
                          <a:spcPct val="100000"/>
                        </a:lnSpc>
                      </a:pPr>
                      <a:endParaRPr lang="en-GB" sz="1200" b="0" spc="-5" dirty="0">
                        <a:latin typeface="Calibri"/>
                        <a:cs typeface="Calibri"/>
                      </a:endParaRPr>
                    </a:p>
                  </a:txBody>
                  <a:tcPr marL="0" marR="0" marT="10858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858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858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9855" marR="6826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One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mole of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substance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same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as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the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substance?</a:t>
                      </a:r>
                      <a:endParaRPr lang="en-GB" sz="1200" spc="-10" dirty="0">
                        <a:latin typeface="Calibri"/>
                        <a:cs typeface="Calibri"/>
                      </a:endParaRPr>
                    </a:p>
                    <a:p>
                      <a:pPr marL="109855" marR="6826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lang="en-GB" sz="1200" spc="-1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95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858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84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858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99695" marR="37528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enthalpy of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combustion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methanol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(CH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OH)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-727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kJ  mol</a:t>
                      </a:r>
                      <a:r>
                        <a:rPr sz="1200" spc="-7" baseline="24305" dirty="0">
                          <a:latin typeface="Calibri"/>
                          <a:cs typeface="Calibri"/>
                        </a:rPr>
                        <a:t>-1.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. What mass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methanol has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be burned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produce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72.</a:t>
                      </a:r>
                      <a:r>
                        <a:rPr lang="en-GB" sz="1200" spc="-10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kJ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energy?</a:t>
                      </a:r>
                      <a:endParaRPr lang="en-GB" sz="1200" spc="-5" dirty="0">
                        <a:latin typeface="Calibri"/>
                        <a:cs typeface="Calibri"/>
                      </a:endParaRPr>
                    </a:p>
                    <a:p>
                      <a:pPr marL="99695">
                        <a:lnSpc>
                          <a:spcPct val="100000"/>
                        </a:lnSpc>
                      </a:pPr>
                      <a:endParaRPr lang="en-GB" sz="1200" spc="-5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980">
                <a:tc rowSpan="3">
                  <a:txBody>
                    <a:bodyPr/>
                    <a:lstStyle/>
                    <a:p>
                      <a:pPr marL="76200" marR="1504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Why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the below equation not an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enthalpy</a:t>
                      </a:r>
                      <a:r>
                        <a:rPr sz="1200" b="1" spc="-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of  combustion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equation?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990600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2CO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lang="en-GB" sz="12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lang="en-GB" sz="1200" baseline="-20833" dirty="0">
                          <a:latin typeface="Calibri"/>
                          <a:cs typeface="Calibri"/>
                        </a:rPr>
                        <a:t>2   </a:t>
                      </a:r>
                      <a:r>
                        <a:rPr lang="en-GB" sz="1200" baseline="0" dirty="0">
                          <a:latin typeface="Calibri"/>
                          <a:cs typeface="Calibri"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GB" sz="1200" spc="-9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2CO</a:t>
                      </a:r>
                      <a:r>
                        <a:rPr sz="1200" spc="-15" baseline="-20833" dirty="0">
                          <a:latin typeface="Calibri"/>
                          <a:cs typeface="Calibri"/>
                        </a:rPr>
                        <a:t>2</a:t>
                      </a:r>
                      <a:endParaRPr lang="en-GB" sz="1200" spc="-15" baseline="0" dirty="0">
                        <a:latin typeface="Calibri"/>
                        <a:cs typeface="Calibri"/>
                      </a:endParaRPr>
                    </a:p>
                    <a:p>
                      <a:pPr marL="182563" indent="0">
                        <a:lnSpc>
                          <a:spcPct val="100000"/>
                        </a:lnSpc>
                      </a:pPr>
                      <a:endParaRPr sz="1200" baseline="-20833" dirty="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00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 marR="2673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5" dirty="0">
                          <a:latin typeface="Calibri"/>
                          <a:cs typeface="Calibri"/>
                        </a:rPr>
                        <a:t>Write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equation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used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calculate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heat energy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specify  what each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part of the equation</a:t>
                      </a:r>
                      <a:r>
                        <a:rPr sz="1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is.</a:t>
                      </a:r>
                      <a:endParaRPr lang="en-GB" sz="1200" spc="-5" dirty="0">
                        <a:latin typeface="Calibri"/>
                        <a:cs typeface="Calibri"/>
                      </a:endParaRPr>
                    </a:p>
                    <a:p>
                      <a:pPr marL="88900" marR="2673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8915400" y="1570989"/>
            <a:ext cx="2018713" cy="12987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787205"/>
              </p:ext>
            </p:extLst>
          </p:nvPr>
        </p:nvGraphicFramePr>
        <p:xfrm>
          <a:off x="3218182" y="499364"/>
          <a:ext cx="8973818" cy="6380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2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0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765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989965" algn="l"/>
                        </a:tabLst>
                      </a:pPr>
                      <a:r>
                        <a:rPr sz="1200" spc="-45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CS</a:t>
                      </a:r>
                      <a:r>
                        <a:rPr sz="1200" baseline="-20833" dirty="0">
                          <a:latin typeface="Calibri"/>
                          <a:cs typeface="Calibri"/>
                        </a:rPr>
                        <a:t>2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(l)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3O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2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(g) </a:t>
                      </a:r>
                      <a:r>
                        <a:rPr lang="en-GB" sz="1200" spc="-5" dirty="0">
                          <a:latin typeface="Calibri"/>
                          <a:cs typeface="Calibri"/>
                          <a:sym typeface="Symbol" panose="05050102010706020507" pitchFamily="18" charset="2"/>
                        </a:rPr>
                        <a:t></a:t>
                      </a:r>
                      <a:r>
                        <a:rPr sz="1200" spc="-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2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(g)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+ 2SO</a:t>
                      </a:r>
                      <a:r>
                        <a:rPr sz="1200" baseline="-20833" dirty="0">
                          <a:latin typeface="Calibri"/>
                          <a:cs typeface="Calibri"/>
                        </a:rPr>
                        <a:t>2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(g)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42545" marB="0"/>
                </a:tc>
                <a:tc gridSpan="2"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Which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phase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must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reactants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be in when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calculating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bond</a:t>
                      </a:r>
                      <a:r>
                        <a:rPr sz="12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enthalpy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?</a:t>
                      </a:r>
                      <a:endParaRPr lang="en-GB" sz="1200" spc="-5" dirty="0">
                        <a:latin typeface="Calibri"/>
                        <a:cs typeface="Calibri"/>
                      </a:endParaRPr>
                    </a:p>
                    <a:p>
                      <a:pPr marL="10668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endParaRPr lang="en-GB" sz="1200" spc="-5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05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Calculate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enthalpy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change,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this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reaction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using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</a:p>
                  </a:txBody>
                  <a:tcPr marL="0" marR="0" marT="5588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48">
                <a:tc rowSpan="2">
                  <a:txBody>
                    <a:bodyPr/>
                    <a:lstStyle/>
                    <a:p>
                      <a:pPr marL="75565">
                        <a:lnSpc>
                          <a:spcPts val="126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following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information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17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the equation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calculate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bond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enthalpy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?</a:t>
                      </a:r>
                      <a:endParaRPr lang="en-GB" sz="1200" spc="-5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487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1939925" algn="l"/>
                        </a:tabLst>
                      </a:pPr>
                      <a:r>
                        <a:rPr lang="en-GB" sz="1200" dirty="0">
                          <a:latin typeface="Calibri"/>
                          <a:cs typeface="Calibri"/>
                        </a:rPr>
                        <a:t>C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(s)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7" baseline="-20833" dirty="0">
                          <a:latin typeface="Calibri"/>
                          <a:cs typeface="Calibri"/>
                        </a:rPr>
                        <a:t>2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(g) </a:t>
                      </a:r>
                      <a:r>
                        <a:rPr lang="en-GB" sz="1200" spc="-5" dirty="0">
                          <a:latin typeface="+mn-lt"/>
                          <a:cs typeface="Calibri"/>
                          <a:sym typeface="Symbol" panose="05050102010706020507" pitchFamily="18" charset="2"/>
                        </a:rPr>
                        <a:t>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GB"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135" baseline="-20833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(g)	ΔH=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-400.4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kJ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mol</a:t>
                      </a:r>
                      <a:r>
                        <a:rPr sz="12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7" baseline="24305" dirty="0">
                          <a:latin typeface="Calibri"/>
                          <a:cs typeface="Calibri"/>
                        </a:rPr>
                        <a:t>-1</a:t>
                      </a:r>
                      <a:r>
                        <a:rPr lang="en-GB" sz="1200" spc="-7" baseline="0" dirty="0">
                          <a:latin typeface="Calibri"/>
                          <a:cs typeface="Calibri"/>
                        </a:rPr>
                        <a:t>  </a:t>
                      </a:r>
                      <a:endParaRPr sz="1200" baseline="24305" dirty="0">
                        <a:highlight>
                          <a:srgbClr val="FFFF00"/>
                        </a:highlight>
                        <a:latin typeface="Calibri"/>
                        <a:cs typeface="Calibri"/>
                      </a:endParaRPr>
                    </a:p>
                  </a:txBody>
                  <a:tcPr marL="0" marR="0" marT="1143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00000"/>
                        </a:lnSpc>
                      </a:pPr>
                      <a:endParaRPr sz="1200" dirty="0">
                        <a:highlight>
                          <a:srgbClr val="FFFF00"/>
                        </a:highlight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070">
                <a:tc>
                  <a:txBody>
                    <a:bodyPr/>
                    <a:lstStyle/>
                    <a:p>
                      <a:pPr marL="75565">
                        <a:lnSpc>
                          <a:spcPts val="1260"/>
                        </a:lnSpc>
                        <a:tabLst>
                          <a:tab pos="193992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(s)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7" baseline="-20833" dirty="0">
                          <a:latin typeface="Calibri"/>
                          <a:cs typeface="Calibri"/>
                        </a:rPr>
                        <a:t>2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(g) </a:t>
                      </a:r>
                      <a:r>
                        <a:rPr lang="en-GB" sz="1200" spc="-5" dirty="0">
                          <a:latin typeface="+mn-lt"/>
                          <a:cs typeface="Calibri"/>
                          <a:sym typeface="Symbol" panose="05050102010706020507" pitchFamily="18" charset="2"/>
                        </a:rPr>
                        <a:t>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SO</a:t>
                      </a:r>
                      <a:r>
                        <a:rPr sz="1200" baseline="-20833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104" baseline="-20833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(g)	ΔH=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-299.6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kJ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mol</a:t>
                      </a:r>
                      <a:r>
                        <a:rPr sz="12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7" baseline="24305" dirty="0">
                          <a:latin typeface="Calibri"/>
                          <a:cs typeface="Calibri"/>
                        </a:rPr>
                        <a:t>-1</a:t>
                      </a:r>
                      <a:r>
                        <a:rPr lang="en-GB" sz="1200" spc="-7" baseline="0" dirty="0">
                          <a:latin typeface="Calibri"/>
                          <a:cs typeface="Calibri"/>
                        </a:rPr>
                        <a:t>  </a:t>
                      </a:r>
                      <a:endParaRPr sz="1200" baseline="24305" dirty="0">
                        <a:highlight>
                          <a:srgbClr val="FFFF00"/>
                        </a:highlight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75565">
                        <a:lnSpc>
                          <a:spcPts val="1260"/>
                        </a:lnSpc>
                        <a:tabLst>
                          <a:tab pos="193992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C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(s)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2S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(s) </a:t>
                      </a:r>
                      <a:r>
                        <a:rPr lang="en-GB" sz="1200" spc="-5" dirty="0">
                          <a:latin typeface="+mn-lt"/>
                          <a:cs typeface="Calibri"/>
                          <a:sym typeface="Symbol" panose="05050102010706020507" pitchFamily="18" charset="2"/>
                        </a:rPr>
                        <a:t>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CS</a:t>
                      </a:r>
                      <a:r>
                        <a:rPr sz="1200" baseline="-20833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112" baseline="-20833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(l)	ΔH=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77.8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kJ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mol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7" baseline="24305" dirty="0">
                          <a:latin typeface="Calibri"/>
                          <a:cs typeface="Calibri"/>
                        </a:rPr>
                        <a:t>-1</a:t>
                      </a:r>
                      <a:r>
                        <a:rPr lang="en-GB" sz="1200" spc="-7" baseline="0" dirty="0">
                          <a:latin typeface="Calibri"/>
                          <a:cs typeface="Calibri"/>
                        </a:rPr>
                        <a:t>      </a:t>
                      </a:r>
                      <a:endParaRPr lang="en-GB" sz="1200" spc="-7" baseline="0" dirty="0">
                        <a:highlight>
                          <a:srgbClr val="FFFF00"/>
                        </a:highlight>
                        <a:latin typeface="Calibri"/>
                        <a:cs typeface="Calibri"/>
                      </a:endParaRPr>
                    </a:p>
                    <a:p>
                      <a:pPr marL="75565">
                        <a:lnSpc>
                          <a:spcPts val="1260"/>
                        </a:lnSpc>
                        <a:tabLst>
                          <a:tab pos="1939925" algn="l"/>
                        </a:tabLst>
                      </a:pPr>
                      <a:endParaRPr lang="en-GB" sz="1200" spc="-7" baseline="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14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Using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bond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enthalpies,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calculate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enthalpy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change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spc="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following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reaction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145415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2H</a:t>
                      </a:r>
                      <a:r>
                        <a:rPr sz="1200" spc="-15" baseline="-20833" dirty="0">
                          <a:latin typeface="Calibri"/>
                          <a:cs typeface="Calibri"/>
                        </a:rPr>
                        <a:t>2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(g)</a:t>
                      </a:r>
                      <a:r>
                        <a:rPr lang="en-GB" sz="1200" spc="-5" dirty="0">
                          <a:latin typeface="+mn-lt"/>
                          <a:cs typeface="Calibri"/>
                          <a:sym typeface="Symbol" panose="05050102010706020507" pitchFamily="18" charset="2"/>
                        </a:rPr>
                        <a:t> </a:t>
                      </a:r>
                    </a:p>
                    <a:p>
                      <a:pPr marL="1454150">
                        <a:lnSpc>
                          <a:spcPct val="100000"/>
                        </a:lnSpc>
                      </a:pPr>
                      <a:endParaRPr lang="en-GB" sz="1200" spc="-5" dirty="0">
                        <a:latin typeface="+mn-lt"/>
                        <a:cs typeface="Calibri"/>
                        <a:sym typeface="Symbol" panose="05050102010706020507" pitchFamily="18" charset="2"/>
                      </a:endParaRPr>
                    </a:p>
                    <a:p>
                      <a:pPr marL="1454150">
                        <a:lnSpc>
                          <a:spcPct val="100000"/>
                        </a:lnSpc>
                      </a:pPr>
                      <a:endParaRPr lang="en-GB" sz="1200" spc="-5" dirty="0">
                        <a:latin typeface="Wingdings"/>
                        <a:cs typeface="Calibri"/>
                        <a:sym typeface="Symbol" panose="05050102010706020507" pitchFamily="18" charset="2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37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Define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molar bond</a:t>
                      </a:r>
                      <a:r>
                        <a:rPr sz="12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enthalpy</a:t>
                      </a:r>
                      <a:endParaRPr lang="en-GB" sz="1200" b="1" spc="-5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1472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Define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mean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molar bond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enthalpy</a:t>
                      </a:r>
                      <a:endParaRPr lang="en-GB" sz="1200" b="0" spc="-5" dirty="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lang="en-GB" sz="1200" b="0" spc="-5" dirty="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200" dirty="0">
                        <a:highlight>
                          <a:srgbClr val="FFFF00"/>
                        </a:highlight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48262" y="499364"/>
            <a:ext cx="3063240" cy="1016000"/>
          </a:xfrm>
          <a:custGeom>
            <a:avLst/>
            <a:gdLst/>
            <a:ahLst/>
            <a:cxnLst/>
            <a:rect l="l" t="t" r="r" b="b"/>
            <a:pathLst>
              <a:path w="3063240" h="1016000">
                <a:moveTo>
                  <a:pt x="0" y="1016000"/>
                </a:moveTo>
                <a:lnTo>
                  <a:pt x="3063240" y="1016000"/>
                </a:lnTo>
                <a:lnTo>
                  <a:pt x="3063240" y="0"/>
                </a:lnTo>
                <a:lnTo>
                  <a:pt x="0" y="0"/>
                </a:lnTo>
                <a:lnTo>
                  <a:pt x="0" y="10160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1135" y="52641"/>
            <a:ext cx="672592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Chemistry </a:t>
            </a:r>
            <a:r>
              <a:rPr spc="-5" dirty="0"/>
              <a:t>Revision Mind Map Unit </a:t>
            </a:r>
            <a:r>
              <a:rPr dirty="0"/>
              <a:t>3 – </a:t>
            </a:r>
            <a:r>
              <a:rPr spc="-20" dirty="0"/>
              <a:t>Hess’s </a:t>
            </a:r>
            <a:r>
              <a:rPr spc="-15" dirty="0"/>
              <a:t>Law </a:t>
            </a:r>
            <a:r>
              <a:rPr spc="-10" dirty="0"/>
              <a:t>and Bond Enthalpy</a:t>
            </a:r>
            <a:r>
              <a:rPr spc="110" dirty="0"/>
              <a:t> </a:t>
            </a:r>
            <a:r>
              <a:rPr dirty="0"/>
              <a:t>7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2397" y="531673"/>
            <a:ext cx="297339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latin typeface="Calibri"/>
                <a:cs typeface="Calibri"/>
              </a:rPr>
              <a:t>Hess’s </a:t>
            </a:r>
            <a:r>
              <a:rPr sz="1200" b="1" spc="-5" dirty="0">
                <a:latin typeface="Calibri"/>
                <a:cs typeface="Calibri"/>
              </a:rPr>
              <a:t>Law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states:</a:t>
            </a:r>
            <a:endParaRPr lang="en-GB" sz="1200" spc="-15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10" y="486409"/>
            <a:ext cx="7239000" cy="6347460"/>
          </a:xfrm>
          <a:custGeom>
            <a:avLst/>
            <a:gdLst/>
            <a:ahLst/>
            <a:cxnLst/>
            <a:rect l="l" t="t" r="r" b="b"/>
            <a:pathLst>
              <a:path w="7239000" h="6347459">
                <a:moveTo>
                  <a:pt x="3106420" y="4155440"/>
                </a:moveTo>
                <a:lnTo>
                  <a:pt x="7239000" y="4155440"/>
                </a:lnTo>
                <a:lnTo>
                  <a:pt x="7239000" y="0"/>
                </a:lnTo>
                <a:lnTo>
                  <a:pt x="3106420" y="0"/>
                </a:lnTo>
                <a:lnTo>
                  <a:pt x="3106420" y="4155440"/>
                </a:lnTo>
                <a:close/>
              </a:path>
              <a:path w="7239000" h="6347459">
                <a:moveTo>
                  <a:pt x="0" y="6347460"/>
                </a:moveTo>
                <a:lnTo>
                  <a:pt x="3063240" y="6347460"/>
                </a:lnTo>
                <a:lnTo>
                  <a:pt x="3063240" y="1084580"/>
                </a:lnTo>
                <a:lnTo>
                  <a:pt x="0" y="1084580"/>
                </a:lnTo>
                <a:lnTo>
                  <a:pt x="0" y="634746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2397" y="1593278"/>
            <a:ext cx="25673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According </a:t>
            </a:r>
            <a:r>
              <a:rPr sz="1200" spc="-15" dirty="0">
                <a:latin typeface="Calibri"/>
                <a:cs typeface="Calibri"/>
              </a:rPr>
              <a:t>to </a:t>
            </a:r>
            <a:r>
              <a:rPr sz="1200" spc="-20" dirty="0">
                <a:latin typeface="Calibri"/>
                <a:cs typeface="Calibri"/>
              </a:rPr>
              <a:t>Hess’s </a:t>
            </a:r>
            <a:r>
              <a:rPr sz="1200" spc="-30" dirty="0">
                <a:latin typeface="Calibri"/>
                <a:cs typeface="Calibri"/>
              </a:rPr>
              <a:t>Law, </a:t>
            </a:r>
            <a:r>
              <a:rPr sz="1200" spc="-10" dirty="0">
                <a:latin typeface="Calibri"/>
                <a:cs typeface="Calibri"/>
              </a:rPr>
              <a:t>calculate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ΔH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value </a:t>
            </a:r>
            <a:r>
              <a:rPr sz="1200" spc="-10" dirty="0">
                <a:latin typeface="Calibri"/>
                <a:cs typeface="Calibri"/>
              </a:rPr>
              <a:t>from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15" dirty="0">
                <a:latin typeface="Calibri"/>
                <a:cs typeface="Calibri"/>
              </a:rPr>
              <a:t>to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lang="en-GB" sz="1200" spc="-5" dirty="0">
                <a:latin typeface="Calibri"/>
                <a:cs typeface="Calibri"/>
              </a:rPr>
              <a:t>X</a:t>
            </a:r>
            <a:r>
              <a:rPr sz="1200" spc="-5" dirty="0">
                <a:latin typeface="Calibri"/>
                <a:cs typeface="Calibri"/>
              </a:rPr>
              <a:t>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1000" y="2090419"/>
            <a:ext cx="2989580" cy="1483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61029" y="4677409"/>
            <a:ext cx="4132579" cy="1016000"/>
          </a:xfrm>
          <a:custGeom>
            <a:avLst/>
            <a:gdLst/>
            <a:ahLst/>
            <a:cxnLst/>
            <a:rect l="l" t="t" r="r" b="b"/>
            <a:pathLst>
              <a:path w="4132579" h="1016000">
                <a:moveTo>
                  <a:pt x="0" y="1015999"/>
                </a:moveTo>
                <a:lnTo>
                  <a:pt x="4132579" y="1015999"/>
                </a:lnTo>
                <a:lnTo>
                  <a:pt x="4132579" y="0"/>
                </a:lnTo>
                <a:lnTo>
                  <a:pt x="0" y="0"/>
                </a:lnTo>
                <a:lnTo>
                  <a:pt x="0" y="101599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73611" y="2362200"/>
            <a:ext cx="1295400" cy="5765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906000" y="2362200"/>
            <a:ext cx="750776" cy="5765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12896" y="52641"/>
            <a:ext cx="49657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Chemistry </a:t>
            </a:r>
            <a:r>
              <a:rPr sz="1800" b="1" spc="-5" dirty="0">
                <a:latin typeface="Calibri"/>
                <a:cs typeface="Calibri"/>
              </a:rPr>
              <a:t>Revision Mind Map Unit </a:t>
            </a:r>
            <a:r>
              <a:rPr sz="1800" b="1" dirty="0">
                <a:latin typeface="Calibri"/>
                <a:cs typeface="Calibri"/>
              </a:rPr>
              <a:t>3 – </a:t>
            </a:r>
            <a:r>
              <a:rPr sz="1800" b="1" spc="-10" dirty="0">
                <a:latin typeface="Calibri"/>
                <a:cs typeface="Calibri"/>
              </a:rPr>
              <a:t>Equilibrium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830" y="2840989"/>
            <a:ext cx="3063240" cy="4017010"/>
          </a:xfrm>
          <a:custGeom>
            <a:avLst/>
            <a:gdLst/>
            <a:ahLst/>
            <a:cxnLst/>
            <a:rect l="l" t="t" r="r" b="b"/>
            <a:pathLst>
              <a:path w="3063240" h="4017009">
                <a:moveTo>
                  <a:pt x="3063240" y="4017007"/>
                </a:moveTo>
                <a:lnTo>
                  <a:pt x="3063240" y="0"/>
                </a:lnTo>
                <a:lnTo>
                  <a:pt x="0" y="0"/>
                </a:lnTo>
                <a:lnTo>
                  <a:pt x="0" y="401700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583701"/>
              </p:ext>
            </p:extLst>
          </p:nvPr>
        </p:nvGraphicFramePr>
        <p:xfrm>
          <a:off x="53339" y="477519"/>
          <a:ext cx="12058649" cy="6250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5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4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0239">
                <a:tc rowSpan="3">
                  <a:txBody>
                    <a:bodyPr/>
                    <a:lstStyle/>
                    <a:p>
                      <a:pPr marL="90805" marR="279400">
                        <a:lnSpc>
                          <a:spcPct val="100000"/>
                        </a:lnSpc>
                        <a:spcBef>
                          <a:spcPts val="254"/>
                        </a:spcBef>
                        <a:tabLst>
                          <a:tab pos="2501265" algn="l"/>
                        </a:tabLst>
                      </a:pPr>
                      <a:r>
                        <a:rPr sz="1200" spc="-20" dirty="0">
                          <a:latin typeface="Calibri"/>
                          <a:cs typeface="Calibri"/>
                        </a:rPr>
                        <a:t>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equilibrium, the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rates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forward</a:t>
                      </a:r>
                      <a:r>
                        <a:rPr sz="12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reverse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reaction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are</a:t>
                      </a:r>
                      <a:r>
                        <a:rPr lang="en-GB" sz="1200" spc="-10" dirty="0">
                          <a:latin typeface="Calibri"/>
                          <a:cs typeface="Calibri"/>
                        </a:rPr>
                        <a:t> ______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90805" marR="130810">
                        <a:lnSpc>
                          <a:spcPct val="100000"/>
                        </a:lnSpc>
                        <a:tabLst>
                          <a:tab pos="2388870" algn="l"/>
                        </a:tabLst>
                      </a:pPr>
                      <a:r>
                        <a:rPr sz="1200" spc="-20" dirty="0">
                          <a:latin typeface="Calibri"/>
                          <a:cs typeface="Calibri"/>
                        </a:rPr>
                        <a:t>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equilibrium, the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concentration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reactants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products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are</a:t>
                      </a:r>
                      <a:r>
                        <a:rPr lang="en-GB" sz="1200" spc="-10" dirty="0">
                          <a:latin typeface="Calibri"/>
                          <a:cs typeface="Calibri"/>
                        </a:rPr>
                        <a:t> _____________________</a:t>
                      </a:r>
                    </a:p>
                    <a:p>
                      <a:pPr marL="90805" marR="130810">
                        <a:lnSpc>
                          <a:spcPct val="100000"/>
                        </a:lnSpc>
                        <a:tabLst>
                          <a:tab pos="2388870" algn="l"/>
                        </a:tabLst>
                      </a:pPr>
                      <a:r>
                        <a:rPr lang="en-GB" sz="1200" spc="-10" dirty="0">
                          <a:latin typeface="Calibri"/>
                          <a:cs typeface="Calibri"/>
                        </a:rPr>
                        <a:t>          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.</a:t>
                      </a: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Enthalpy change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exothermic reaction</a:t>
                      </a:r>
                      <a:r>
                        <a:rPr sz="12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is:</a:t>
                      </a:r>
                      <a:endParaRPr lang="en-GB" sz="1200" spc="-5" dirty="0">
                        <a:latin typeface="Calibri"/>
                        <a:cs typeface="Calibri"/>
                      </a:endParaRPr>
                    </a:p>
                    <a:p>
                      <a:pPr marL="1162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endParaRPr sz="1200" dirty="0">
                        <a:highlight>
                          <a:srgbClr val="FFFF00"/>
                        </a:highlight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In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following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equation: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1394460" algn="l"/>
                        </a:tabLst>
                      </a:pPr>
                      <a:r>
                        <a:rPr sz="1200" spc="-15" dirty="0">
                          <a:latin typeface="Calibri"/>
                          <a:cs typeface="Calibri"/>
                        </a:rPr>
                        <a:t>2CO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(g)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7" baseline="-20833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247" baseline="-20833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(g)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mbria Math"/>
                          <a:cs typeface="Cambria Math"/>
                        </a:rPr>
                        <a:t>⇌	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2CO</a:t>
                      </a:r>
                      <a:r>
                        <a:rPr sz="1200" spc="-15" baseline="-20833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165" baseline="-20833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(g)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effect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will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following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have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on the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equilibrium:</a:t>
                      </a:r>
                    </a:p>
                    <a:p>
                      <a:pPr marL="330200" indent="-229235">
                        <a:lnSpc>
                          <a:spcPct val="100000"/>
                        </a:lnSpc>
                        <a:buAutoNum type="arabicPeriod"/>
                        <a:tabLst>
                          <a:tab pos="33083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Increasing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pressure?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Why?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Calibri"/>
                        <a:buAutoNum type="arabicPeriod"/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Calibri"/>
                        <a:buAutoNum type="arabicPeriod"/>
                      </a:pPr>
                      <a:endParaRPr lang="en-GB"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Calibri"/>
                        <a:buAutoNum type="arabicPeriod"/>
                      </a:pPr>
                      <a:endParaRPr lang="en-GB"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Calibri"/>
                        <a:buAutoNum type="arabicPeriod"/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330200" indent="-229235">
                        <a:lnSpc>
                          <a:spcPct val="100000"/>
                        </a:lnSpc>
                        <a:buFont typeface="+mj-lt"/>
                        <a:buAutoNum type="arabicPeriod" startAt="2"/>
                        <a:tabLst>
                          <a:tab pos="33083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Decreasing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pressure?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Why?</a:t>
                      </a:r>
                      <a:endParaRPr lang="en-GB" sz="1200" spc="-10" dirty="0">
                        <a:latin typeface="Calibri"/>
                        <a:cs typeface="Calibri"/>
                      </a:endParaRPr>
                    </a:p>
                    <a:p>
                      <a:pPr marL="330200" indent="-229235">
                        <a:lnSpc>
                          <a:spcPct val="100000"/>
                        </a:lnSpc>
                        <a:buFont typeface="+mj-lt"/>
                        <a:buAutoNum type="arabicPeriod" startAt="2"/>
                        <a:tabLst>
                          <a:tab pos="330835" algn="l"/>
                        </a:tabLst>
                      </a:pPr>
                      <a:endParaRPr lang="en-GB" sz="1200" spc="-10" dirty="0">
                        <a:latin typeface="Calibri"/>
                        <a:cs typeface="Calibri"/>
                      </a:endParaRPr>
                    </a:p>
                    <a:p>
                      <a:pPr marL="330200" indent="-229235">
                        <a:lnSpc>
                          <a:spcPct val="100000"/>
                        </a:lnSpc>
                        <a:buFont typeface="+mj-lt"/>
                        <a:buAutoNum type="arabicPeriod" startAt="2"/>
                        <a:tabLst>
                          <a:tab pos="330835" algn="l"/>
                        </a:tabLst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Enthalpy change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 endothermic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reaction</a:t>
                      </a:r>
                      <a:r>
                        <a:rPr sz="12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is:</a:t>
                      </a:r>
                      <a:endParaRPr lang="en-GB" sz="1200" spc="-5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3760">
                <a:tc>
                  <a:txBody>
                    <a:bodyPr/>
                    <a:lstStyle/>
                    <a:p>
                      <a:pPr marL="90805">
                        <a:lnSpc>
                          <a:spcPts val="6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i="1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200" i="1" spc="-5" dirty="0">
                          <a:latin typeface="Calibri"/>
                          <a:cs typeface="Calibri"/>
                        </a:rPr>
                        <a:t>Le Chatelier’s</a:t>
                      </a:r>
                      <a:r>
                        <a:rPr sz="1200" i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Principle?</a:t>
                      </a:r>
                      <a:endParaRPr lang="en-GB" sz="1200" dirty="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ts val="600"/>
                        </a:lnSpc>
                      </a:pPr>
                      <a:endParaRPr lang="en-GB"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In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following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equation: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116205">
                        <a:lnSpc>
                          <a:spcPct val="100000"/>
                        </a:lnSpc>
                        <a:tabLst>
                          <a:tab pos="1437005" algn="l"/>
                          <a:tab pos="207708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2SO</a:t>
                      </a:r>
                      <a:r>
                        <a:rPr sz="1200" baseline="-20833" dirty="0">
                          <a:latin typeface="Calibri"/>
                          <a:cs typeface="Calibri"/>
                        </a:rPr>
                        <a:t>2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(g)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7" baseline="-20833" dirty="0">
                          <a:latin typeface="Calibri"/>
                          <a:cs typeface="Calibri"/>
                        </a:rPr>
                        <a:t>2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(g)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mbria Math"/>
                          <a:cs typeface="Cambria Math"/>
                        </a:rPr>
                        <a:t>⇌	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2SO</a:t>
                      </a:r>
                      <a:r>
                        <a:rPr sz="1200" baseline="-20833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spc="135" baseline="-20833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(g)	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ΔH =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-197kJ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162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effect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will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following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have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on the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equilibrium:</a:t>
                      </a:r>
                    </a:p>
                    <a:p>
                      <a:pPr marL="344805" indent="-229235">
                        <a:lnSpc>
                          <a:spcPct val="100000"/>
                        </a:lnSpc>
                        <a:buAutoNum type="arabicPeriod"/>
                        <a:tabLst>
                          <a:tab pos="34544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Increasing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temperature?</a:t>
                      </a:r>
                      <a:r>
                        <a:rPr sz="12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Why?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Calibri"/>
                        <a:buAutoNum type="arabicPeriod"/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Calibri"/>
                        <a:buAutoNum type="arabicPeriod"/>
                      </a:pPr>
                      <a:endParaRPr lang="en-GB" sz="145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Calibri"/>
                        <a:buAutoNum type="arabicPeriod"/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344805" indent="-229235">
                        <a:lnSpc>
                          <a:spcPct val="100000"/>
                        </a:lnSpc>
                        <a:buFont typeface="+mj-lt"/>
                        <a:buAutoNum type="arabicPeriod" startAt="2"/>
                        <a:tabLst>
                          <a:tab pos="34544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Decreasing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temperature?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Why?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Calibri"/>
                        <a:buAutoNum type="arabicPeriod" startAt="2"/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Calibri"/>
                        <a:buAutoNum type="arabicPeriod"/>
                      </a:pPr>
                      <a:endParaRPr lang="en-GB"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Calibri"/>
                        <a:buAutoNum type="arabicPeriod"/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Calibri"/>
                        <a:buAutoNum type="arabicPeriod"/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344805" indent="-229235">
                        <a:lnSpc>
                          <a:spcPts val="1440"/>
                        </a:lnSpc>
                        <a:spcBef>
                          <a:spcPts val="5"/>
                        </a:spcBef>
                        <a:buFont typeface="+mj-lt"/>
                        <a:buAutoNum type="arabicPeriod" startAt="3"/>
                        <a:tabLst>
                          <a:tab pos="34544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would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you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need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do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temperature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increase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34480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the yield of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products?</a:t>
                      </a:r>
                      <a:endParaRPr lang="en-GB" sz="1200" spc="-5" dirty="0">
                        <a:latin typeface="Calibri"/>
                        <a:cs typeface="Calibri"/>
                      </a:endParaRPr>
                    </a:p>
                    <a:p>
                      <a:pPr marL="344805">
                        <a:lnSpc>
                          <a:spcPct val="100000"/>
                        </a:lnSpc>
                      </a:pPr>
                      <a:endParaRPr lang="en-GB" sz="1200" spc="-5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1659">
                <a:tc rowSpan="4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In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following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equation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Br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(l)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O(l) </a:t>
                      </a:r>
                      <a:r>
                        <a:rPr sz="1200" dirty="0">
                          <a:latin typeface="Cambria Math"/>
                          <a:cs typeface="Cambria Math"/>
                        </a:rPr>
                        <a:t>⇌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Br </a:t>
                      </a:r>
                      <a:r>
                        <a:rPr sz="1200" baseline="24305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(aq) + BrO </a:t>
                      </a:r>
                      <a:r>
                        <a:rPr sz="1200" baseline="24305" dirty="0">
                          <a:latin typeface="Calibri"/>
                          <a:cs typeface="Calibri"/>
                        </a:rPr>
                        <a:t>–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(aq) +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2H</a:t>
                      </a:r>
                      <a:r>
                        <a:rPr sz="1200" spc="-15" baseline="24305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1200" spc="-89" baseline="243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(aq)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7945" marR="6578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effect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will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following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have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on  equilibrium:</a:t>
                      </a:r>
                    </a:p>
                    <a:p>
                      <a:pPr marL="297180" indent="-229235">
                        <a:lnSpc>
                          <a:spcPct val="100000"/>
                        </a:lnSpc>
                        <a:buAutoNum type="arabicPeriod"/>
                        <a:tabLst>
                          <a:tab pos="297180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Sulfuric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acid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was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added?</a:t>
                      </a:r>
                      <a:r>
                        <a:rPr sz="12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Why?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Calibri"/>
                        <a:buNone/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Calibri"/>
                        <a:buAutoNum type="arabicPeriod"/>
                      </a:pPr>
                      <a:endParaRPr lang="en-GB"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Calibri"/>
                        <a:buAutoNum type="arabicPeriod"/>
                      </a:pPr>
                      <a:endParaRPr lang="en-GB" sz="1400" dirty="0">
                        <a:latin typeface="Times New Roman"/>
                        <a:cs typeface="Times New Roman"/>
                      </a:endParaRPr>
                    </a:p>
                    <a:p>
                      <a:pPr marL="295909" indent="-228600">
                        <a:lnSpc>
                          <a:spcPct val="100000"/>
                        </a:lnSpc>
                        <a:buFont typeface="+mj-lt"/>
                        <a:buAutoNum type="arabicPeriod" startAt="2"/>
                        <a:tabLst>
                          <a:tab pos="218440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Sodium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hydroxide was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added?</a:t>
                      </a:r>
                      <a:r>
                        <a:rPr sz="12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Why?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Calibri"/>
                        <a:buAutoNum type="arabicPeriod" startAt="2"/>
                      </a:pPr>
                      <a:endParaRPr lang="en-GB"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Calibri"/>
                        <a:buAutoNum type="arabicPeriod" startAt="2"/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  <a:buFont typeface="Calibri"/>
                        <a:buAutoNum type="arabicPeriod" startAt="2"/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95909" indent="-228600">
                        <a:lnSpc>
                          <a:spcPct val="100000"/>
                        </a:lnSpc>
                        <a:buFont typeface="+mj-lt"/>
                        <a:buAutoNum type="arabicPeriod" startAt="3"/>
                        <a:tabLst>
                          <a:tab pos="218440" algn="l"/>
                        </a:tabLst>
                      </a:pPr>
                      <a:r>
                        <a:rPr lang="en-GB" sz="1200" dirty="0">
                          <a:latin typeface="Calibri"/>
                          <a:cs typeface="Calibri"/>
                        </a:rPr>
                        <a:t>Silver nitrate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was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added?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Why?</a:t>
                      </a:r>
                      <a:endParaRPr lang="en-GB" sz="1200" spc="-10" dirty="0">
                        <a:latin typeface="Calibri"/>
                        <a:cs typeface="Calibri"/>
                      </a:endParaRPr>
                    </a:p>
                    <a:p>
                      <a:pPr marL="67309" indent="0">
                        <a:lnSpc>
                          <a:spcPct val="100000"/>
                        </a:lnSpc>
                        <a:buFont typeface="+mj-lt"/>
                        <a:buNone/>
                        <a:tabLst>
                          <a:tab pos="218440" algn="l"/>
                        </a:tabLst>
                      </a:pPr>
                      <a:endParaRPr lang="en-GB" sz="1200" spc="-10" dirty="0">
                        <a:latin typeface="Calibri"/>
                        <a:cs typeface="Calibri"/>
                      </a:endParaRPr>
                    </a:p>
                  </a:txBody>
                  <a:tcPr marL="0" marR="0" marT="10604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2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604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In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following</a:t>
                      </a:r>
                      <a:r>
                        <a:rPr sz="12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equation: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110489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129667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2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(g)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 I</a:t>
                      </a:r>
                      <a:r>
                        <a:rPr sz="1200" baseline="-20833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67" baseline="-20833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(g)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mbria Math"/>
                          <a:cs typeface="Cambria Math"/>
                        </a:rPr>
                        <a:t>⇌	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2HI</a:t>
                      </a:r>
                      <a:r>
                        <a:rPr sz="1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(g)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1048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effect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will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following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have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on the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equilibrium:</a:t>
                      </a:r>
                    </a:p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1. Increasing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pressure?</a:t>
                      </a:r>
                      <a:r>
                        <a:rPr sz="12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Why?</a:t>
                      </a:r>
                      <a:endParaRPr lang="en-GB" sz="1200" spc="-10" dirty="0">
                        <a:latin typeface="Calibri"/>
                        <a:cs typeface="Calibri"/>
                      </a:endParaRPr>
                    </a:p>
                    <a:p>
                      <a:pPr marL="110489">
                        <a:lnSpc>
                          <a:spcPct val="100000"/>
                        </a:lnSpc>
                      </a:pPr>
                      <a:endParaRPr lang="en-GB" sz="1200" spc="-10" dirty="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96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604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508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604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state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does 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change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pressure</a:t>
                      </a:r>
                      <a:r>
                        <a:rPr sz="12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effect?</a:t>
                      </a:r>
                      <a:endParaRPr lang="en-GB" sz="1200" spc="-15" dirty="0">
                        <a:latin typeface="Calibri"/>
                        <a:cs typeface="Calibri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2415" y="52641"/>
            <a:ext cx="502412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Chemistry </a:t>
            </a:r>
            <a:r>
              <a:rPr sz="1800" b="1" spc="-5" dirty="0">
                <a:latin typeface="Calibri"/>
                <a:cs typeface="Calibri"/>
              </a:rPr>
              <a:t>Revision Mind Map Unit </a:t>
            </a:r>
            <a:r>
              <a:rPr sz="1800" b="1" dirty="0">
                <a:latin typeface="Calibri"/>
                <a:cs typeface="Calibri"/>
              </a:rPr>
              <a:t>3 – </a:t>
            </a:r>
            <a:r>
              <a:rPr sz="1800" b="1" spc="-10" dirty="0">
                <a:latin typeface="Calibri"/>
                <a:cs typeface="Calibri"/>
              </a:rPr>
              <a:t>Calculations</a:t>
            </a:r>
            <a:r>
              <a:rPr sz="1800" b="1" spc="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9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339" y="474980"/>
          <a:ext cx="12068808" cy="62604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8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2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9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1829">
                <a:tc rowSpan="2">
                  <a:txBody>
                    <a:bodyPr/>
                    <a:lstStyle/>
                    <a:p>
                      <a:pPr marL="90805" marR="1003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2.45g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magnesium is added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100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cm</a:t>
                      </a:r>
                      <a:r>
                        <a:rPr sz="1200" spc="7" baseline="24305" dirty="0">
                          <a:latin typeface="Calibri"/>
                          <a:cs typeface="Calibri"/>
                        </a:rPr>
                        <a:t>3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dilute hydrochloric acid,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concentration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1mol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aseline="24305" dirty="0">
                          <a:latin typeface="Calibri"/>
                          <a:cs typeface="Calibri"/>
                        </a:rPr>
                        <a:t>-1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Identify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limiting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reagent.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502284" algn="l"/>
                          <a:tab pos="821055" algn="l"/>
                          <a:tab pos="1574165" algn="l"/>
                          <a:tab pos="2082164" algn="l"/>
                          <a:tab pos="247205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Mg	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	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2HCl  </a:t>
                      </a:r>
                      <a:r>
                        <a:rPr sz="12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200" spc="65" dirty="0">
                          <a:latin typeface="Calibri"/>
                          <a:cs typeface="Calibri"/>
                          <a:sym typeface="Symbol" panose="05050102010706020507" pitchFamily="18" charset="2"/>
                        </a:rPr>
                        <a:t></a:t>
                      </a:r>
                      <a:r>
                        <a:rPr sz="1200" spc="115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MgCl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2	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	H</a:t>
                      </a:r>
                      <a:r>
                        <a:rPr sz="1200" baseline="-20833" dirty="0"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91440" marR="26289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Excess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ethyne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was reacted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with </a:t>
                      </a:r>
                      <a:r>
                        <a:rPr lang="en-GB" sz="1200" spc="-5" dirty="0">
                          <a:latin typeface="Calibri"/>
                          <a:cs typeface="Calibri"/>
                        </a:rPr>
                        <a:t>3.7g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hydrogen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chloride  and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4.1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g of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product, 1,1-dichloroethane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was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obtained.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Calculate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%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yield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using the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equation: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89471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2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2HCl</a:t>
                      </a:r>
                      <a:r>
                        <a:rPr sz="12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200" spc="65" dirty="0">
                          <a:latin typeface="+mn-lt"/>
                          <a:cs typeface="Calibri"/>
                          <a:sym typeface="Symbol" panose="05050102010706020507" pitchFamily="18" charset="2"/>
                        </a:rPr>
                        <a:t></a:t>
                      </a:r>
                      <a:r>
                        <a:rPr sz="1200" spc="14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200" spc="209" baseline="-20833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14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200" spc="209" baseline="-20833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200" spc="140" dirty="0">
                          <a:latin typeface="Calibri"/>
                          <a:cs typeface="Calibri"/>
                        </a:rPr>
                        <a:t>Cl</a:t>
                      </a:r>
                      <a:r>
                        <a:rPr sz="1200" spc="209" baseline="-20833" dirty="0">
                          <a:latin typeface="Calibri"/>
                          <a:cs typeface="Calibri"/>
                        </a:rPr>
                        <a:t>2</a:t>
                      </a:r>
                      <a:endParaRPr sz="1200" baseline="-20833" dirty="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molar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volume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?</a:t>
                      </a:r>
                      <a:r>
                        <a:rPr lang="en-GB"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200" spc="-10" dirty="0"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@ STP</a:t>
                      </a:r>
                      <a:endParaRPr sz="1200" dirty="0">
                        <a:highlight>
                          <a:srgbClr val="FFFF00"/>
                        </a:highlight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31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95885" marR="2349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volume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hydrogen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would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produced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if </a:t>
                      </a:r>
                      <a:r>
                        <a:rPr lang="en-GB" sz="1200" dirty="0">
                          <a:latin typeface="Calibri"/>
                          <a:cs typeface="Calibri"/>
                        </a:rPr>
                        <a:t>10g of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,  reacts completely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with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excess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zinc? (molar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gas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volume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22.4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litres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mol</a:t>
                      </a:r>
                      <a:r>
                        <a:rPr sz="12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7" baseline="24305" dirty="0">
                          <a:latin typeface="Calibri"/>
                          <a:cs typeface="Calibri"/>
                        </a:rPr>
                        <a:t>-1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1010919">
                        <a:lnSpc>
                          <a:spcPct val="100000"/>
                        </a:lnSpc>
                        <a:tabLst>
                          <a:tab pos="1634489" algn="l"/>
                          <a:tab pos="2837815" algn="l"/>
                          <a:tab pos="3631565" algn="l"/>
                          <a:tab pos="388239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Zn(s)  </a:t>
                      </a:r>
                      <a:r>
                        <a:rPr sz="12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	H</a:t>
                      </a:r>
                      <a:r>
                        <a:rPr sz="1200" baseline="-20833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SO</a:t>
                      </a:r>
                      <a:r>
                        <a:rPr sz="1200" baseline="-20833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200" spc="104" baseline="-20833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(aq)   →	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ZnSO</a:t>
                      </a:r>
                      <a:r>
                        <a:rPr sz="1200" spc="7" baseline="-20833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200" spc="104" baseline="-20833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(aq)	+	H</a:t>
                      </a:r>
                      <a:r>
                        <a:rPr sz="1200" baseline="-20833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127" baseline="-20833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(g)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50">
                <a:tc rowSpan="2">
                  <a:txBody>
                    <a:bodyPr/>
                    <a:lstStyle/>
                    <a:p>
                      <a:pPr marL="101600" marR="4051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8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does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100% atom economy</a:t>
                      </a:r>
                      <a:r>
                        <a:rPr sz="1200" b="1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mean?</a:t>
                      </a:r>
                    </a:p>
                  </a:txBody>
                  <a:tcPr marL="0" marR="0" marT="5588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529">
                <a:tc row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percentage</a:t>
                      </a:r>
                      <a:r>
                        <a:rPr sz="12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yield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?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588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85090" marR="13906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What </a:t>
                      </a:r>
                      <a:r>
                        <a:rPr lang="en-GB" sz="1200" spc="-5" dirty="0">
                          <a:latin typeface="Calibri"/>
                          <a:cs typeface="Calibri"/>
                        </a:rPr>
                        <a:t>mass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oxygen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has been used when burning propane, if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3.6 litres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carbon dioxide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produced? </a:t>
                      </a:r>
                      <a:r>
                        <a:rPr sz="1200" i="1" spc="-5" dirty="0">
                          <a:latin typeface="Calibri"/>
                          <a:cs typeface="Calibri"/>
                        </a:rPr>
                        <a:t>(all gases being at </a:t>
                      </a:r>
                      <a:r>
                        <a:rPr sz="1200" i="1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i="1" spc="-10" dirty="0">
                          <a:latin typeface="Calibri"/>
                          <a:cs typeface="Calibri"/>
                        </a:rPr>
                        <a:t>same </a:t>
                      </a:r>
                      <a:r>
                        <a:rPr sz="1200" i="1" spc="-5" dirty="0">
                          <a:latin typeface="Calibri"/>
                          <a:cs typeface="Calibri"/>
                        </a:rPr>
                        <a:t>temperature  and</a:t>
                      </a:r>
                      <a:r>
                        <a:rPr sz="1200" i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i="1" dirty="0">
                          <a:latin typeface="Calibri"/>
                          <a:cs typeface="Calibri"/>
                        </a:rPr>
                        <a:t>pressure</a:t>
                      </a:r>
                      <a:r>
                        <a:rPr lang="en-GB" sz="1200" i="1" dirty="0">
                          <a:latin typeface="Calibri"/>
                          <a:cs typeface="Calibri"/>
                        </a:rPr>
                        <a:t>, take the molar volume of carbon dioxide to be 22.4l/mol</a:t>
                      </a:r>
                      <a:r>
                        <a:rPr sz="1200" i="1" dirty="0">
                          <a:latin typeface="Calibri"/>
                          <a:cs typeface="Calibri"/>
                        </a:rPr>
                        <a:t>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tabLst>
                          <a:tab pos="1949450" algn="l"/>
                          <a:tab pos="282892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8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(g) 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 </a:t>
                      </a:r>
                      <a:r>
                        <a:rPr sz="12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5O</a:t>
                      </a:r>
                      <a:r>
                        <a:rPr sz="1200" baseline="-20833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15" baseline="-20833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(g)	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→	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3CO</a:t>
                      </a:r>
                      <a:r>
                        <a:rPr sz="1200" spc="-15" baseline="-20833" dirty="0">
                          <a:latin typeface="Calibri"/>
                          <a:cs typeface="Calibri"/>
                        </a:rPr>
                        <a:t>2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(g)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4H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(l)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94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03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21285" marR="1574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Calculate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atom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economy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this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reaction where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hydrogen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desired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product.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590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CH</a:t>
                      </a:r>
                      <a:r>
                        <a:rPr sz="1200" spc="-7" baseline="-20833" dirty="0">
                          <a:latin typeface="Calibri"/>
                          <a:cs typeface="Calibri"/>
                        </a:rPr>
                        <a:t>4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200" spc="-15" baseline="-20833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lang="en-GB" sz="1200" spc="65" dirty="0">
                          <a:latin typeface="+mn-lt"/>
                          <a:cs typeface="Calibri"/>
                          <a:sym typeface="Symbol" panose="05050102010706020507" pitchFamily="18" charset="2"/>
                        </a:rPr>
                        <a:t>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3H</a:t>
                      </a:r>
                      <a:r>
                        <a:rPr sz="1200" spc="-15" baseline="-20833" dirty="0">
                          <a:latin typeface="Calibri"/>
                          <a:cs typeface="Calibri"/>
                        </a:rPr>
                        <a:t>2</a:t>
                      </a:r>
                      <a:endParaRPr sz="1200" baseline="-20833" dirty="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67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2317</TotalTime>
  <Words>1713</Words>
  <Application>Microsoft Office PowerPoint</Application>
  <PresentationFormat>Widescreen</PresentationFormat>
  <Paragraphs>305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Cambria Math</vt:lpstr>
      <vt:lpstr>Times New Roman</vt:lpstr>
      <vt:lpstr>Wingdings</vt:lpstr>
      <vt:lpstr>Office Theme</vt:lpstr>
      <vt:lpstr>Chemistry Revision Mind Map Unit 3 – Collision Theory 1</vt:lpstr>
      <vt:lpstr>Chemistry Revision Mind Map Unit 3 – Collision Theory 2</vt:lpstr>
      <vt:lpstr>Chemistry Revision Mind Map Unit 3 – Collision Theory and Kinetic energy 3</vt:lpstr>
      <vt:lpstr>Chemistry Revision Mind Map Unit 3 – Collision Theory and Kinetic energy 4</vt:lpstr>
      <vt:lpstr>Chemistry Revision Mind Map Unit 3 – Reaction pathways 5</vt:lpstr>
      <vt:lpstr>PowerPoint Presentation</vt:lpstr>
      <vt:lpstr>Chemistry Revision Mind Map Unit 3 – Hess’s Law and Bond Enthalpy 7</vt:lpstr>
      <vt:lpstr>PowerPoint Presentation</vt:lpstr>
      <vt:lpstr>PowerPoint Presentation</vt:lpstr>
      <vt:lpstr>Chemistry Revision Mind Map Unit 3 – Chemical Analysis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Beattie</dc:creator>
  <cp:lastModifiedBy>Mrs Brown</cp:lastModifiedBy>
  <cp:revision>4</cp:revision>
  <cp:lastPrinted>2022-03-25T11:56:53Z</cp:lastPrinted>
  <dcterms:created xsi:type="dcterms:W3CDTF">2021-04-20T14:02:58Z</dcterms:created>
  <dcterms:modified xsi:type="dcterms:W3CDTF">2023-03-15T21:10:57Z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2021-04-20T00:00:00Z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2021-04-20T00:00:00Z</vt:filetime>
  </property>
</Properties>
</file>