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469" y="29209"/>
            <a:ext cx="12037060" cy="381000"/>
          </a:xfrm>
          <a:custGeom>
            <a:avLst/>
            <a:gdLst/>
            <a:ahLst/>
            <a:cxnLst/>
            <a:rect l="l" t="t" r="r" b="b"/>
            <a:pathLst>
              <a:path w="12037060" h="381000">
                <a:moveTo>
                  <a:pt x="0" y="63500"/>
                </a:moveTo>
                <a:lnTo>
                  <a:pt x="4990" y="38790"/>
                </a:lnTo>
                <a:lnTo>
                  <a:pt x="18599" y="18605"/>
                </a:lnTo>
                <a:lnTo>
                  <a:pt x="38783" y="4992"/>
                </a:lnTo>
                <a:lnTo>
                  <a:pt x="63500" y="0"/>
                </a:lnTo>
                <a:lnTo>
                  <a:pt x="11973560" y="0"/>
                </a:lnTo>
                <a:lnTo>
                  <a:pt x="11998269" y="4992"/>
                </a:lnTo>
                <a:lnTo>
                  <a:pt x="12018454" y="18605"/>
                </a:lnTo>
                <a:lnTo>
                  <a:pt x="12032067" y="38790"/>
                </a:lnTo>
                <a:lnTo>
                  <a:pt x="12037060" y="63500"/>
                </a:lnTo>
                <a:lnTo>
                  <a:pt x="12037060" y="317500"/>
                </a:lnTo>
                <a:lnTo>
                  <a:pt x="12032067" y="342209"/>
                </a:lnTo>
                <a:lnTo>
                  <a:pt x="12018454" y="362394"/>
                </a:lnTo>
                <a:lnTo>
                  <a:pt x="11998269" y="376007"/>
                </a:lnTo>
                <a:lnTo>
                  <a:pt x="11973560" y="381000"/>
                </a:lnTo>
                <a:lnTo>
                  <a:pt x="63500" y="381000"/>
                </a:lnTo>
                <a:lnTo>
                  <a:pt x="38783" y="376007"/>
                </a:lnTo>
                <a:lnTo>
                  <a:pt x="18599" y="362394"/>
                </a:lnTo>
                <a:lnTo>
                  <a:pt x="4990" y="342209"/>
                </a:lnTo>
                <a:lnTo>
                  <a:pt x="0" y="317500"/>
                </a:lnTo>
                <a:lnTo>
                  <a:pt x="0" y="635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16909" y="52641"/>
            <a:ext cx="4758181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72460" y="2814320"/>
            <a:ext cx="8876030" cy="3999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2328" y="52641"/>
            <a:ext cx="43865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2 </a:t>
            </a:r>
            <a:r>
              <a:rPr spc="-15" dirty="0"/>
              <a:t>–Esters</a:t>
            </a:r>
            <a:r>
              <a:rPr spc="-20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/>
          <p:nvPr/>
        </p:nvSpPr>
        <p:spPr>
          <a:xfrm>
            <a:off x="7379969" y="499109"/>
            <a:ext cx="4655820" cy="830580"/>
          </a:xfrm>
          <a:custGeom>
            <a:avLst/>
            <a:gdLst/>
            <a:ahLst/>
            <a:cxnLst/>
            <a:rect l="l" t="t" r="r" b="b"/>
            <a:pathLst>
              <a:path w="4655820" h="830580">
                <a:moveTo>
                  <a:pt x="0" y="830580"/>
                </a:moveTo>
                <a:lnTo>
                  <a:pt x="4655820" y="830580"/>
                </a:lnTo>
                <a:lnTo>
                  <a:pt x="465582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92669" y="520065"/>
            <a:ext cx="4641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the </a:t>
            </a:r>
            <a:r>
              <a:rPr sz="1200" spc="-5" dirty="0">
                <a:latin typeface="Calibri"/>
                <a:cs typeface="Calibri"/>
              </a:rPr>
              <a:t>definition </a:t>
            </a:r>
            <a:r>
              <a:rPr sz="1200" dirty="0">
                <a:latin typeface="Calibri"/>
                <a:cs typeface="Calibri"/>
              </a:rPr>
              <a:t>of a </a:t>
            </a:r>
            <a:r>
              <a:rPr sz="1200" spc="-10" dirty="0">
                <a:latin typeface="Calibri"/>
                <a:cs typeface="Calibri"/>
              </a:rPr>
              <a:t>hydrolysis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reaction?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61029" y="1377950"/>
            <a:ext cx="4163060" cy="1696720"/>
          </a:xfrm>
          <a:custGeom>
            <a:avLst/>
            <a:gdLst/>
            <a:ahLst/>
            <a:cxnLst/>
            <a:rect l="l" t="t" r="r" b="b"/>
            <a:pathLst>
              <a:path w="4163059" h="1696720">
                <a:moveTo>
                  <a:pt x="0" y="830579"/>
                </a:moveTo>
                <a:lnTo>
                  <a:pt x="4150360" y="830579"/>
                </a:lnTo>
                <a:lnTo>
                  <a:pt x="4150360" y="0"/>
                </a:lnTo>
                <a:lnTo>
                  <a:pt x="0" y="0"/>
                </a:lnTo>
                <a:lnTo>
                  <a:pt x="0" y="830579"/>
                </a:lnTo>
                <a:close/>
              </a:path>
              <a:path w="4163059" h="1696720">
                <a:moveTo>
                  <a:pt x="12700" y="1696720"/>
                </a:moveTo>
                <a:lnTo>
                  <a:pt x="4163060" y="1696720"/>
                </a:lnTo>
                <a:lnTo>
                  <a:pt x="4163060" y="866140"/>
                </a:lnTo>
                <a:lnTo>
                  <a:pt x="12700" y="866140"/>
                </a:lnTo>
                <a:lnTo>
                  <a:pt x="12700" y="16967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55950" y="3138170"/>
            <a:ext cx="4150360" cy="833119"/>
          </a:xfrm>
          <a:custGeom>
            <a:avLst/>
            <a:gdLst/>
            <a:ahLst/>
            <a:cxnLst/>
            <a:rect l="l" t="t" r="r" b="b"/>
            <a:pathLst>
              <a:path w="4150359" h="833120">
                <a:moveTo>
                  <a:pt x="0" y="833119"/>
                </a:moveTo>
                <a:lnTo>
                  <a:pt x="4150359" y="833119"/>
                </a:lnTo>
                <a:lnTo>
                  <a:pt x="4150359" y="0"/>
                </a:lnTo>
                <a:lnTo>
                  <a:pt x="0" y="0"/>
                </a:lnTo>
                <a:lnTo>
                  <a:pt x="0" y="83311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8100" y="474980"/>
          <a:ext cx="7266305" cy="6352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0580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ester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made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two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compounds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name of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which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Esters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formed?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139">
                <a:tc>
                  <a:txBody>
                    <a:bodyPr/>
                    <a:lstStyle/>
                    <a:p>
                      <a:pPr marL="89535" marR="6826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Name and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ester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made</a:t>
                      </a:r>
                      <a:r>
                        <a:rPr sz="1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from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methanoic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propanol.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definition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condensation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catalyst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used in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formation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esters?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purpose of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condenser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when making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esters?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0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739">
                <a:tc rowSpan="2">
                  <a:txBody>
                    <a:bodyPr/>
                    <a:lstStyle/>
                    <a:p>
                      <a:pPr marL="106045" marR="15113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Circle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functional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group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above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ester.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this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group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called?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3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32715" marR="25019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Name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two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observations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showing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have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ester:  1.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980">
                <a:tc>
                  <a:txBody>
                    <a:bodyPr/>
                    <a:lstStyle/>
                    <a:p>
                      <a:pPr marL="100330" marR="36004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methanoic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circle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name the  functional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group?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marL="106045" marR="844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propanol,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circle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name the functional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group?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53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What are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esters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used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392669" y="1370330"/>
            <a:ext cx="4653280" cy="1198880"/>
          </a:xfrm>
          <a:custGeom>
            <a:avLst/>
            <a:gdLst/>
            <a:ahLst/>
            <a:cxnLst/>
            <a:rect l="l" t="t" r="r" b="b"/>
            <a:pathLst>
              <a:path w="4653280" h="1198880">
                <a:moveTo>
                  <a:pt x="0" y="1198880"/>
                </a:moveTo>
                <a:lnTo>
                  <a:pt x="4653280" y="1198880"/>
                </a:lnTo>
                <a:lnTo>
                  <a:pt x="4653280" y="0"/>
                </a:lnTo>
                <a:lnTo>
                  <a:pt x="0" y="0"/>
                </a:lnTo>
                <a:lnTo>
                  <a:pt x="0" y="119888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392669" y="1391665"/>
            <a:ext cx="4641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15" dirty="0">
                <a:latin typeface="Calibri"/>
                <a:cs typeface="Calibri"/>
              </a:rPr>
              <a:t>ester </a:t>
            </a:r>
            <a:r>
              <a:rPr sz="1200" dirty="0">
                <a:latin typeface="Calibri"/>
                <a:cs typeface="Calibri"/>
              </a:rPr>
              <a:t>link and show </a:t>
            </a:r>
            <a:r>
              <a:rPr sz="1200" spc="-5" dirty="0">
                <a:latin typeface="Calibri"/>
                <a:cs typeface="Calibri"/>
              </a:rPr>
              <a:t>where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breaks </a:t>
            </a:r>
            <a:r>
              <a:rPr sz="1200" dirty="0">
                <a:latin typeface="Calibri"/>
                <a:cs typeface="Calibri"/>
              </a:rPr>
              <a:t>during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hydrolysis.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92669" y="2637789"/>
            <a:ext cx="4653280" cy="830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4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formed </a:t>
            </a:r>
            <a:r>
              <a:rPr sz="1200" dirty="0">
                <a:latin typeface="Calibri"/>
                <a:cs typeface="Calibri"/>
              </a:rPr>
              <a:t>during the </a:t>
            </a:r>
            <a:r>
              <a:rPr sz="1200" spc="-5" dirty="0">
                <a:latin typeface="Calibri"/>
                <a:cs typeface="Calibri"/>
              </a:rPr>
              <a:t>acid </a:t>
            </a:r>
            <a:r>
              <a:rPr sz="1200" spc="-15" dirty="0">
                <a:latin typeface="Calibri"/>
                <a:cs typeface="Calibri"/>
              </a:rPr>
              <a:t>catalysed </a:t>
            </a:r>
            <a:r>
              <a:rPr sz="1200" spc="-10" dirty="0">
                <a:latin typeface="Calibri"/>
                <a:cs typeface="Calibri"/>
              </a:rPr>
              <a:t>hydrolysis </a:t>
            </a:r>
            <a:r>
              <a:rPr sz="1200" dirty="0">
                <a:latin typeface="Calibri"/>
                <a:cs typeface="Calibri"/>
              </a:rPr>
              <a:t>of an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ester?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92669" y="3529329"/>
            <a:ext cx="4653280" cy="12014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 marR="130175">
              <a:lnSpc>
                <a:spcPct val="100000"/>
              </a:lnSpc>
              <a:spcBef>
                <a:spcPts val="28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formed </a:t>
            </a:r>
            <a:r>
              <a:rPr sz="1200" dirty="0">
                <a:latin typeface="Calibri"/>
                <a:cs typeface="Calibri"/>
              </a:rPr>
              <a:t>during the </a:t>
            </a:r>
            <a:r>
              <a:rPr sz="1200" spc="-10" dirty="0">
                <a:latin typeface="Calibri"/>
                <a:cs typeface="Calibri"/>
              </a:rPr>
              <a:t>hydrolysis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ethyl methanoate </a:t>
            </a:r>
            <a:r>
              <a:rPr sz="1200" dirty="0">
                <a:latin typeface="Calibri"/>
                <a:cs typeface="Calibri"/>
              </a:rPr>
              <a:t>using</a:t>
            </a:r>
            <a:r>
              <a:rPr sz="1200" spc="-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sodium  </a:t>
            </a:r>
            <a:r>
              <a:rPr sz="1200" spc="-10" dirty="0">
                <a:latin typeface="Calibri"/>
                <a:cs typeface="Calibri"/>
              </a:rPr>
              <a:t>hydroxide </a:t>
            </a:r>
            <a:r>
              <a:rPr sz="1200" dirty="0">
                <a:latin typeface="Calibri"/>
                <a:cs typeface="Calibri"/>
              </a:rPr>
              <a:t>as 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catalyst?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79969" y="4789170"/>
            <a:ext cx="4655820" cy="19380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92710" marR="176530">
              <a:lnSpc>
                <a:spcPct val="100000"/>
              </a:lnSpc>
              <a:spcBef>
                <a:spcPts val="284"/>
              </a:spcBef>
            </a:pP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set </a:t>
            </a:r>
            <a:r>
              <a:rPr sz="1200" dirty="0">
                <a:latin typeface="Calibri"/>
                <a:cs typeface="Calibri"/>
              </a:rPr>
              <a:t>up of a </a:t>
            </a:r>
            <a:r>
              <a:rPr sz="1200" spc="-10" dirty="0">
                <a:latin typeface="Calibri"/>
                <a:cs typeface="Calibri"/>
              </a:rPr>
              <a:t>hydrolysis </a:t>
            </a:r>
            <a:r>
              <a:rPr sz="1200" spc="-5" dirty="0">
                <a:latin typeface="Calibri"/>
                <a:cs typeface="Calibri"/>
              </a:rPr>
              <a:t>condenser </a:t>
            </a:r>
            <a:r>
              <a:rPr sz="1200" dirty="0">
                <a:latin typeface="Calibri"/>
                <a:cs typeface="Calibri"/>
              </a:rPr>
              <a:t>under </a:t>
            </a:r>
            <a:r>
              <a:rPr sz="1200" spc="-10" dirty="0">
                <a:latin typeface="Calibri"/>
                <a:cs typeface="Calibri"/>
              </a:rPr>
              <a:t>reflux, </a:t>
            </a:r>
            <a:r>
              <a:rPr sz="1200" dirty="0">
                <a:latin typeface="Calibri"/>
                <a:cs typeface="Calibri"/>
              </a:rPr>
              <a:t>showing </a:t>
            </a:r>
            <a:r>
              <a:rPr sz="1200" spc="-5" dirty="0">
                <a:latin typeface="Calibri"/>
                <a:cs typeface="Calibri"/>
              </a:rPr>
              <a:t>where  </a:t>
            </a:r>
            <a:r>
              <a:rPr sz="1200" spc="-15" dirty="0">
                <a:latin typeface="Calibri"/>
                <a:cs typeface="Calibri"/>
              </a:rPr>
              <a:t>water </a:t>
            </a:r>
            <a:r>
              <a:rPr sz="1200" dirty="0">
                <a:latin typeface="Calibri"/>
                <a:cs typeface="Calibri"/>
              </a:rPr>
              <a:t>goes in and </a:t>
            </a:r>
            <a:r>
              <a:rPr sz="1200" spc="-5" dirty="0">
                <a:latin typeface="Calibri"/>
                <a:cs typeface="Calibri"/>
              </a:rPr>
              <a:t>where </a:t>
            </a:r>
            <a:r>
              <a:rPr sz="1200" spc="-15" dirty="0">
                <a:latin typeface="Calibri"/>
                <a:cs typeface="Calibri"/>
              </a:rPr>
              <a:t>water </a:t>
            </a:r>
            <a:r>
              <a:rPr sz="1200" dirty="0">
                <a:latin typeface="Calibri"/>
                <a:cs typeface="Calibri"/>
              </a:rPr>
              <a:t>goes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7015" y="52641"/>
            <a:ext cx="50761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2 – </a:t>
            </a:r>
            <a:r>
              <a:rPr spc="-25" dirty="0"/>
              <a:t>Fats </a:t>
            </a:r>
            <a:r>
              <a:rPr spc="-10" dirty="0"/>
              <a:t>and </a:t>
            </a:r>
            <a:r>
              <a:rPr spc="-5" dirty="0"/>
              <a:t>Oils</a:t>
            </a:r>
            <a:r>
              <a:rPr spc="4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79969" y="499109"/>
            <a:ext cx="4655820" cy="101346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2710" marR="734060">
              <a:lnSpc>
                <a:spcPct val="100000"/>
              </a:lnSpc>
              <a:spcBef>
                <a:spcPts val="265"/>
              </a:spcBef>
            </a:pPr>
            <a:r>
              <a:rPr sz="1200" spc="-5" dirty="0">
                <a:latin typeface="Calibri"/>
                <a:cs typeface="Calibri"/>
              </a:rPr>
              <a:t>Will more bromine </a:t>
            </a:r>
            <a:r>
              <a:rPr sz="1200" dirty="0">
                <a:latin typeface="Calibri"/>
                <a:cs typeface="Calibri"/>
              </a:rPr>
              <a:t>solution need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be added </a:t>
            </a:r>
            <a:r>
              <a:rPr sz="1200" spc="-15" dirty="0">
                <a:latin typeface="Calibri"/>
                <a:cs typeface="Calibri"/>
              </a:rPr>
              <a:t>to fats </a:t>
            </a:r>
            <a:r>
              <a:rPr sz="1200" dirty="0">
                <a:latin typeface="Calibri"/>
                <a:cs typeface="Calibri"/>
              </a:rPr>
              <a:t>or oils </a:t>
            </a:r>
            <a:r>
              <a:rPr sz="1200" spc="-15" dirty="0">
                <a:latin typeface="Calibri"/>
                <a:cs typeface="Calibri"/>
              </a:rPr>
              <a:t>to  </a:t>
            </a:r>
            <a:r>
              <a:rPr sz="1200" spc="-5" dirty="0">
                <a:latin typeface="Calibri"/>
                <a:cs typeface="Calibri"/>
              </a:rPr>
              <a:t>decolourise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bromine </a:t>
            </a:r>
            <a:r>
              <a:rPr sz="1200" dirty="0">
                <a:latin typeface="Calibri"/>
                <a:cs typeface="Calibri"/>
              </a:rPr>
              <a:t>solution?</a:t>
            </a:r>
            <a:r>
              <a:rPr sz="1200" spc="-9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Why?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450" y="1360169"/>
            <a:ext cx="3060700" cy="1198880"/>
          </a:xfrm>
          <a:custGeom>
            <a:avLst/>
            <a:gdLst/>
            <a:ahLst/>
            <a:cxnLst/>
            <a:rect l="l" t="t" r="r" b="b"/>
            <a:pathLst>
              <a:path w="3060700" h="1198880">
                <a:moveTo>
                  <a:pt x="0" y="1198879"/>
                </a:moveTo>
                <a:lnTo>
                  <a:pt x="3060700" y="1198879"/>
                </a:lnTo>
                <a:lnTo>
                  <a:pt x="3060700" y="0"/>
                </a:lnTo>
                <a:lnTo>
                  <a:pt x="0" y="0"/>
                </a:lnTo>
                <a:lnTo>
                  <a:pt x="0" y="119887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8100" y="1377950"/>
            <a:ext cx="7273290" cy="4547870"/>
            <a:chOff x="38100" y="1377950"/>
            <a:chExt cx="7273290" cy="4547870"/>
          </a:xfrm>
        </p:grpSpPr>
        <p:sp>
          <p:nvSpPr>
            <p:cNvPr id="6" name="object 6"/>
            <p:cNvSpPr/>
            <p:nvPr/>
          </p:nvSpPr>
          <p:spPr>
            <a:xfrm>
              <a:off x="44450" y="2622550"/>
              <a:ext cx="3060700" cy="1569720"/>
            </a:xfrm>
            <a:custGeom>
              <a:avLst/>
              <a:gdLst/>
              <a:ahLst/>
              <a:cxnLst/>
              <a:rect l="l" t="t" r="r" b="b"/>
              <a:pathLst>
                <a:path w="3060700" h="1569720">
                  <a:moveTo>
                    <a:pt x="0" y="1569720"/>
                  </a:moveTo>
                  <a:lnTo>
                    <a:pt x="3060700" y="1569720"/>
                  </a:lnTo>
                  <a:lnTo>
                    <a:pt x="3060700" y="0"/>
                  </a:lnTo>
                  <a:lnTo>
                    <a:pt x="0" y="0"/>
                  </a:lnTo>
                  <a:lnTo>
                    <a:pt x="0" y="156972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61029" y="1377950"/>
              <a:ext cx="4150360" cy="4523740"/>
            </a:xfrm>
            <a:custGeom>
              <a:avLst/>
              <a:gdLst/>
              <a:ahLst/>
              <a:cxnLst/>
              <a:rect l="l" t="t" r="r" b="b"/>
              <a:pathLst>
                <a:path w="4150359" h="4523740">
                  <a:moveTo>
                    <a:pt x="4150360" y="0"/>
                  </a:moveTo>
                  <a:lnTo>
                    <a:pt x="0" y="0"/>
                  </a:lnTo>
                  <a:lnTo>
                    <a:pt x="0" y="4523740"/>
                  </a:lnTo>
                  <a:lnTo>
                    <a:pt x="4150360" y="4523740"/>
                  </a:lnTo>
                  <a:lnTo>
                    <a:pt x="41503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450" y="4220210"/>
              <a:ext cx="3073400" cy="1699260"/>
            </a:xfrm>
            <a:custGeom>
              <a:avLst/>
              <a:gdLst/>
              <a:ahLst/>
              <a:cxnLst/>
              <a:rect l="l" t="t" r="r" b="b"/>
              <a:pathLst>
                <a:path w="3073400" h="1699260">
                  <a:moveTo>
                    <a:pt x="10159" y="830580"/>
                  </a:moveTo>
                  <a:lnTo>
                    <a:pt x="3073400" y="830580"/>
                  </a:lnTo>
                  <a:lnTo>
                    <a:pt x="3073400" y="0"/>
                  </a:lnTo>
                  <a:lnTo>
                    <a:pt x="10159" y="0"/>
                  </a:lnTo>
                  <a:lnTo>
                    <a:pt x="10159" y="830580"/>
                  </a:lnTo>
                  <a:close/>
                </a:path>
                <a:path w="3073400" h="1699260">
                  <a:moveTo>
                    <a:pt x="0" y="1699260"/>
                  </a:moveTo>
                  <a:lnTo>
                    <a:pt x="3060700" y="1699260"/>
                  </a:lnTo>
                  <a:lnTo>
                    <a:pt x="3060700" y="868680"/>
                  </a:lnTo>
                  <a:lnTo>
                    <a:pt x="0" y="868680"/>
                  </a:lnTo>
                  <a:lnTo>
                    <a:pt x="0" y="169926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3339" y="474980"/>
          <a:ext cx="7251700" cy="5462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0580">
                <a:tc>
                  <a:txBody>
                    <a:bodyPr/>
                    <a:lstStyle/>
                    <a:p>
                      <a:pPr marL="90805" marR="6451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Fats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oils belong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family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compounds?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2710" marR="4495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name of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which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oils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formed?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74295" marR="62928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Fats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oils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made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two  reactants?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structure for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glycerol: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295" indent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systematic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glycerol?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383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How many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moles of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fatty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(carboxylic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acids)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will one mole of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glycerol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with?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37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0805" marR="2647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 edible oils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lower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melting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points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than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fats?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You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may wish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diagram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aid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your explanation,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must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words,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unsaturation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Van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Walls forces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(intermolecular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forces).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7392669" y="2637789"/>
            <a:ext cx="4653280" cy="830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4"/>
              </a:spcBef>
            </a:pPr>
            <a:r>
              <a:rPr sz="1200" spc="-5" dirty="0">
                <a:latin typeface="Calibri"/>
                <a:cs typeface="Calibri"/>
              </a:rPr>
              <a:t>When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5" dirty="0">
                <a:latin typeface="Calibri"/>
                <a:cs typeface="Calibri"/>
              </a:rPr>
              <a:t>fat </a:t>
            </a:r>
            <a:r>
              <a:rPr sz="1200" dirty="0">
                <a:latin typeface="Calibri"/>
                <a:cs typeface="Calibri"/>
              </a:rPr>
              <a:t>or oil is </a:t>
            </a:r>
            <a:r>
              <a:rPr sz="1200" spc="-10" dirty="0">
                <a:latin typeface="Calibri"/>
                <a:cs typeface="Calibri"/>
              </a:rPr>
              <a:t>hydrolysed </a:t>
            </a: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produced?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92669" y="3529329"/>
            <a:ext cx="4653280" cy="1016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 marR="193040">
              <a:lnSpc>
                <a:spcPct val="100000"/>
              </a:lnSpc>
              <a:spcBef>
                <a:spcPts val="28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the name of the </a:t>
            </a:r>
            <a:r>
              <a:rPr sz="1200" spc="-5" dirty="0">
                <a:latin typeface="Calibri"/>
                <a:cs typeface="Calibri"/>
              </a:rPr>
              <a:t>reaction called </a:t>
            </a:r>
            <a:r>
              <a:rPr sz="1200" dirty="0">
                <a:latin typeface="Calibri"/>
                <a:cs typeface="Calibri"/>
              </a:rPr>
              <a:t>when an oil is </a:t>
            </a:r>
            <a:r>
              <a:rPr sz="1200" spc="-10" dirty="0">
                <a:latin typeface="Calibri"/>
                <a:cs typeface="Calibri"/>
              </a:rPr>
              <a:t>converted into </a:t>
            </a:r>
            <a:r>
              <a:rPr sz="1200" dirty="0">
                <a:latin typeface="Calibri"/>
                <a:cs typeface="Calibri"/>
              </a:rPr>
              <a:t>a  </a:t>
            </a:r>
            <a:r>
              <a:rPr sz="1200" spc="-15" dirty="0">
                <a:latin typeface="Calibri"/>
                <a:cs typeface="Calibri"/>
              </a:rPr>
              <a:t>fat? </a:t>
            </a:r>
            <a:r>
              <a:rPr sz="1200" spc="-5" dirty="0">
                <a:latin typeface="Calibri"/>
                <a:cs typeface="Calibri"/>
              </a:rPr>
              <a:t>(also </a:t>
            </a:r>
            <a:r>
              <a:rPr sz="1200" dirty="0">
                <a:latin typeface="Calibri"/>
                <a:cs typeface="Calibri"/>
              </a:rPr>
              <a:t>known 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hardening)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55950" y="5960109"/>
            <a:ext cx="4150360" cy="830580"/>
          </a:xfrm>
          <a:custGeom>
            <a:avLst/>
            <a:gdLst/>
            <a:ahLst/>
            <a:cxnLst/>
            <a:rect l="l" t="t" r="r" b="b"/>
            <a:pathLst>
              <a:path w="4150359" h="830579">
                <a:moveTo>
                  <a:pt x="0" y="830579"/>
                </a:moveTo>
                <a:lnTo>
                  <a:pt x="4150359" y="830579"/>
                </a:lnTo>
                <a:lnTo>
                  <a:pt x="4150359" y="0"/>
                </a:lnTo>
                <a:lnTo>
                  <a:pt x="0" y="0"/>
                </a:lnTo>
                <a:lnTo>
                  <a:pt x="0" y="8305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50870" y="5983922"/>
            <a:ext cx="4149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the </a:t>
            </a:r>
            <a:r>
              <a:rPr sz="1200" spc="-15" dirty="0">
                <a:latin typeface="Calibri"/>
                <a:cs typeface="Calibri"/>
              </a:rPr>
              <a:t>test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unsaturation?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62190" y="4634229"/>
            <a:ext cx="4653280" cy="212344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0170" marR="2028189">
              <a:lnSpc>
                <a:spcPct val="100000"/>
              </a:lnSpc>
              <a:spcBef>
                <a:spcPts val="290"/>
              </a:spcBef>
            </a:pPr>
            <a:r>
              <a:rPr sz="1200" spc="-15" dirty="0">
                <a:latin typeface="Calibri"/>
                <a:cs typeface="Calibri"/>
              </a:rPr>
              <a:t>Fats </a:t>
            </a:r>
            <a:r>
              <a:rPr sz="1200" dirty="0">
                <a:latin typeface="Calibri"/>
                <a:cs typeface="Calibri"/>
              </a:rPr>
              <a:t>and oils </a:t>
            </a:r>
            <a:r>
              <a:rPr sz="1200" spc="-10" dirty="0">
                <a:latin typeface="Calibri"/>
                <a:cs typeface="Calibri"/>
              </a:rPr>
              <a:t>are </a:t>
            </a:r>
            <a:r>
              <a:rPr sz="1200" spc="-5" dirty="0">
                <a:latin typeface="Calibri"/>
                <a:cs typeface="Calibri"/>
              </a:rPr>
              <a:t>important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2 </a:t>
            </a:r>
            <a:r>
              <a:rPr sz="1200" spc="-5" dirty="0">
                <a:latin typeface="Calibri"/>
                <a:cs typeface="Calibri"/>
              </a:rPr>
              <a:t>reasons:  </a:t>
            </a:r>
            <a:r>
              <a:rPr sz="1200" spc="-10" dirty="0">
                <a:latin typeface="Calibri"/>
                <a:cs typeface="Calibri"/>
              </a:rPr>
              <a:t>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389" y="5975350"/>
            <a:ext cx="3060700" cy="830580"/>
          </a:xfrm>
          <a:custGeom>
            <a:avLst/>
            <a:gdLst/>
            <a:ahLst/>
            <a:cxnLst/>
            <a:rect l="l" t="t" r="r" b="b"/>
            <a:pathLst>
              <a:path w="3060700" h="830579">
                <a:moveTo>
                  <a:pt x="0" y="830580"/>
                </a:moveTo>
                <a:lnTo>
                  <a:pt x="3060700" y="830580"/>
                </a:lnTo>
                <a:lnTo>
                  <a:pt x="306070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8739" y="5999162"/>
            <a:ext cx="3059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15" dirty="0">
                <a:latin typeface="Calibri"/>
                <a:cs typeface="Calibri"/>
              </a:rPr>
              <a:t>ester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link: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97750" y="1565910"/>
            <a:ext cx="4655820" cy="101346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2075" marR="181610">
              <a:lnSpc>
                <a:spcPct val="100000"/>
              </a:lnSpc>
              <a:spcBef>
                <a:spcPts val="265"/>
              </a:spcBef>
            </a:pPr>
            <a:r>
              <a:rPr sz="1200" dirty="0">
                <a:latin typeface="Calibri"/>
                <a:cs typeface="Calibri"/>
              </a:rPr>
              <a:t>Is the </a:t>
            </a:r>
            <a:r>
              <a:rPr sz="1200" spc="-5" dirty="0">
                <a:latin typeface="Calibri"/>
                <a:cs typeface="Calibri"/>
              </a:rPr>
              <a:t>following compound </a:t>
            </a:r>
            <a:r>
              <a:rPr sz="1200" spc="-10" dirty="0">
                <a:latin typeface="Calibri"/>
                <a:cs typeface="Calibri"/>
              </a:rPr>
              <a:t>saturated, unsaturated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5" dirty="0">
                <a:latin typeface="Calibri"/>
                <a:cs typeface="Calibri"/>
              </a:rPr>
              <a:t>polyunsaturated? 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15" baseline="-20833" dirty="0">
                <a:latin typeface="Calibri"/>
                <a:cs typeface="Calibri"/>
              </a:rPr>
              <a:t>17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15" baseline="-20833" dirty="0">
                <a:latin typeface="Calibri"/>
                <a:cs typeface="Calibri"/>
              </a:rPr>
              <a:t>31</a:t>
            </a:r>
            <a:r>
              <a:rPr sz="1200" spc="-10" dirty="0">
                <a:latin typeface="Calibri"/>
                <a:cs typeface="Calibri"/>
              </a:rPr>
              <a:t>COOH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6928" y="52641"/>
            <a:ext cx="44348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2 – </a:t>
            </a:r>
            <a:r>
              <a:rPr spc="-5" dirty="0"/>
              <a:t>Soaps</a:t>
            </a:r>
            <a:r>
              <a:rPr spc="-35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/>
          <p:nvPr/>
        </p:nvSpPr>
        <p:spPr>
          <a:xfrm>
            <a:off x="7379969" y="499109"/>
            <a:ext cx="4655820" cy="830580"/>
          </a:xfrm>
          <a:custGeom>
            <a:avLst/>
            <a:gdLst/>
            <a:ahLst/>
            <a:cxnLst/>
            <a:rect l="l" t="t" r="r" b="b"/>
            <a:pathLst>
              <a:path w="4655820" h="830580">
                <a:moveTo>
                  <a:pt x="0" y="830580"/>
                </a:moveTo>
                <a:lnTo>
                  <a:pt x="4655820" y="830580"/>
                </a:lnTo>
                <a:lnTo>
                  <a:pt x="465582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60233" y="520065"/>
            <a:ext cx="4369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spc="-10" dirty="0">
                <a:latin typeface="Calibri"/>
                <a:cs typeface="Calibri"/>
              </a:rPr>
              <a:t>term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used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describe </a:t>
            </a:r>
            <a:r>
              <a:rPr sz="1200" spc="-15" dirty="0">
                <a:latin typeface="Calibri"/>
                <a:cs typeface="Calibri"/>
              </a:rPr>
              <a:t>water </a:t>
            </a:r>
            <a:r>
              <a:rPr sz="1200" spc="-10" dirty="0">
                <a:latin typeface="Calibri"/>
                <a:cs typeface="Calibri"/>
              </a:rPr>
              <a:t>containing </a:t>
            </a:r>
            <a:r>
              <a:rPr sz="1200" dirty="0">
                <a:latin typeface="Calibri"/>
                <a:cs typeface="Calibri"/>
              </a:rPr>
              <a:t>high </a:t>
            </a:r>
            <a:r>
              <a:rPr sz="1200" spc="-5" dirty="0">
                <a:latin typeface="Calibri"/>
                <a:cs typeface="Calibri"/>
              </a:rPr>
              <a:t>levels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dissolved  metal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ions?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689" y="481330"/>
            <a:ext cx="3063240" cy="830580"/>
          </a:xfrm>
          <a:custGeom>
            <a:avLst/>
            <a:gdLst/>
            <a:ahLst/>
            <a:cxnLst/>
            <a:rect l="l" t="t" r="r" b="b"/>
            <a:pathLst>
              <a:path w="3063240" h="830580">
                <a:moveTo>
                  <a:pt x="0" y="830580"/>
                </a:moveTo>
                <a:lnTo>
                  <a:pt x="3063240" y="830580"/>
                </a:lnTo>
                <a:lnTo>
                  <a:pt x="306324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8112" y="503809"/>
            <a:ext cx="28905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The alkaline </a:t>
            </a:r>
            <a:r>
              <a:rPr sz="1200" spc="-10" dirty="0">
                <a:latin typeface="Calibri"/>
                <a:cs typeface="Calibri"/>
              </a:rPr>
              <a:t>hydrolysis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5" dirty="0">
                <a:latin typeface="Calibri"/>
                <a:cs typeface="Calibri"/>
              </a:rPr>
              <a:t>fats </a:t>
            </a:r>
            <a:r>
              <a:rPr sz="1200" dirty="0">
                <a:latin typeface="Calibri"/>
                <a:cs typeface="Calibri"/>
              </a:rPr>
              <a:t>and oils </a:t>
            </a:r>
            <a:r>
              <a:rPr sz="1200" spc="-5" dirty="0">
                <a:latin typeface="Calibri"/>
                <a:cs typeface="Calibri"/>
              </a:rPr>
              <a:t>produce  what?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" y="1360169"/>
            <a:ext cx="3060700" cy="19380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9535" marR="142240">
              <a:lnSpc>
                <a:spcPct val="100000"/>
              </a:lnSpc>
              <a:spcBef>
                <a:spcPts val="270"/>
              </a:spcBef>
            </a:pP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structure </a:t>
            </a:r>
            <a:r>
              <a:rPr sz="1200" dirty="0">
                <a:latin typeface="Calibri"/>
                <a:cs typeface="Calibri"/>
              </a:rPr>
              <a:t>of a </a:t>
            </a:r>
            <a:r>
              <a:rPr sz="1200" spc="-5" dirty="0">
                <a:latin typeface="Calibri"/>
                <a:cs typeface="Calibri"/>
              </a:rPr>
              <a:t>soap </a:t>
            </a:r>
            <a:r>
              <a:rPr sz="1200" dirty="0">
                <a:latin typeface="Calibri"/>
                <a:cs typeface="Calibri"/>
              </a:rPr>
              <a:t>molecule and  label the </a:t>
            </a:r>
            <a:r>
              <a:rPr sz="1200" spc="-5" dirty="0">
                <a:latin typeface="Calibri"/>
                <a:cs typeface="Calibri"/>
              </a:rPr>
              <a:t>hydrophilic/polar(ionic) </a:t>
            </a:r>
            <a:r>
              <a:rPr sz="1200" dirty="0">
                <a:latin typeface="Calibri"/>
                <a:cs typeface="Calibri"/>
              </a:rPr>
              <a:t>part and</a:t>
            </a:r>
            <a:r>
              <a:rPr sz="1200" spc="-1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 </a:t>
            </a:r>
            <a:r>
              <a:rPr sz="1200" spc="-10" dirty="0">
                <a:latin typeface="Calibri"/>
                <a:cs typeface="Calibri"/>
              </a:rPr>
              <a:t>hydrophobic/covalent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73729" y="499109"/>
            <a:ext cx="4150360" cy="6358890"/>
          </a:xfrm>
          <a:custGeom>
            <a:avLst/>
            <a:gdLst/>
            <a:ahLst/>
            <a:cxnLst/>
            <a:rect l="l" t="t" r="r" b="b"/>
            <a:pathLst>
              <a:path w="4150359" h="6358890">
                <a:moveTo>
                  <a:pt x="4150360" y="6358888"/>
                </a:moveTo>
                <a:lnTo>
                  <a:pt x="4150360" y="0"/>
                </a:lnTo>
                <a:lnTo>
                  <a:pt x="0" y="0"/>
                </a:lnTo>
                <a:lnTo>
                  <a:pt x="0" y="635888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52215" y="520065"/>
            <a:ext cx="37928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diagram </a:t>
            </a:r>
            <a:r>
              <a:rPr sz="1200" dirty="0">
                <a:latin typeface="Calibri"/>
                <a:cs typeface="Calibri"/>
              </a:rPr>
              <a:t>and label the </a:t>
            </a:r>
            <a:r>
              <a:rPr sz="1200" spc="-10" dirty="0">
                <a:latin typeface="Calibri"/>
                <a:cs typeface="Calibri"/>
              </a:rPr>
              <a:t>steps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show how </a:t>
            </a:r>
            <a:r>
              <a:rPr sz="1200" spc="-5" dirty="0">
                <a:latin typeface="Calibri"/>
                <a:cs typeface="Calibri"/>
              </a:rPr>
              <a:t>soap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works.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74890" y="2119629"/>
            <a:ext cx="4655820" cy="83311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85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used </a:t>
            </a:r>
            <a:r>
              <a:rPr sz="1200" spc="-10" dirty="0">
                <a:latin typeface="Calibri"/>
                <a:cs typeface="Calibri"/>
              </a:rPr>
              <a:t>instead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soap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hard </a:t>
            </a:r>
            <a:r>
              <a:rPr sz="1200" spc="-15" dirty="0">
                <a:latin typeface="Calibri"/>
                <a:cs typeface="Calibri"/>
              </a:rPr>
              <a:t>water </a:t>
            </a:r>
            <a:r>
              <a:rPr sz="1200" spc="-5" dirty="0">
                <a:latin typeface="Calibri"/>
                <a:cs typeface="Calibri"/>
              </a:rPr>
              <a:t>areas?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Why?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74890" y="3011170"/>
            <a:ext cx="4655820" cy="83311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an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emulsifier?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74890" y="3930650"/>
            <a:ext cx="4655820" cy="83311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an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emulsion?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389" y="5975350"/>
            <a:ext cx="3060700" cy="830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85"/>
              </a:spcBef>
            </a:pPr>
            <a:r>
              <a:rPr sz="1200" spc="-5" dirty="0">
                <a:latin typeface="Calibri"/>
                <a:cs typeface="Calibri"/>
              </a:rPr>
              <a:t>The hydrophobic </a:t>
            </a:r>
            <a:r>
              <a:rPr sz="1200" dirty="0">
                <a:latin typeface="Calibri"/>
                <a:cs typeface="Calibri"/>
              </a:rPr>
              <a:t>part of </a:t>
            </a:r>
            <a:r>
              <a:rPr sz="1200" spc="-5" dirty="0">
                <a:latin typeface="Calibri"/>
                <a:cs typeface="Calibri"/>
              </a:rPr>
              <a:t>soap dissolves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endParaRPr sz="12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what?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97750" y="1383030"/>
            <a:ext cx="4655820" cy="6477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85"/>
              </a:spcBef>
            </a:pPr>
            <a:r>
              <a:rPr sz="1200" spc="-5" dirty="0">
                <a:latin typeface="Calibri"/>
                <a:cs typeface="Calibri"/>
              </a:rPr>
              <a:t>When soap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used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hard </a:t>
            </a:r>
            <a:r>
              <a:rPr sz="1200" spc="-15" dirty="0">
                <a:latin typeface="Calibri"/>
                <a:cs typeface="Calibri"/>
              </a:rPr>
              <a:t>water </a:t>
            </a:r>
            <a:r>
              <a:rPr sz="1200" spc="-5" dirty="0">
                <a:latin typeface="Calibri"/>
                <a:cs typeface="Calibri"/>
              </a:rPr>
              <a:t>areas what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produced?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5719" y="3355340"/>
          <a:ext cx="3061970" cy="2557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1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089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Hydrophilic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means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330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Hydrophobic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means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550">
                <a:tc>
                  <a:txBody>
                    <a:bodyPr/>
                    <a:lstStyle/>
                    <a:p>
                      <a:pPr marL="81915" marR="5080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The hydrophilic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part 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soap dissolves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7374890" y="4822190"/>
            <a:ext cx="4655820" cy="194056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 marR="140970">
              <a:lnSpc>
                <a:spcPct val="100000"/>
              </a:lnSpc>
              <a:spcBef>
                <a:spcPts val="295"/>
              </a:spcBef>
              <a:tabLst>
                <a:tab pos="2825115" algn="l"/>
              </a:tabLst>
            </a:pPr>
            <a:r>
              <a:rPr sz="1200" dirty="0">
                <a:latin typeface="Calibri"/>
                <a:cs typeface="Calibri"/>
              </a:rPr>
              <a:t>An </a:t>
            </a:r>
            <a:r>
              <a:rPr sz="1200" spc="-5" dirty="0">
                <a:latin typeface="Calibri"/>
                <a:cs typeface="Calibri"/>
              </a:rPr>
              <a:t>emulsifier used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food </a:t>
            </a:r>
            <a:r>
              <a:rPr sz="1200" dirty="0">
                <a:latin typeface="Calibri"/>
                <a:cs typeface="Calibri"/>
              </a:rPr>
              <a:t>is made </a:t>
            </a:r>
            <a:r>
              <a:rPr sz="1200" spc="-10" dirty="0">
                <a:latin typeface="Calibri"/>
                <a:cs typeface="Calibri"/>
              </a:rPr>
              <a:t>my </a:t>
            </a:r>
            <a:r>
              <a:rPr sz="1200" spc="-5" dirty="0">
                <a:latin typeface="Calibri"/>
                <a:cs typeface="Calibri"/>
              </a:rPr>
              <a:t>reacting </a:t>
            </a:r>
            <a:r>
              <a:rPr sz="1200" dirty="0">
                <a:latin typeface="Calibri"/>
                <a:cs typeface="Calibri"/>
              </a:rPr>
              <a:t>edible oils with </a:t>
            </a:r>
            <a:r>
              <a:rPr sz="1200" spc="-10" dirty="0">
                <a:latin typeface="Calibri"/>
                <a:cs typeface="Calibri"/>
              </a:rPr>
              <a:t>glycerol. 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hydroxyl </a:t>
            </a:r>
            <a:r>
              <a:rPr sz="1200" spc="-5" dirty="0">
                <a:latin typeface="Calibri"/>
                <a:cs typeface="Calibri"/>
              </a:rPr>
              <a:t>groups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hydro</a:t>
            </a: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dissolve</a:t>
            </a:r>
            <a:r>
              <a:rPr sz="1200" dirty="0">
                <a:latin typeface="Calibri"/>
                <a:cs typeface="Calibri"/>
              </a:rPr>
              <a:t> in</a:t>
            </a:r>
            <a:endParaRPr sz="1200">
              <a:latin typeface="Calibri"/>
              <a:cs typeface="Calibri"/>
            </a:endParaRPr>
          </a:p>
          <a:p>
            <a:pPr marL="92075" marR="194310">
              <a:lnSpc>
                <a:spcPct val="100000"/>
              </a:lnSpc>
              <a:tabLst>
                <a:tab pos="1006475" algn="l"/>
                <a:tab pos="2214880" algn="l"/>
                <a:tab pos="4299585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20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y a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id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in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h</a:t>
            </a:r>
            <a:r>
              <a:rPr sz="1200" spc="-25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200" dirty="0">
                <a:latin typeface="Calibri"/>
                <a:cs typeface="Calibri"/>
              </a:rPr>
              <a:t>an  </a:t>
            </a:r>
            <a:r>
              <a:rPr sz="1200" spc="-5" dirty="0">
                <a:latin typeface="Calibri"/>
                <a:cs typeface="Calibri"/>
              </a:rPr>
              <a:t>dissolve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	</a:t>
            </a:r>
            <a:r>
              <a:rPr sz="1200" spc="-5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R</a:t>
            </a:r>
            <a:r>
              <a:rPr sz="1200" baseline="-20833" dirty="0">
                <a:latin typeface="Calibri"/>
                <a:cs typeface="Calibri"/>
              </a:rPr>
              <a:t>1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5" dirty="0">
                <a:latin typeface="Calibri"/>
                <a:cs typeface="Calibri"/>
              </a:rPr>
              <a:t>R</a:t>
            </a:r>
            <a:r>
              <a:rPr sz="1200" spc="7" baseline="-20833" dirty="0">
                <a:latin typeface="Calibri"/>
                <a:cs typeface="Calibri"/>
              </a:rPr>
              <a:t>2 </a:t>
            </a:r>
            <a:r>
              <a:rPr sz="1200" spc="-5" dirty="0">
                <a:latin typeface="Calibri"/>
                <a:cs typeface="Calibri"/>
              </a:rPr>
              <a:t>shows </a:t>
            </a:r>
            <a:r>
              <a:rPr sz="1200" dirty="0">
                <a:latin typeface="Calibri"/>
                <a:cs typeface="Calibri"/>
              </a:rPr>
              <a:t>the long </a:t>
            </a:r>
            <a:r>
              <a:rPr sz="1200" spc="-15" dirty="0">
                <a:latin typeface="Calibri"/>
                <a:cs typeface="Calibri"/>
              </a:rPr>
              <a:t>fatty </a:t>
            </a:r>
            <a:r>
              <a:rPr sz="1200" spc="-5" dirty="0">
                <a:latin typeface="Calibri"/>
                <a:cs typeface="Calibri"/>
              </a:rPr>
              <a:t>acid</a:t>
            </a:r>
            <a:r>
              <a:rPr sz="1200" spc="-1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chain.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Circle </a:t>
            </a:r>
            <a:r>
              <a:rPr sz="1200" dirty="0">
                <a:latin typeface="Calibri"/>
                <a:cs typeface="Calibri"/>
              </a:rPr>
              <a:t>and label the </a:t>
            </a:r>
            <a:r>
              <a:rPr sz="1200" spc="-10" dirty="0">
                <a:latin typeface="Calibri"/>
                <a:cs typeface="Calibri"/>
              </a:rPr>
              <a:t>hydrophobic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endParaRPr sz="12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Hydrophilic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384022" y="5430518"/>
            <a:ext cx="1122629" cy="1232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2628" y="52641"/>
            <a:ext cx="46634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2 – </a:t>
            </a:r>
            <a:r>
              <a:rPr spc="-10" dirty="0"/>
              <a:t>Proteins </a:t>
            </a:r>
            <a:r>
              <a:rPr dirty="0"/>
              <a:t>4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385050" y="1554480"/>
          <a:ext cx="4654550" cy="2928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2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4450" y="4956809"/>
            <a:ext cx="3060700" cy="1901189"/>
          </a:xfrm>
          <a:custGeom>
            <a:avLst/>
            <a:gdLst/>
            <a:ahLst/>
            <a:cxnLst/>
            <a:rect l="l" t="t" r="r" b="b"/>
            <a:pathLst>
              <a:path w="3060700" h="1901190">
                <a:moveTo>
                  <a:pt x="3060700" y="1901187"/>
                </a:moveTo>
                <a:lnTo>
                  <a:pt x="3060700" y="0"/>
                </a:lnTo>
                <a:lnTo>
                  <a:pt x="0" y="0"/>
                </a:lnTo>
                <a:lnTo>
                  <a:pt x="0" y="1901187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1602" y="4979606"/>
            <a:ext cx="287782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Circle </a:t>
            </a:r>
            <a:r>
              <a:rPr sz="1200" dirty="0">
                <a:latin typeface="Calibri"/>
                <a:cs typeface="Calibri"/>
              </a:rPr>
              <a:t>and name the 2 functional </a:t>
            </a:r>
            <a:r>
              <a:rPr sz="1200" spc="-5" dirty="0">
                <a:latin typeface="Calibri"/>
                <a:cs typeface="Calibri"/>
              </a:rPr>
              <a:t>groups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amino </a:t>
            </a:r>
            <a:r>
              <a:rPr sz="1200" spc="-5" dirty="0">
                <a:latin typeface="Calibri"/>
                <a:cs typeface="Calibri"/>
              </a:rPr>
              <a:t>acid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below: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79969" y="4552950"/>
            <a:ext cx="4655820" cy="1569720"/>
          </a:xfrm>
          <a:custGeom>
            <a:avLst/>
            <a:gdLst/>
            <a:ahLst/>
            <a:cxnLst/>
            <a:rect l="l" t="t" r="r" b="b"/>
            <a:pathLst>
              <a:path w="4655820" h="1569720">
                <a:moveTo>
                  <a:pt x="0" y="1569720"/>
                </a:moveTo>
                <a:lnTo>
                  <a:pt x="4655820" y="1569720"/>
                </a:lnTo>
                <a:lnTo>
                  <a:pt x="4655820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72933" y="4576698"/>
            <a:ext cx="43745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When proteins </a:t>
            </a:r>
            <a:r>
              <a:rPr sz="1200" spc="-10" dirty="0">
                <a:latin typeface="Calibri"/>
                <a:cs typeface="Calibri"/>
              </a:rPr>
              <a:t>are heated </a:t>
            </a: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happens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intermolecular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bonds?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72933" y="5308600"/>
            <a:ext cx="4127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When proteins </a:t>
            </a:r>
            <a:r>
              <a:rPr sz="1200" spc="-10" dirty="0">
                <a:latin typeface="Calibri"/>
                <a:cs typeface="Calibri"/>
              </a:rPr>
              <a:t>are </a:t>
            </a:r>
            <a:r>
              <a:rPr sz="1200" spc="-5" dirty="0">
                <a:latin typeface="Calibri"/>
                <a:cs typeface="Calibri"/>
              </a:rPr>
              <a:t>heated,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protein changed </a:t>
            </a:r>
            <a:r>
              <a:rPr sz="1200" dirty="0">
                <a:latin typeface="Calibri"/>
                <a:cs typeface="Calibri"/>
              </a:rPr>
              <a:t>shape, </a:t>
            </a: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  </a:t>
            </a:r>
            <a:r>
              <a:rPr sz="1200" spc="-5" dirty="0">
                <a:latin typeface="Calibri"/>
                <a:cs typeface="Calibri"/>
              </a:rPr>
              <a:t>called?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69" y="4075429"/>
            <a:ext cx="3060700" cy="830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280"/>
              </a:spcBef>
            </a:pPr>
            <a:r>
              <a:rPr sz="1200" spc="-5" dirty="0">
                <a:latin typeface="Calibri"/>
                <a:cs typeface="Calibri"/>
              </a:rPr>
              <a:t>Proteins </a:t>
            </a:r>
            <a:r>
              <a:rPr sz="1200" spc="-10" dirty="0">
                <a:latin typeface="Calibri"/>
                <a:cs typeface="Calibri"/>
              </a:rPr>
              <a:t>are </a:t>
            </a:r>
            <a:r>
              <a:rPr sz="1200" dirty="0">
                <a:latin typeface="Calibri"/>
                <a:cs typeface="Calibri"/>
              </a:rPr>
              <a:t>made </a:t>
            </a:r>
            <a:r>
              <a:rPr sz="1200" spc="-10" dirty="0">
                <a:latin typeface="Calibri"/>
                <a:cs typeface="Calibri"/>
              </a:rPr>
              <a:t>from </a:t>
            </a: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building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block?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47837" y="5696890"/>
            <a:ext cx="1176655" cy="810260"/>
            <a:chOff x="947837" y="5696890"/>
            <a:chExt cx="1176655" cy="810260"/>
          </a:xfrm>
        </p:grpSpPr>
        <p:sp>
          <p:nvSpPr>
            <p:cNvPr id="11" name="object 11"/>
            <p:cNvSpPr/>
            <p:nvPr/>
          </p:nvSpPr>
          <p:spPr>
            <a:xfrm>
              <a:off x="1081582" y="5965228"/>
              <a:ext cx="320675" cy="64769"/>
            </a:xfrm>
            <a:custGeom>
              <a:avLst/>
              <a:gdLst/>
              <a:ahLst/>
              <a:cxnLst/>
              <a:rect l="l" t="t" r="r" b="b"/>
              <a:pathLst>
                <a:path w="320675" h="64770">
                  <a:moveTo>
                    <a:pt x="48869" y="1079"/>
                  </a:moveTo>
                  <a:lnTo>
                    <a:pt x="41008" y="1079"/>
                  </a:lnTo>
                  <a:lnTo>
                    <a:pt x="41008" y="49911"/>
                  </a:lnTo>
                  <a:lnTo>
                    <a:pt x="8394" y="1079"/>
                  </a:lnTo>
                  <a:lnTo>
                    <a:pt x="0" y="1079"/>
                  </a:lnTo>
                  <a:lnTo>
                    <a:pt x="0" y="63246"/>
                  </a:lnTo>
                  <a:lnTo>
                    <a:pt x="7861" y="63246"/>
                  </a:lnTo>
                  <a:lnTo>
                    <a:pt x="7861" y="14401"/>
                  </a:lnTo>
                  <a:lnTo>
                    <a:pt x="40474" y="63246"/>
                  </a:lnTo>
                  <a:lnTo>
                    <a:pt x="48869" y="63246"/>
                  </a:lnTo>
                  <a:lnTo>
                    <a:pt x="48869" y="1079"/>
                  </a:lnTo>
                  <a:close/>
                </a:path>
                <a:path w="320675" h="64770">
                  <a:moveTo>
                    <a:pt x="320573" y="43561"/>
                  </a:moveTo>
                  <a:lnTo>
                    <a:pt x="312356" y="41503"/>
                  </a:lnTo>
                  <a:lnTo>
                    <a:pt x="311277" y="46697"/>
                  </a:lnTo>
                  <a:lnTo>
                    <a:pt x="309143" y="50634"/>
                  </a:lnTo>
                  <a:lnTo>
                    <a:pt x="302704" y="55994"/>
                  </a:lnTo>
                  <a:lnTo>
                    <a:pt x="298869" y="57251"/>
                  </a:lnTo>
                  <a:lnTo>
                    <a:pt x="290461" y="57251"/>
                  </a:lnTo>
                  <a:lnTo>
                    <a:pt x="274205" y="36944"/>
                  </a:lnTo>
                  <a:lnTo>
                    <a:pt x="274205" y="27546"/>
                  </a:lnTo>
                  <a:lnTo>
                    <a:pt x="290106" y="7073"/>
                  </a:lnTo>
                  <a:lnTo>
                    <a:pt x="299046" y="7073"/>
                  </a:lnTo>
                  <a:lnTo>
                    <a:pt x="302437" y="8140"/>
                  </a:lnTo>
                  <a:lnTo>
                    <a:pt x="307975" y="12255"/>
                  </a:lnTo>
                  <a:lnTo>
                    <a:pt x="310032" y="15570"/>
                  </a:lnTo>
                  <a:lnTo>
                    <a:pt x="311454" y="20040"/>
                  </a:lnTo>
                  <a:lnTo>
                    <a:pt x="319595" y="18161"/>
                  </a:lnTo>
                  <a:lnTo>
                    <a:pt x="317893" y="12433"/>
                  </a:lnTo>
                  <a:lnTo>
                    <a:pt x="314947" y="7962"/>
                  </a:lnTo>
                  <a:lnTo>
                    <a:pt x="306451" y="1612"/>
                  </a:lnTo>
                  <a:lnTo>
                    <a:pt x="301269" y="0"/>
                  </a:lnTo>
                  <a:lnTo>
                    <a:pt x="289572" y="0"/>
                  </a:lnTo>
                  <a:lnTo>
                    <a:pt x="265709" y="25222"/>
                  </a:lnTo>
                  <a:lnTo>
                    <a:pt x="265709" y="37655"/>
                  </a:lnTo>
                  <a:lnTo>
                    <a:pt x="288226" y="64312"/>
                  </a:lnTo>
                  <a:lnTo>
                    <a:pt x="301358" y="64312"/>
                  </a:lnTo>
                  <a:lnTo>
                    <a:pt x="306819" y="62522"/>
                  </a:lnTo>
                  <a:lnTo>
                    <a:pt x="315747" y="55460"/>
                  </a:lnTo>
                  <a:lnTo>
                    <a:pt x="318871" y="50266"/>
                  </a:lnTo>
                  <a:lnTo>
                    <a:pt x="320573" y="4356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49670" y="5994384"/>
              <a:ext cx="179070" cy="0"/>
            </a:xfrm>
            <a:custGeom>
              <a:avLst/>
              <a:gdLst/>
              <a:ahLst/>
              <a:cxnLst/>
              <a:rect l="l" t="t" r="r" b="b"/>
              <a:pathLst>
                <a:path w="179069">
                  <a:moveTo>
                    <a:pt x="0" y="0"/>
                  </a:moveTo>
                  <a:lnTo>
                    <a:pt x="178692" y="0"/>
                  </a:lnTo>
                </a:path>
              </a:pathLst>
            </a:custGeom>
            <a:ln w="85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47292" y="5696902"/>
              <a:ext cx="158115" cy="83820"/>
            </a:xfrm>
            <a:custGeom>
              <a:avLst/>
              <a:gdLst/>
              <a:ahLst/>
              <a:cxnLst/>
              <a:rect l="l" t="t" r="r" b="b"/>
              <a:pathLst>
                <a:path w="158115" h="83820">
                  <a:moveTo>
                    <a:pt x="54864" y="43548"/>
                  </a:moveTo>
                  <a:lnTo>
                    <a:pt x="46647" y="41490"/>
                  </a:lnTo>
                  <a:lnTo>
                    <a:pt x="45567" y="46685"/>
                  </a:lnTo>
                  <a:lnTo>
                    <a:pt x="43434" y="50622"/>
                  </a:lnTo>
                  <a:lnTo>
                    <a:pt x="36995" y="55981"/>
                  </a:lnTo>
                  <a:lnTo>
                    <a:pt x="33159" y="57238"/>
                  </a:lnTo>
                  <a:lnTo>
                    <a:pt x="24752" y="57238"/>
                  </a:lnTo>
                  <a:lnTo>
                    <a:pt x="21183" y="56349"/>
                  </a:lnTo>
                  <a:lnTo>
                    <a:pt x="14744" y="52412"/>
                  </a:lnTo>
                  <a:lnTo>
                    <a:pt x="12331" y="49453"/>
                  </a:lnTo>
                  <a:lnTo>
                    <a:pt x="10820" y="45516"/>
                  </a:lnTo>
                  <a:lnTo>
                    <a:pt x="9207" y="41579"/>
                  </a:lnTo>
                  <a:lnTo>
                    <a:pt x="8597" y="37655"/>
                  </a:lnTo>
                  <a:lnTo>
                    <a:pt x="8496" y="27546"/>
                  </a:lnTo>
                  <a:lnTo>
                    <a:pt x="9118" y="23609"/>
                  </a:lnTo>
                  <a:lnTo>
                    <a:pt x="10515" y="19583"/>
                  </a:lnTo>
                  <a:lnTo>
                    <a:pt x="11709" y="15824"/>
                  </a:lnTo>
                  <a:lnTo>
                    <a:pt x="13944" y="12788"/>
                  </a:lnTo>
                  <a:lnTo>
                    <a:pt x="17157" y="10553"/>
                  </a:lnTo>
                  <a:lnTo>
                    <a:pt x="20370" y="8216"/>
                  </a:lnTo>
                  <a:lnTo>
                    <a:pt x="24396" y="7061"/>
                  </a:lnTo>
                  <a:lnTo>
                    <a:pt x="33337" y="7061"/>
                  </a:lnTo>
                  <a:lnTo>
                    <a:pt x="36728" y="8128"/>
                  </a:lnTo>
                  <a:lnTo>
                    <a:pt x="42265" y="12242"/>
                  </a:lnTo>
                  <a:lnTo>
                    <a:pt x="44323" y="15557"/>
                  </a:lnTo>
                  <a:lnTo>
                    <a:pt x="45745" y="20027"/>
                  </a:lnTo>
                  <a:lnTo>
                    <a:pt x="53886" y="18148"/>
                  </a:lnTo>
                  <a:lnTo>
                    <a:pt x="52184" y="12420"/>
                  </a:lnTo>
                  <a:lnTo>
                    <a:pt x="49237" y="7950"/>
                  </a:lnTo>
                  <a:lnTo>
                    <a:pt x="48006" y="7061"/>
                  </a:lnTo>
                  <a:lnTo>
                    <a:pt x="44945" y="4826"/>
                  </a:lnTo>
                  <a:lnTo>
                    <a:pt x="40741" y="1600"/>
                  </a:lnTo>
                  <a:lnTo>
                    <a:pt x="35560" y="0"/>
                  </a:lnTo>
                  <a:lnTo>
                    <a:pt x="23863" y="0"/>
                  </a:lnTo>
                  <a:lnTo>
                    <a:pt x="18859" y="1244"/>
                  </a:lnTo>
                  <a:lnTo>
                    <a:pt x="9740" y="6261"/>
                  </a:lnTo>
                  <a:lnTo>
                    <a:pt x="6172" y="9918"/>
                  </a:lnTo>
                  <a:lnTo>
                    <a:pt x="3759" y="14757"/>
                  </a:lnTo>
                  <a:lnTo>
                    <a:pt x="1257" y="19583"/>
                  </a:lnTo>
                  <a:lnTo>
                    <a:pt x="0" y="25222"/>
                  </a:lnTo>
                  <a:lnTo>
                    <a:pt x="0" y="37655"/>
                  </a:lnTo>
                  <a:lnTo>
                    <a:pt x="1079" y="43192"/>
                  </a:lnTo>
                  <a:lnTo>
                    <a:pt x="3314" y="48387"/>
                  </a:lnTo>
                  <a:lnTo>
                    <a:pt x="5461" y="53568"/>
                  </a:lnTo>
                  <a:lnTo>
                    <a:pt x="8674" y="57505"/>
                  </a:lnTo>
                  <a:lnTo>
                    <a:pt x="12877" y="60185"/>
                  </a:lnTo>
                  <a:lnTo>
                    <a:pt x="17068" y="62966"/>
                  </a:lnTo>
                  <a:lnTo>
                    <a:pt x="22517" y="64300"/>
                  </a:lnTo>
                  <a:lnTo>
                    <a:pt x="35648" y="64300"/>
                  </a:lnTo>
                  <a:lnTo>
                    <a:pt x="41109" y="62522"/>
                  </a:lnTo>
                  <a:lnTo>
                    <a:pt x="45567" y="59029"/>
                  </a:lnTo>
                  <a:lnTo>
                    <a:pt x="47802" y="57238"/>
                  </a:lnTo>
                  <a:lnTo>
                    <a:pt x="50038" y="55448"/>
                  </a:lnTo>
                  <a:lnTo>
                    <a:pt x="53162" y="50266"/>
                  </a:lnTo>
                  <a:lnTo>
                    <a:pt x="54864" y="43548"/>
                  </a:lnTo>
                  <a:close/>
                </a:path>
                <a:path w="158115" h="83820">
                  <a:moveTo>
                    <a:pt x="115887" y="1066"/>
                  </a:moveTo>
                  <a:lnTo>
                    <a:pt x="107670" y="1066"/>
                  </a:lnTo>
                  <a:lnTo>
                    <a:pt x="107670" y="26644"/>
                  </a:lnTo>
                  <a:lnTo>
                    <a:pt x="75323" y="26644"/>
                  </a:lnTo>
                  <a:lnTo>
                    <a:pt x="75323" y="1066"/>
                  </a:lnTo>
                  <a:lnTo>
                    <a:pt x="67106" y="1066"/>
                  </a:lnTo>
                  <a:lnTo>
                    <a:pt x="67106" y="63233"/>
                  </a:lnTo>
                  <a:lnTo>
                    <a:pt x="75323" y="63233"/>
                  </a:lnTo>
                  <a:lnTo>
                    <a:pt x="75323" y="33985"/>
                  </a:lnTo>
                  <a:lnTo>
                    <a:pt x="107670" y="33985"/>
                  </a:lnTo>
                  <a:lnTo>
                    <a:pt x="107670" y="63233"/>
                  </a:lnTo>
                  <a:lnTo>
                    <a:pt x="115887" y="63233"/>
                  </a:lnTo>
                  <a:lnTo>
                    <a:pt x="115887" y="33985"/>
                  </a:lnTo>
                  <a:lnTo>
                    <a:pt x="115887" y="26644"/>
                  </a:lnTo>
                  <a:lnTo>
                    <a:pt x="115887" y="1066"/>
                  </a:lnTo>
                  <a:close/>
                </a:path>
                <a:path w="158115" h="83820">
                  <a:moveTo>
                    <a:pt x="157975" y="65824"/>
                  </a:moveTo>
                  <a:lnTo>
                    <a:pt x="157162" y="63322"/>
                  </a:lnTo>
                  <a:lnTo>
                    <a:pt x="154127" y="59296"/>
                  </a:lnTo>
                  <a:lnTo>
                    <a:pt x="151980" y="57950"/>
                  </a:lnTo>
                  <a:lnTo>
                    <a:pt x="149301" y="57327"/>
                  </a:lnTo>
                  <a:lnTo>
                    <a:pt x="151358" y="56349"/>
                  </a:lnTo>
                  <a:lnTo>
                    <a:pt x="152971" y="55092"/>
                  </a:lnTo>
                  <a:lnTo>
                    <a:pt x="155105" y="51777"/>
                  </a:lnTo>
                  <a:lnTo>
                    <a:pt x="155651" y="49898"/>
                  </a:lnTo>
                  <a:lnTo>
                    <a:pt x="155651" y="45783"/>
                  </a:lnTo>
                  <a:lnTo>
                    <a:pt x="144564" y="35775"/>
                  </a:lnTo>
                  <a:lnTo>
                    <a:pt x="138404" y="35775"/>
                  </a:lnTo>
                  <a:lnTo>
                    <a:pt x="135280" y="36842"/>
                  </a:lnTo>
                  <a:lnTo>
                    <a:pt x="130365" y="41046"/>
                  </a:lnTo>
                  <a:lnTo>
                    <a:pt x="128752" y="44005"/>
                  </a:lnTo>
                  <a:lnTo>
                    <a:pt x="128041" y="47840"/>
                  </a:lnTo>
                  <a:lnTo>
                    <a:pt x="133756" y="48920"/>
                  </a:lnTo>
                  <a:lnTo>
                    <a:pt x="134200" y="46062"/>
                  </a:lnTo>
                  <a:lnTo>
                    <a:pt x="135102" y="44005"/>
                  </a:lnTo>
                  <a:lnTo>
                    <a:pt x="138137" y="41224"/>
                  </a:lnTo>
                  <a:lnTo>
                    <a:pt x="139915" y="40513"/>
                  </a:lnTo>
                  <a:lnTo>
                    <a:pt x="144386" y="40513"/>
                  </a:lnTo>
                  <a:lnTo>
                    <a:pt x="146265" y="41135"/>
                  </a:lnTo>
                  <a:lnTo>
                    <a:pt x="149123" y="43916"/>
                  </a:lnTo>
                  <a:lnTo>
                    <a:pt x="149834" y="45694"/>
                  </a:lnTo>
                  <a:lnTo>
                    <a:pt x="149834" y="50444"/>
                  </a:lnTo>
                  <a:lnTo>
                    <a:pt x="148856" y="52412"/>
                  </a:lnTo>
                  <a:lnTo>
                    <a:pt x="144919" y="54914"/>
                  </a:lnTo>
                  <a:lnTo>
                    <a:pt x="142786" y="55537"/>
                  </a:lnTo>
                  <a:lnTo>
                    <a:pt x="139382" y="55537"/>
                  </a:lnTo>
                  <a:lnTo>
                    <a:pt x="138760" y="60553"/>
                  </a:lnTo>
                  <a:lnTo>
                    <a:pt x="140373" y="60096"/>
                  </a:lnTo>
                  <a:lnTo>
                    <a:pt x="141706" y="59918"/>
                  </a:lnTo>
                  <a:lnTo>
                    <a:pt x="145465" y="59918"/>
                  </a:lnTo>
                  <a:lnTo>
                    <a:pt x="147612" y="60731"/>
                  </a:lnTo>
                  <a:lnTo>
                    <a:pt x="151003" y="64122"/>
                  </a:lnTo>
                  <a:lnTo>
                    <a:pt x="151892" y="66357"/>
                  </a:lnTo>
                  <a:lnTo>
                    <a:pt x="151892" y="71729"/>
                  </a:lnTo>
                  <a:lnTo>
                    <a:pt x="151003" y="74053"/>
                  </a:lnTo>
                  <a:lnTo>
                    <a:pt x="147243" y="77724"/>
                  </a:lnTo>
                  <a:lnTo>
                    <a:pt x="145008" y="78701"/>
                  </a:lnTo>
                  <a:lnTo>
                    <a:pt x="140017" y="78701"/>
                  </a:lnTo>
                  <a:lnTo>
                    <a:pt x="138137" y="77990"/>
                  </a:lnTo>
                  <a:lnTo>
                    <a:pt x="134924" y="75133"/>
                  </a:lnTo>
                  <a:lnTo>
                    <a:pt x="133845" y="72796"/>
                  </a:lnTo>
                  <a:lnTo>
                    <a:pt x="133223" y="69494"/>
                  </a:lnTo>
                  <a:lnTo>
                    <a:pt x="127508" y="70294"/>
                  </a:lnTo>
                  <a:lnTo>
                    <a:pt x="127863" y="74142"/>
                  </a:lnTo>
                  <a:lnTo>
                    <a:pt x="129374" y="77368"/>
                  </a:lnTo>
                  <a:lnTo>
                    <a:pt x="134823" y="82194"/>
                  </a:lnTo>
                  <a:lnTo>
                    <a:pt x="138226" y="83451"/>
                  </a:lnTo>
                  <a:lnTo>
                    <a:pt x="146799" y="83451"/>
                  </a:lnTo>
                  <a:lnTo>
                    <a:pt x="150558" y="82016"/>
                  </a:lnTo>
                  <a:lnTo>
                    <a:pt x="156451" y="76377"/>
                  </a:lnTo>
                  <a:lnTo>
                    <a:pt x="157975" y="72885"/>
                  </a:lnTo>
                  <a:lnTo>
                    <a:pt x="157975" y="658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75180" y="5779448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h="167639">
                  <a:moveTo>
                    <a:pt x="0" y="167083"/>
                  </a:moveTo>
                  <a:lnTo>
                    <a:pt x="0" y="0"/>
                  </a:lnTo>
                </a:path>
              </a:pathLst>
            </a:custGeom>
            <a:ln w="85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49895" y="6234633"/>
              <a:ext cx="48895" cy="62230"/>
            </a:xfrm>
            <a:custGeom>
              <a:avLst/>
              <a:gdLst/>
              <a:ahLst/>
              <a:cxnLst/>
              <a:rect l="l" t="t" r="r" b="b"/>
              <a:pathLst>
                <a:path w="48894" h="62229">
                  <a:moveTo>
                    <a:pt x="48783" y="0"/>
                  </a:moveTo>
                  <a:lnTo>
                    <a:pt x="40563" y="0"/>
                  </a:lnTo>
                  <a:lnTo>
                    <a:pt x="40563" y="25581"/>
                  </a:lnTo>
                  <a:lnTo>
                    <a:pt x="8219" y="25581"/>
                  </a:lnTo>
                  <a:lnTo>
                    <a:pt x="8219" y="0"/>
                  </a:lnTo>
                  <a:lnTo>
                    <a:pt x="0" y="0"/>
                  </a:lnTo>
                  <a:lnTo>
                    <a:pt x="0" y="62164"/>
                  </a:lnTo>
                  <a:lnTo>
                    <a:pt x="8219" y="62164"/>
                  </a:lnTo>
                  <a:lnTo>
                    <a:pt x="8219" y="32915"/>
                  </a:lnTo>
                  <a:lnTo>
                    <a:pt x="40563" y="32915"/>
                  </a:lnTo>
                  <a:lnTo>
                    <a:pt x="40563" y="62164"/>
                  </a:lnTo>
                  <a:lnTo>
                    <a:pt x="48783" y="62164"/>
                  </a:lnTo>
                  <a:lnTo>
                    <a:pt x="487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75180" y="6047783"/>
              <a:ext cx="0" cy="169545"/>
            </a:xfrm>
            <a:custGeom>
              <a:avLst/>
              <a:gdLst/>
              <a:ahLst/>
              <a:cxnLst/>
              <a:rect l="l" t="t" r="r" b="b"/>
              <a:pathLst>
                <a:path h="169545">
                  <a:moveTo>
                    <a:pt x="0" y="0"/>
                  </a:moveTo>
                  <a:lnTo>
                    <a:pt x="0" y="169140"/>
                  </a:lnTo>
                </a:path>
              </a:pathLst>
            </a:custGeom>
            <a:ln w="85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15343" y="5965225"/>
              <a:ext cx="55244" cy="64769"/>
            </a:xfrm>
            <a:custGeom>
              <a:avLst/>
              <a:gdLst/>
              <a:ahLst/>
              <a:cxnLst/>
              <a:rect l="l" t="t" r="r" b="b"/>
              <a:pathLst>
                <a:path w="55244" h="64770">
                  <a:moveTo>
                    <a:pt x="35559" y="0"/>
                  </a:moveTo>
                  <a:lnTo>
                    <a:pt x="23855" y="0"/>
                  </a:lnTo>
                  <a:lnTo>
                    <a:pt x="18852" y="1252"/>
                  </a:lnTo>
                  <a:lnTo>
                    <a:pt x="9738" y="6261"/>
                  </a:lnTo>
                  <a:lnTo>
                    <a:pt x="6164" y="9928"/>
                  </a:lnTo>
                  <a:lnTo>
                    <a:pt x="1250" y="19588"/>
                  </a:lnTo>
                  <a:lnTo>
                    <a:pt x="0" y="25223"/>
                  </a:lnTo>
                  <a:lnTo>
                    <a:pt x="0" y="37656"/>
                  </a:lnTo>
                  <a:lnTo>
                    <a:pt x="22515" y="64311"/>
                  </a:lnTo>
                  <a:lnTo>
                    <a:pt x="35649" y="64311"/>
                  </a:lnTo>
                  <a:lnTo>
                    <a:pt x="41099" y="62522"/>
                  </a:lnTo>
                  <a:lnTo>
                    <a:pt x="50033" y="55455"/>
                  </a:lnTo>
                  <a:lnTo>
                    <a:pt x="53160" y="50268"/>
                  </a:lnTo>
                  <a:lnTo>
                    <a:pt x="54858" y="43559"/>
                  </a:lnTo>
                  <a:lnTo>
                    <a:pt x="46638" y="41502"/>
                  </a:lnTo>
                  <a:lnTo>
                    <a:pt x="45566" y="46690"/>
                  </a:lnTo>
                  <a:lnTo>
                    <a:pt x="43422" y="50625"/>
                  </a:lnTo>
                  <a:lnTo>
                    <a:pt x="36989" y="55992"/>
                  </a:lnTo>
                  <a:lnTo>
                    <a:pt x="33147" y="57244"/>
                  </a:lnTo>
                  <a:lnTo>
                    <a:pt x="24748" y="57244"/>
                  </a:lnTo>
                  <a:lnTo>
                    <a:pt x="8487" y="36940"/>
                  </a:lnTo>
                  <a:lnTo>
                    <a:pt x="8487" y="27549"/>
                  </a:lnTo>
                  <a:lnTo>
                    <a:pt x="24391" y="7066"/>
                  </a:lnTo>
                  <a:lnTo>
                    <a:pt x="33326" y="7066"/>
                  </a:lnTo>
                  <a:lnTo>
                    <a:pt x="36721" y="8139"/>
                  </a:lnTo>
                  <a:lnTo>
                    <a:pt x="42260" y="12253"/>
                  </a:lnTo>
                  <a:lnTo>
                    <a:pt x="44315" y="15563"/>
                  </a:lnTo>
                  <a:lnTo>
                    <a:pt x="45745" y="20035"/>
                  </a:lnTo>
                  <a:lnTo>
                    <a:pt x="53875" y="18157"/>
                  </a:lnTo>
                  <a:lnTo>
                    <a:pt x="52178" y="12432"/>
                  </a:lnTo>
                  <a:lnTo>
                    <a:pt x="49229" y="7960"/>
                  </a:lnTo>
                  <a:lnTo>
                    <a:pt x="40741" y="1610"/>
                  </a:lnTo>
                  <a:lnTo>
                    <a:pt x="35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20925" y="5994384"/>
              <a:ext cx="175895" cy="0"/>
            </a:xfrm>
            <a:custGeom>
              <a:avLst/>
              <a:gdLst/>
              <a:ahLst/>
              <a:cxnLst/>
              <a:rect l="l" t="t" r="r" b="b"/>
              <a:pathLst>
                <a:path w="175894">
                  <a:moveTo>
                    <a:pt x="0" y="0"/>
                  </a:moveTo>
                  <a:lnTo>
                    <a:pt x="175475" y="0"/>
                  </a:lnTo>
                </a:path>
              </a:pathLst>
            </a:custGeom>
            <a:ln w="85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47837" y="6198677"/>
              <a:ext cx="48895" cy="62230"/>
            </a:xfrm>
            <a:custGeom>
              <a:avLst/>
              <a:gdLst/>
              <a:ahLst/>
              <a:cxnLst/>
              <a:rect l="l" t="t" r="r" b="b"/>
              <a:pathLst>
                <a:path w="48894" h="62229">
                  <a:moveTo>
                    <a:pt x="48783" y="0"/>
                  </a:moveTo>
                  <a:lnTo>
                    <a:pt x="40563" y="0"/>
                  </a:lnTo>
                  <a:lnTo>
                    <a:pt x="40563" y="25581"/>
                  </a:lnTo>
                  <a:lnTo>
                    <a:pt x="8219" y="25581"/>
                  </a:lnTo>
                  <a:lnTo>
                    <a:pt x="8219" y="0"/>
                  </a:lnTo>
                  <a:lnTo>
                    <a:pt x="0" y="0"/>
                  </a:lnTo>
                  <a:lnTo>
                    <a:pt x="0" y="62164"/>
                  </a:lnTo>
                  <a:lnTo>
                    <a:pt x="8219" y="62164"/>
                  </a:lnTo>
                  <a:lnTo>
                    <a:pt x="8219" y="32915"/>
                  </a:lnTo>
                  <a:lnTo>
                    <a:pt x="40563" y="32915"/>
                  </a:lnTo>
                  <a:lnTo>
                    <a:pt x="40563" y="62164"/>
                  </a:lnTo>
                  <a:lnTo>
                    <a:pt x="48783" y="62164"/>
                  </a:lnTo>
                  <a:lnTo>
                    <a:pt x="487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0283" y="6046799"/>
              <a:ext cx="76835" cy="133350"/>
            </a:xfrm>
            <a:custGeom>
              <a:avLst/>
              <a:gdLst/>
              <a:ahLst/>
              <a:cxnLst/>
              <a:rect l="l" t="t" r="r" b="b"/>
              <a:pathLst>
                <a:path w="76834" h="133350">
                  <a:moveTo>
                    <a:pt x="76659" y="0"/>
                  </a:moveTo>
                  <a:lnTo>
                    <a:pt x="0" y="132915"/>
                  </a:lnTo>
                </a:path>
              </a:pathLst>
            </a:custGeom>
            <a:ln w="8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47837" y="5733920"/>
              <a:ext cx="48895" cy="62230"/>
            </a:xfrm>
            <a:custGeom>
              <a:avLst/>
              <a:gdLst/>
              <a:ahLst/>
              <a:cxnLst/>
              <a:rect l="l" t="t" r="r" b="b"/>
              <a:pathLst>
                <a:path w="48894" h="62229">
                  <a:moveTo>
                    <a:pt x="48783" y="0"/>
                  </a:moveTo>
                  <a:lnTo>
                    <a:pt x="40563" y="0"/>
                  </a:lnTo>
                  <a:lnTo>
                    <a:pt x="40563" y="25581"/>
                  </a:lnTo>
                  <a:lnTo>
                    <a:pt x="8219" y="25581"/>
                  </a:lnTo>
                  <a:lnTo>
                    <a:pt x="8219" y="0"/>
                  </a:lnTo>
                  <a:lnTo>
                    <a:pt x="0" y="0"/>
                  </a:lnTo>
                  <a:lnTo>
                    <a:pt x="0" y="62164"/>
                  </a:lnTo>
                  <a:lnTo>
                    <a:pt x="8219" y="62164"/>
                  </a:lnTo>
                  <a:lnTo>
                    <a:pt x="8219" y="32915"/>
                  </a:lnTo>
                  <a:lnTo>
                    <a:pt x="40563" y="32915"/>
                  </a:lnTo>
                  <a:lnTo>
                    <a:pt x="40563" y="62164"/>
                  </a:lnTo>
                  <a:lnTo>
                    <a:pt x="48783" y="62164"/>
                  </a:lnTo>
                  <a:lnTo>
                    <a:pt x="487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3053" y="5813973"/>
              <a:ext cx="76835" cy="133350"/>
            </a:xfrm>
            <a:custGeom>
              <a:avLst/>
              <a:gdLst/>
              <a:ahLst/>
              <a:cxnLst/>
              <a:rect l="l" t="t" r="r" b="b"/>
              <a:pathLst>
                <a:path w="76834" h="133350">
                  <a:moveTo>
                    <a:pt x="76659" y="132825"/>
                  </a:moveTo>
                  <a:lnTo>
                    <a:pt x="0" y="0"/>
                  </a:lnTo>
                </a:path>
              </a:pathLst>
            </a:custGeom>
            <a:ln w="8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46592" y="5732847"/>
              <a:ext cx="59690" cy="64769"/>
            </a:xfrm>
            <a:custGeom>
              <a:avLst/>
              <a:gdLst/>
              <a:ahLst/>
              <a:cxnLst/>
              <a:rect l="l" t="t" r="r" b="b"/>
              <a:pathLst>
                <a:path w="59689" h="64770">
                  <a:moveTo>
                    <a:pt x="35470" y="0"/>
                  </a:moveTo>
                  <a:lnTo>
                    <a:pt x="20907" y="0"/>
                  </a:lnTo>
                  <a:lnTo>
                    <a:pt x="13759" y="2951"/>
                  </a:lnTo>
                  <a:lnTo>
                    <a:pt x="0" y="33005"/>
                  </a:lnTo>
                  <a:lnTo>
                    <a:pt x="20" y="38550"/>
                  </a:lnTo>
                  <a:lnTo>
                    <a:pt x="23855" y="64311"/>
                  </a:lnTo>
                  <a:lnTo>
                    <a:pt x="35023" y="64311"/>
                  </a:lnTo>
                  <a:lnTo>
                    <a:pt x="40116" y="63058"/>
                  </a:lnTo>
                  <a:lnTo>
                    <a:pt x="44762" y="60464"/>
                  </a:lnTo>
                  <a:lnTo>
                    <a:pt x="49408" y="57960"/>
                  </a:lnTo>
                  <a:lnTo>
                    <a:pt x="50073" y="57244"/>
                  </a:lnTo>
                  <a:lnTo>
                    <a:pt x="23587" y="57244"/>
                  </a:lnTo>
                  <a:lnTo>
                    <a:pt x="18494" y="55098"/>
                  </a:lnTo>
                  <a:lnTo>
                    <a:pt x="10453" y="46511"/>
                  </a:lnTo>
                  <a:lnTo>
                    <a:pt x="8398" y="40608"/>
                  </a:lnTo>
                  <a:lnTo>
                    <a:pt x="8398" y="23792"/>
                  </a:lnTo>
                  <a:lnTo>
                    <a:pt x="10542" y="17084"/>
                  </a:lnTo>
                  <a:lnTo>
                    <a:pt x="18941" y="9033"/>
                  </a:lnTo>
                  <a:lnTo>
                    <a:pt x="23944" y="7066"/>
                  </a:lnTo>
                  <a:lnTo>
                    <a:pt x="49936" y="7066"/>
                  </a:lnTo>
                  <a:lnTo>
                    <a:pt x="49765" y="6887"/>
                  </a:lnTo>
                  <a:lnTo>
                    <a:pt x="45209" y="4114"/>
                  </a:lnTo>
                  <a:lnTo>
                    <a:pt x="40563" y="1341"/>
                  </a:lnTo>
                  <a:lnTo>
                    <a:pt x="35470" y="0"/>
                  </a:lnTo>
                  <a:close/>
                </a:path>
                <a:path w="59689" h="64770">
                  <a:moveTo>
                    <a:pt x="49936" y="7066"/>
                  </a:moveTo>
                  <a:lnTo>
                    <a:pt x="33862" y="7066"/>
                  </a:lnTo>
                  <a:lnTo>
                    <a:pt x="37525" y="8139"/>
                  </a:lnTo>
                  <a:lnTo>
                    <a:pt x="44137" y="12253"/>
                  </a:lnTo>
                  <a:lnTo>
                    <a:pt x="46638" y="15205"/>
                  </a:lnTo>
                  <a:lnTo>
                    <a:pt x="50033" y="22719"/>
                  </a:lnTo>
                  <a:lnTo>
                    <a:pt x="50628" y="26028"/>
                  </a:lnTo>
                  <a:lnTo>
                    <a:pt x="50724" y="40608"/>
                  </a:lnTo>
                  <a:lnTo>
                    <a:pt x="48872" y="46421"/>
                  </a:lnTo>
                  <a:lnTo>
                    <a:pt x="44851" y="50715"/>
                  </a:lnTo>
                  <a:lnTo>
                    <a:pt x="40920" y="55098"/>
                  </a:lnTo>
                  <a:lnTo>
                    <a:pt x="35827" y="57244"/>
                  </a:lnTo>
                  <a:lnTo>
                    <a:pt x="50073" y="57244"/>
                  </a:lnTo>
                  <a:lnTo>
                    <a:pt x="52982" y="54114"/>
                  </a:lnTo>
                  <a:lnTo>
                    <a:pt x="55573" y="49194"/>
                  </a:lnTo>
                  <a:lnTo>
                    <a:pt x="58075" y="44185"/>
                  </a:lnTo>
                  <a:lnTo>
                    <a:pt x="59325" y="38550"/>
                  </a:lnTo>
                  <a:lnTo>
                    <a:pt x="59248" y="25658"/>
                  </a:lnTo>
                  <a:lnTo>
                    <a:pt x="58164" y="20482"/>
                  </a:lnTo>
                  <a:lnTo>
                    <a:pt x="53339" y="10643"/>
                  </a:lnTo>
                  <a:lnTo>
                    <a:pt x="49936" y="70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53940" y="5800467"/>
              <a:ext cx="110489" cy="159385"/>
            </a:xfrm>
            <a:custGeom>
              <a:avLst/>
              <a:gdLst/>
              <a:ahLst/>
              <a:cxnLst/>
              <a:rect l="l" t="t" r="r" b="b"/>
              <a:pathLst>
                <a:path w="110489" h="159385">
                  <a:moveTo>
                    <a:pt x="0" y="143201"/>
                  </a:moveTo>
                  <a:lnTo>
                    <a:pt x="82555" y="0"/>
                  </a:lnTo>
                </a:path>
                <a:path w="110489" h="159385">
                  <a:moveTo>
                    <a:pt x="27786" y="159301"/>
                  </a:moveTo>
                  <a:lnTo>
                    <a:pt x="110342" y="16100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802076" y="6154938"/>
              <a:ext cx="59690" cy="64769"/>
            </a:xfrm>
            <a:custGeom>
              <a:avLst/>
              <a:gdLst/>
              <a:ahLst/>
              <a:cxnLst/>
              <a:rect l="l" t="t" r="r" b="b"/>
              <a:pathLst>
                <a:path w="59689" h="64770">
                  <a:moveTo>
                    <a:pt x="35470" y="0"/>
                  </a:moveTo>
                  <a:lnTo>
                    <a:pt x="20996" y="0"/>
                  </a:lnTo>
                  <a:lnTo>
                    <a:pt x="13848" y="2951"/>
                  </a:lnTo>
                  <a:lnTo>
                    <a:pt x="0" y="33005"/>
                  </a:lnTo>
                  <a:lnTo>
                    <a:pt x="40" y="38640"/>
                  </a:lnTo>
                  <a:lnTo>
                    <a:pt x="1161" y="43649"/>
                  </a:lnTo>
                  <a:lnTo>
                    <a:pt x="3573" y="48568"/>
                  </a:lnTo>
                  <a:lnTo>
                    <a:pt x="5896" y="53398"/>
                  </a:lnTo>
                  <a:lnTo>
                    <a:pt x="9381" y="57244"/>
                  </a:lnTo>
                  <a:lnTo>
                    <a:pt x="14027" y="60107"/>
                  </a:lnTo>
                  <a:lnTo>
                    <a:pt x="18584" y="62969"/>
                  </a:lnTo>
                  <a:lnTo>
                    <a:pt x="23855" y="64311"/>
                  </a:lnTo>
                  <a:lnTo>
                    <a:pt x="35113" y="64311"/>
                  </a:lnTo>
                  <a:lnTo>
                    <a:pt x="40116" y="63058"/>
                  </a:lnTo>
                  <a:lnTo>
                    <a:pt x="44762" y="60554"/>
                  </a:lnTo>
                  <a:lnTo>
                    <a:pt x="49408" y="57960"/>
                  </a:lnTo>
                  <a:lnTo>
                    <a:pt x="50004" y="57334"/>
                  </a:lnTo>
                  <a:lnTo>
                    <a:pt x="23587" y="57334"/>
                  </a:lnTo>
                  <a:lnTo>
                    <a:pt x="18494" y="55187"/>
                  </a:lnTo>
                  <a:lnTo>
                    <a:pt x="14474" y="50804"/>
                  </a:lnTo>
                  <a:lnTo>
                    <a:pt x="10453" y="46511"/>
                  </a:lnTo>
                  <a:lnTo>
                    <a:pt x="8487" y="40608"/>
                  </a:lnTo>
                  <a:lnTo>
                    <a:pt x="8487" y="23792"/>
                  </a:lnTo>
                  <a:lnTo>
                    <a:pt x="10542" y="17084"/>
                  </a:lnTo>
                  <a:lnTo>
                    <a:pt x="14742" y="13148"/>
                  </a:lnTo>
                  <a:lnTo>
                    <a:pt x="18941" y="9123"/>
                  </a:lnTo>
                  <a:lnTo>
                    <a:pt x="23944" y="7066"/>
                  </a:lnTo>
                  <a:lnTo>
                    <a:pt x="50017" y="7066"/>
                  </a:lnTo>
                  <a:lnTo>
                    <a:pt x="49855" y="6887"/>
                  </a:lnTo>
                  <a:lnTo>
                    <a:pt x="40652" y="1431"/>
                  </a:lnTo>
                  <a:lnTo>
                    <a:pt x="35470" y="0"/>
                  </a:lnTo>
                  <a:close/>
                </a:path>
                <a:path w="59689" h="64770">
                  <a:moveTo>
                    <a:pt x="50017" y="7066"/>
                  </a:moveTo>
                  <a:lnTo>
                    <a:pt x="33862" y="7066"/>
                  </a:lnTo>
                  <a:lnTo>
                    <a:pt x="37525" y="8139"/>
                  </a:lnTo>
                  <a:lnTo>
                    <a:pt x="40831" y="10196"/>
                  </a:lnTo>
                  <a:lnTo>
                    <a:pt x="50808" y="40608"/>
                  </a:lnTo>
                  <a:lnTo>
                    <a:pt x="48872" y="46421"/>
                  </a:lnTo>
                  <a:lnTo>
                    <a:pt x="44941" y="50804"/>
                  </a:lnTo>
                  <a:lnTo>
                    <a:pt x="40920" y="55098"/>
                  </a:lnTo>
                  <a:lnTo>
                    <a:pt x="35827" y="57334"/>
                  </a:lnTo>
                  <a:lnTo>
                    <a:pt x="50004" y="57334"/>
                  </a:lnTo>
                  <a:lnTo>
                    <a:pt x="52982" y="54203"/>
                  </a:lnTo>
                  <a:lnTo>
                    <a:pt x="55573" y="49194"/>
                  </a:lnTo>
                  <a:lnTo>
                    <a:pt x="58075" y="44275"/>
                  </a:lnTo>
                  <a:lnTo>
                    <a:pt x="59415" y="38640"/>
                  </a:lnTo>
                  <a:lnTo>
                    <a:pt x="59321" y="25695"/>
                  </a:lnTo>
                  <a:lnTo>
                    <a:pt x="58164" y="20482"/>
                  </a:lnTo>
                  <a:lnTo>
                    <a:pt x="55752" y="15563"/>
                  </a:lnTo>
                  <a:lnTo>
                    <a:pt x="53339" y="10733"/>
                  </a:lnTo>
                  <a:lnTo>
                    <a:pt x="50017" y="70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80476" y="6031772"/>
              <a:ext cx="117475" cy="117475"/>
            </a:xfrm>
            <a:custGeom>
              <a:avLst/>
              <a:gdLst/>
              <a:ahLst/>
              <a:cxnLst/>
              <a:rect l="l" t="t" r="r" b="b"/>
              <a:pathLst>
                <a:path w="117475" h="117475">
                  <a:moveTo>
                    <a:pt x="0" y="0"/>
                  </a:moveTo>
                  <a:lnTo>
                    <a:pt x="117400" y="117441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75565" y="6156101"/>
              <a:ext cx="48895" cy="62230"/>
            </a:xfrm>
            <a:custGeom>
              <a:avLst/>
              <a:gdLst/>
              <a:ahLst/>
              <a:cxnLst/>
              <a:rect l="l" t="t" r="r" b="b"/>
              <a:pathLst>
                <a:path w="48894" h="62229">
                  <a:moveTo>
                    <a:pt x="48693" y="0"/>
                  </a:moveTo>
                  <a:lnTo>
                    <a:pt x="40473" y="0"/>
                  </a:lnTo>
                  <a:lnTo>
                    <a:pt x="40473" y="25491"/>
                  </a:lnTo>
                  <a:lnTo>
                    <a:pt x="8219" y="25491"/>
                  </a:lnTo>
                  <a:lnTo>
                    <a:pt x="8219" y="0"/>
                  </a:lnTo>
                  <a:lnTo>
                    <a:pt x="0" y="0"/>
                  </a:lnTo>
                  <a:lnTo>
                    <a:pt x="0" y="62164"/>
                  </a:lnTo>
                  <a:lnTo>
                    <a:pt x="8219" y="62164"/>
                  </a:lnTo>
                  <a:lnTo>
                    <a:pt x="8219" y="32826"/>
                  </a:lnTo>
                  <a:lnTo>
                    <a:pt x="40473" y="32826"/>
                  </a:lnTo>
                  <a:lnTo>
                    <a:pt x="40473" y="62164"/>
                  </a:lnTo>
                  <a:lnTo>
                    <a:pt x="48693" y="62164"/>
                  </a:lnTo>
                  <a:lnTo>
                    <a:pt x="486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81148" y="6184186"/>
              <a:ext cx="176530" cy="0"/>
            </a:xfrm>
            <a:custGeom>
              <a:avLst/>
              <a:gdLst/>
              <a:ahLst/>
              <a:cxnLst/>
              <a:rect l="l" t="t" r="r" b="b"/>
              <a:pathLst>
                <a:path w="176530">
                  <a:moveTo>
                    <a:pt x="0" y="0"/>
                  </a:moveTo>
                  <a:lnTo>
                    <a:pt x="176012" y="0"/>
                  </a:lnTo>
                </a:path>
              </a:pathLst>
            </a:custGeom>
            <a:ln w="85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1484" y="6430965"/>
              <a:ext cx="337820" cy="76200"/>
            </a:xfrm>
            <a:custGeom>
              <a:avLst/>
              <a:gdLst/>
              <a:ahLst/>
              <a:cxnLst/>
              <a:rect l="l" t="t" r="r" b="b"/>
              <a:pathLst>
                <a:path w="337819" h="76200">
                  <a:moveTo>
                    <a:pt x="45081" y="26922"/>
                  </a:moveTo>
                  <a:lnTo>
                    <a:pt x="28412" y="26922"/>
                  </a:lnTo>
                  <a:lnTo>
                    <a:pt x="31360" y="27459"/>
                  </a:lnTo>
                  <a:lnTo>
                    <a:pt x="35113" y="29785"/>
                  </a:lnTo>
                  <a:lnTo>
                    <a:pt x="36274" y="31216"/>
                  </a:lnTo>
                  <a:lnTo>
                    <a:pt x="36631" y="33005"/>
                  </a:lnTo>
                  <a:lnTo>
                    <a:pt x="37078" y="34704"/>
                  </a:lnTo>
                  <a:lnTo>
                    <a:pt x="37162" y="36046"/>
                  </a:lnTo>
                  <a:lnTo>
                    <a:pt x="37257" y="41413"/>
                  </a:lnTo>
                  <a:lnTo>
                    <a:pt x="32611" y="41413"/>
                  </a:lnTo>
                  <a:lnTo>
                    <a:pt x="18356" y="42589"/>
                  </a:lnTo>
                  <a:lnTo>
                    <a:pt x="8164" y="46131"/>
                  </a:lnTo>
                  <a:lnTo>
                    <a:pt x="2042" y="52054"/>
                  </a:lnTo>
                  <a:lnTo>
                    <a:pt x="0" y="60375"/>
                  </a:lnTo>
                  <a:lnTo>
                    <a:pt x="0" y="64937"/>
                  </a:lnTo>
                  <a:lnTo>
                    <a:pt x="1697" y="68693"/>
                  </a:lnTo>
                  <a:lnTo>
                    <a:pt x="8666" y="74418"/>
                  </a:lnTo>
                  <a:lnTo>
                    <a:pt x="13044" y="75938"/>
                  </a:lnTo>
                  <a:lnTo>
                    <a:pt x="26089" y="75938"/>
                  </a:lnTo>
                  <a:lnTo>
                    <a:pt x="32343" y="73613"/>
                  </a:lnTo>
                  <a:lnTo>
                    <a:pt x="37257" y="69051"/>
                  </a:lnTo>
                  <a:lnTo>
                    <a:pt x="46817" y="69051"/>
                  </a:lnTo>
                  <a:lnTo>
                    <a:pt x="46817" y="68336"/>
                  </a:lnTo>
                  <a:lnTo>
                    <a:pt x="17690" y="68336"/>
                  </a:lnTo>
                  <a:lnTo>
                    <a:pt x="14920" y="67620"/>
                  </a:lnTo>
                  <a:lnTo>
                    <a:pt x="10900" y="64668"/>
                  </a:lnTo>
                  <a:lnTo>
                    <a:pt x="9828" y="62611"/>
                  </a:lnTo>
                  <a:lnTo>
                    <a:pt x="9828" y="52235"/>
                  </a:lnTo>
                  <a:lnTo>
                    <a:pt x="16797" y="48479"/>
                  </a:lnTo>
                  <a:lnTo>
                    <a:pt x="46817" y="48479"/>
                  </a:lnTo>
                  <a:lnTo>
                    <a:pt x="46817" y="31663"/>
                  </a:lnTo>
                  <a:lnTo>
                    <a:pt x="45081" y="26922"/>
                  </a:lnTo>
                  <a:close/>
                </a:path>
                <a:path w="337819" h="76200">
                  <a:moveTo>
                    <a:pt x="46817" y="69051"/>
                  </a:moveTo>
                  <a:lnTo>
                    <a:pt x="37257" y="69051"/>
                  </a:lnTo>
                  <a:lnTo>
                    <a:pt x="37257" y="74597"/>
                  </a:lnTo>
                  <a:lnTo>
                    <a:pt x="46817" y="74597"/>
                  </a:lnTo>
                  <a:lnTo>
                    <a:pt x="46817" y="69051"/>
                  </a:lnTo>
                  <a:close/>
                </a:path>
                <a:path w="337819" h="76200">
                  <a:moveTo>
                    <a:pt x="46817" y="48479"/>
                  </a:moveTo>
                  <a:lnTo>
                    <a:pt x="37257" y="48479"/>
                  </a:lnTo>
                  <a:lnTo>
                    <a:pt x="37257" y="60464"/>
                  </a:lnTo>
                  <a:lnTo>
                    <a:pt x="35559" y="62879"/>
                  </a:lnTo>
                  <a:lnTo>
                    <a:pt x="33236" y="64847"/>
                  </a:lnTo>
                  <a:lnTo>
                    <a:pt x="30288" y="66278"/>
                  </a:lnTo>
                  <a:lnTo>
                    <a:pt x="27339" y="67620"/>
                  </a:lnTo>
                  <a:lnTo>
                    <a:pt x="24302" y="68336"/>
                  </a:lnTo>
                  <a:lnTo>
                    <a:pt x="46817" y="68336"/>
                  </a:lnTo>
                  <a:lnTo>
                    <a:pt x="46817" y="48479"/>
                  </a:lnTo>
                  <a:close/>
                </a:path>
                <a:path w="337819" h="76200">
                  <a:moveTo>
                    <a:pt x="31807" y="19409"/>
                  </a:moveTo>
                  <a:lnTo>
                    <a:pt x="24838" y="19409"/>
                  </a:lnTo>
                  <a:lnTo>
                    <a:pt x="15052" y="20449"/>
                  </a:lnTo>
                  <a:lnTo>
                    <a:pt x="7929" y="23568"/>
                  </a:lnTo>
                  <a:lnTo>
                    <a:pt x="3453" y="28767"/>
                  </a:lnTo>
                  <a:lnTo>
                    <a:pt x="1608" y="36046"/>
                  </a:lnTo>
                  <a:lnTo>
                    <a:pt x="11168" y="36046"/>
                  </a:lnTo>
                  <a:lnTo>
                    <a:pt x="11436" y="29964"/>
                  </a:lnTo>
                  <a:lnTo>
                    <a:pt x="15814" y="26922"/>
                  </a:lnTo>
                  <a:lnTo>
                    <a:pt x="45081" y="26922"/>
                  </a:lnTo>
                  <a:lnTo>
                    <a:pt x="44851" y="26296"/>
                  </a:lnTo>
                  <a:lnTo>
                    <a:pt x="41009" y="23524"/>
                  </a:lnTo>
                  <a:lnTo>
                    <a:pt x="37168" y="20840"/>
                  </a:lnTo>
                  <a:lnTo>
                    <a:pt x="31807" y="19409"/>
                  </a:lnTo>
                  <a:close/>
                </a:path>
                <a:path w="337819" h="76200">
                  <a:moveTo>
                    <a:pt x="72370" y="0"/>
                  </a:moveTo>
                  <a:lnTo>
                    <a:pt x="62721" y="0"/>
                  </a:lnTo>
                  <a:lnTo>
                    <a:pt x="62721" y="74597"/>
                  </a:lnTo>
                  <a:lnTo>
                    <a:pt x="72370" y="74597"/>
                  </a:lnTo>
                  <a:lnTo>
                    <a:pt x="72370" y="0"/>
                  </a:lnTo>
                  <a:close/>
                </a:path>
                <a:path w="337819" h="76200">
                  <a:moveTo>
                    <a:pt x="129155" y="26922"/>
                  </a:moveTo>
                  <a:lnTo>
                    <a:pt x="112486" y="26922"/>
                  </a:lnTo>
                  <a:lnTo>
                    <a:pt x="115435" y="27459"/>
                  </a:lnTo>
                  <a:lnTo>
                    <a:pt x="119187" y="29785"/>
                  </a:lnTo>
                  <a:lnTo>
                    <a:pt x="120349" y="31216"/>
                  </a:lnTo>
                  <a:lnTo>
                    <a:pt x="120706" y="33005"/>
                  </a:lnTo>
                  <a:lnTo>
                    <a:pt x="121153" y="34704"/>
                  </a:lnTo>
                  <a:lnTo>
                    <a:pt x="121237" y="36046"/>
                  </a:lnTo>
                  <a:lnTo>
                    <a:pt x="121332" y="41413"/>
                  </a:lnTo>
                  <a:lnTo>
                    <a:pt x="116686" y="41413"/>
                  </a:lnTo>
                  <a:lnTo>
                    <a:pt x="102393" y="42589"/>
                  </a:lnTo>
                  <a:lnTo>
                    <a:pt x="92205" y="46131"/>
                  </a:lnTo>
                  <a:lnTo>
                    <a:pt x="86104" y="52054"/>
                  </a:lnTo>
                  <a:lnTo>
                    <a:pt x="84074" y="60375"/>
                  </a:lnTo>
                  <a:lnTo>
                    <a:pt x="84074" y="64937"/>
                  </a:lnTo>
                  <a:lnTo>
                    <a:pt x="85772" y="68693"/>
                  </a:lnTo>
                  <a:lnTo>
                    <a:pt x="92741" y="74418"/>
                  </a:lnTo>
                  <a:lnTo>
                    <a:pt x="97119" y="75938"/>
                  </a:lnTo>
                  <a:lnTo>
                    <a:pt x="110163" y="75938"/>
                  </a:lnTo>
                  <a:lnTo>
                    <a:pt x="116418" y="73613"/>
                  </a:lnTo>
                  <a:lnTo>
                    <a:pt x="121332" y="69051"/>
                  </a:lnTo>
                  <a:lnTo>
                    <a:pt x="130892" y="69051"/>
                  </a:lnTo>
                  <a:lnTo>
                    <a:pt x="130892" y="68336"/>
                  </a:lnTo>
                  <a:lnTo>
                    <a:pt x="101765" y="68336"/>
                  </a:lnTo>
                  <a:lnTo>
                    <a:pt x="98995" y="67620"/>
                  </a:lnTo>
                  <a:lnTo>
                    <a:pt x="96940" y="66189"/>
                  </a:lnTo>
                  <a:lnTo>
                    <a:pt x="94975" y="64668"/>
                  </a:lnTo>
                  <a:lnTo>
                    <a:pt x="93902" y="62611"/>
                  </a:lnTo>
                  <a:lnTo>
                    <a:pt x="93902" y="52235"/>
                  </a:lnTo>
                  <a:lnTo>
                    <a:pt x="100871" y="48479"/>
                  </a:lnTo>
                  <a:lnTo>
                    <a:pt x="130892" y="48479"/>
                  </a:lnTo>
                  <a:lnTo>
                    <a:pt x="130892" y="31663"/>
                  </a:lnTo>
                  <a:lnTo>
                    <a:pt x="129155" y="26922"/>
                  </a:lnTo>
                  <a:close/>
                </a:path>
                <a:path w="337819" h="76200">
                  <a:moveTo>
                    <a:pt x="130892" y="69051"/>
                  </a:moveTo>
                  <a:lnTo>
                    <a:pt x="121332" y="69051"/>
                  </a:lnTo>
                  <a:lnTo>
                    <a:pt x="121332" y="74597"/>
                  </a:lnTo>
                  <a:lnTo>
                    <a:pt x="130892" y="74597"/>
                  </a:lnTo>
                  <a:lnTo>
                    <a:pt x="130892" y="69051"/>
                  </a:lnTo>
                  <a:close/>
                </a:path>
                <a:path w="337819" h="76200">
                  <a:moveTo>
                    <a:pt x="130892" y="48479"/>
                  </a:moveTo>
                  <a:lnTo>
                    <a:pt x="121332" y="48479"/>
                  </a:lnTo>
                  <a:lnTo>
                    <a:pt x="121332" y="60464"/>
                  </a:lnTo>
                  <a:lnTo>
                    <a:pt x="119634" y="62879"/>
                  </a:lnTo>
                  <a:lnTo>
                    <a:pt x="117311" y="64847"/>
                  </a:lnTo>
                  <a:lnTo>
                    <a:pt x="114363" y="66278"/>
                  </a:lnTo>
                  <a:lnTo>
                    <a:pt x="111414" y="67620"/>
                  </a:lnTo>
                  <a:lnTo>
                    <a:pt x="108376" y="68336"/>
                  </a:lnTo>
                  <a:lnTo>
                    <a:pt x="130892" y="68336"/>
                  </a:lnTo>
                  <a:lnTo>
                    <a:pt x="130892" y="48479"/>
                  </a:lnTo>
                  <a:close/>
                </a:path>
                <a:path w="337819" h="76200">
                  <a:moveTo>
                    <a:pt x="115792" y="19409"/>
                  </a:moveTo>
                  <a:lnTo>
                    <a:pt x="108913" y="19409"/>
                  </a:lnTo>
                  <a:lnTo>
                    <a:pt x="99126" y="20449"/>
                  </a:lnTo>
                  <a:lnTo>
                    <a:pt x="92004" y="23568"/>
                  </a:lnTo>
                  <a:lnTo>
                    <a:pt x="87528" y="28767"/>
                  </a:lnTo>
                  <a:lnTo>
                    <a:pt x="85683" y="36046"/>
                  </a:lnTo>
                  <a:lnTo>
                    <a:pt x="95243" y="36046"/>
                  </a:lnTo>
                  <a:lnTo>
                    <a:pt x="95511" y="29964"/>
                  </a:lnTo>
                  <a:lnTo>
                    <a:pt x="99889" y="26922"/>
                  </a:lnTo>
                  <a:lnTo>
                    <a:pt x="129155" y="26922"/>
                  </a:lnTo>
                  <a:lnTo>
                    <a:pt x="128926" y="26296"/>
                  </a:lnTo>
                  <a:lnTo>
                    <a:pt x="125084" y="23524"/>
                  </a:lnTo>
                  <a:lnTo>
                    <a:pt x="121242" y="20840"/>
                  </a:lnTo>
                  <a:lnTo>
                    <a:pt x="115792" y="19409"/>
                  </a:lnTo>
                  <a:close/>
                </a:path>
                <a:path w="337819" h="76200">
                  <a:moveTo>
                    <a:pt x="156355" y="20661"/>
                  </a:moveTo>
                  <a:lnTo>
                    <a:pt x="146795" y="20661"/>
                  </a:lnTo>
                  <a:lnTo>
                    <a:pt x="146795" y="74597"/>
                  </a:lnTo>
                  <a:lnTo>
                    <a:pt x="156355" y="74597"/>
                  </a:lnTo>
                  <a:lnTo>
                    <a:pt x="156355" y="35956"/>
                  </a:lnTo>
                  <a:lnTo>
                    <a:pt x="161269" y="30232"/>
                  </a:lnTo>
                  <a:lnTo>
                    <a:pt x="165737" y="27549"/>
                  </a:lnTo>
                  <a:lnTo>
                    <a:pt x="156355" y="27549"/>
                  </a:lnTo>
                  <a:lnTo>
                    <a:pt x="156355" y="20661"/>
                  </a:lnTo>
                  <a:close/>
                </a:path>
                <a:path w="337819" h="76200">
                  <a:moveTo>
                    <a:pt x="187785" y="27280"/>
                  </a:moveTo>
                  <a:lnTo>
                    <a:pt x="174582" y="27280"/>
                  </a:lnTo>
                  <a:lnTo>
                    <a:pt x="177173" y="28264"/>
                  </a:lnTo>
                  <a:lnTo>
                    <a:pt x="178781" y="30232"/>
                  </a:lnTo>
                  <a:lnTo>
                    <a:pt x="180390" y="32110"/>
                  </a:lnTo>
                  <a:lnTo>
                    <a:pt x="181104" y="35330"/>
                  </a:lnTo>
                  <a:lnTo>
                    <a:pt x="181104" y="74597"/>
                  </a:lnTo>
                  <a:lnTo>
                    <a:pt x="190754" y="74597"/>
                  </a:lnTo>
                  <a:lnTo>
                    <a:pt x="190754" y="39355"/>
                  </a:lnTo>
                  <a:lnTo>
                    <a:pt x="189614" y="30616"/>
                  </a:lnTo>
                  <a:lnTo>
                    <a:pt x="187785" y="27280"/>
                  </a:lnTo>
                  <a:close/>
                </a:path>
                <a:path w="337819" h="76200">
                  <a:moveTo>
                    <a:pt x="172527" y="19409"/>
                  </a:moveTo>
                  <a:lnTo>
                    <a:pt x="166541" y="19409"/>
                  </a:lnTo>
                  <a:lnTo>
                    <a:pt x="161180" y="22092"/>
                  </a:lnTo>
                  <a:lnTo>
                    <a:pt x="156355" y="27549"/>
                  </a:lnTo>
                  <a:lnTo>
                    <a:pt x="165737" y="27549"/>
                  </a:lnTo>
                  <a:lnTo>
                    <a:pt x="166183" y="27280"/>
                  </a:lnTo>
                  <a:lnTo>
                    <a:pt x="187785" y="27280"/>
                  </a:lnTo>
                  <a:lnTo>
                    <a:pt x="186197" y="24384"/>
                  </a:lnTo>
                  <a:lnTo>
                    <a:pt x="180501" y="20652"/>
                  </a:lnTo>
                  <a:lnTo>
                    <a:pt x="172527" y="19409"/>
                  </a:lnTo>
                  <a:close/>
                </a:path>
                <a:path w="337819" h="76200">
                  <a:moveTo>
                    <a:pt x="216039" y="20661"/>
                  </a:moveTo>
                  <a:lnTo>
                    <a:pt x="206389" y="20661"/>
                  </a:lnTo>
                  <a:lnTo>
                    <a:pt x="206389" y="74597"/>
                  </a:lnTo>
                  <a:lnTo>
                    <a:pt x="216039" y="74597"/>
                  </a:lnTo>
                  <a:lnTo>
                    <a:pt x="216039" y="20661"/>
                  </a:lnTo>
                  <a:close/>
                </a:path>
                <a:path w="337819" h="76200">
                  <a:moveTo>
                    <a:pt x="216039" y="0"/>
                  </a:moveTo>
                  <a:lnTo>
                    <a:pt x="206389" y="0"/>
                  </a:lnTo>
                  <a:lnTo>
                    <a:pt x="206389" y="10375"/>
                  </a:lnTo>
                  <a:lnTo>
                    <a:pt x="216039" y="10375"/>
                  </a:lnTo>
                  <a:lnTo>
                    <a:pt x="216039" y="0"/>
                  </a:lnTo>
                  <a:close/>
                </a:path>
                <a:path w="337819" h="76200">
                  <a:moveTo>
                    <a:pt x="240430" y="20661"/>
                  </a:moveTo>
                  <a:lnTo>
                    <a:pt x="230870" y="20661"/>
                  </a:lnTo>
                  <a:lnTo>
                    <a:pt x="230870" y="74597"/>
                  </a:lnTo>
                  <a:lnTo>
                    <a:pt x="240430" y="74597"/>
                  </a:lnTo>
                  <a:lnTo>
                    <a:pt x="240430" y="35956"/>
                  </a:lnTo>
                  <a:lnTo>
                    <a:pt x="245344" y="30232"/>
                  </a:lnTo>
                  <a:lnTo>
                    <a:pt x="249812" y="27549"/>
                  </a:lnTo>
                  <a:lnTo>
                    <a:pt x="240430" y="27549"/>
                  </a:lnTo>
                  <a:lnTo>
                    <a:pt x="240430" y="20661"/>
                  </a:lnTo>
                  <a:close/>
                </a:path>
                <a:path w="337819" h="76200">
                  <a:moveTo>
                    <a:pt x="271860" y="27280"/>
                  </a:moveTo>
                  <a:lnTo>
                    <a:pt x="258657" y="27280"/>
                  </a:lnTo>
                  <a:lnTo>
                    <a:pt x="261248" y="28264"/>
                  </a:lnTo>
                  <a:lnTo>
                    <a:pt x="262856" y="30232"/>
                  </a:lnTo>
                  <a:lnTo>
                    <a:pt x="264464" y="32110"/>
                  </a:lnTo>
                  <a:lnTo>
                    <a:pt x="265179" y="35330"/>
                  </a:lnTo>
                  <a:lnTo>
                    <a:pt x="265179" y="74597"/>
                  </a:lnTo>
                  <a:lnTo>
                    <a:pt x="274828" y="74597"/>
                  </a:lnTo>
                  <a:lnTo>
                    <a:pt x="274828" y="39355"/>
                  </a:lnTo>
                  <a:lnTo>
                    <a:pt x="273689" y="30616"/>
                  </a:lnTo>
                  <a:lnTo>
                    <a:pt x="271860" y="27280"/>
                  </a:lnTo>
                  <a:close/>
                </a:path>
                <a:path w="337819" h="76200">
                  <a:moveTo>
                    <a:pt x="256602" y="19409"/>
                  </a:moveTo>
                  <a:lnTo>
                    <a:pt x="250616" y="19409"/>
                  </a:lnTo>
                  <a:lnTo>
                    <a:pt x="245255" y="22092"/>
                  </a:lnTo>
                  <a:lnTo>
                    <a:pt x="240430" y="27549"/>
                  </a:lnTo>
                  <a:lnTo>
                    <a:pt x="249812" y="27549"/>
                  </a:lnTo>
                  <a:lnTo>
                    <a:pt x="250258" y="27280"/>
                  </a:lnTo>
                  <a:lnTo>
                    <a:pt x="271860" y="27280"/>
                  </a:lnTo>
                  <a:lnTo>
                    <a:pt x="270272" y="24384"/>
                  </a:lnTo>
                  <a:lnTo>
                    <a:pt x="264576" y="20652"/>
                  </a:lnTo>
                  <a:lnTo>
                    <a:pt x="256602" y="19409"/>
                  </a:lnTo>
                  <a:close/>
                </a:path>
                <a:path w="337819" h="76200">
                  <a:moveTo>
                    <a:pt x="320038" y="19409"/>
                  </a:moveTo>
                  <a:lnTo>
                    <a:pt x="304849" y="19409"/>
                  </a:lnTo>
                  <a:lnTo>
                    <a:pt x="298684" y="21914"/>
                  </a:lnTo>
                  <a:lnTo>
                    <a:pt x="289392" y="31931"/>
                  </a:lnTo>
                  <a:lnTo>
                    <a:pt x="287129" y="38640"/>
                  </a:lnTo>
                  <a:lnTo>
                    <a:pt x="287069" y="56529"/>
                  </a:lnTo>
                  <a:lnTo>
                    <a:pt x="289481" y="63505"/>
                  </a:lnTo>
                  <a:lnTo>
                    <a:pt x="294306" y="68425"/>
                  </a:lnTo>
                  <a:lnTo>
                    <a:pt x="299131" y="73434"/>
                  </a:lnTo>
                  <a:lnTo>
                    <a:pt x="305474" y="75938"/>
                  </a:lnTo>
                  <a:lnTo>
                    <a:pt x="319591" y="75938"/>
                  </a:lnTo>
                  <a:lnTo>
                    <a:pt x="324773" y="74418"/>
                  </a:lnTo>
                  <a:lnTo>
                    <a:pt x="333350" y="68336"/>
                  </a:lnTo>
                  <a:lnTo>
                    <a:pt x="308959" y="68336"/>
                  </a:lnTo>
                  <a:lnTo>
                    <a:pt x="305206" y="66904"/>
                  </a:lnTo>
                  <a:lnTo>
                    <a:pt x="299131" y="60822"/>
                  </a:lnTo>
                  <a:lnTo>
                    <a:pt x="297433" y="56171"/>
                  </a:lnTo>
                  <a:lnTo>
                    <a:pt x="296986" y="49910"/>
                  </a:lnTo>
                  <a:lnTo>
                    <a:pt x="337639" y="49910"/>
                  </a:lnTo>
                  <a:lnTo>
                    <a:pt x="337639" y="42396"/>
                  </a:lnTo>
                  <a:lnTo>
                    <a:pt x="297254" y="42396"/>
                  </a:lnTo>
                  <a:lnTo>
                    <a:pt x="297969" y="37209"/>
                  </a:lnTo>
                  <a:lnTo>
                    <a:pt x="299756" y="33273"/>
                  </a:lnTo>
                  <a:lnTo>
                    <a:pt x="305206" y="28175"/>
                  </a:lnTo>
                  <a:lnTo>
                    <a:pt x="308512" y="26922"/>
                  </a:lnTo>
                  <a:lnTo>
                    <a:pt x="330842" y="26922"/>
                  </a:lnTo>
                  <a:lnTo>
                    <a:pt x="326203" y="21914"/>
                  </a:lnTo>
                  <a:lnTo>
                    <a:pt x="320038" y="19409"/>
                  </a:lnTo>
                  <a:close/>
                </a:path>
                <a:path w="337819" h="76200">
                  <a:moveTo>
                    <a:pt x="336656" y="58497"/>
                  </a:moveTo>
                  <a:lnTo>
                    <a:pt x="326739" y="58497"/>
                  </a:lnTo>
                  <a:lnTo>
                    <a:pt x="326560" y="61627"/>
                  </a:lnTo>
                  <a:lnTo>
                    <a:pt x="325130" y="64132"/>
                  </a:lnTo>
                  <a:lnTo>
                    <a:pt x="319770" y="67531"/>
                  </a:lnTo>
                  <a:lnTo>
                    <a:pt x="316732" y="68336"/>
                  </a:lnTo>
                  <a:lnTo>
                    <a:pt x="333350" y="68336"/>
                  </a:lnTo>
                  <a:lnTo>
                    <a:pt x="335852" y="64042"/>
                  </a:lnTo>
                  <a:lnTo>
                    <a:pt x="336656" y="58497"/>
                  </a:lnTo>
                  <a:close/>
                </a:path>
                <a:path w="337819" h="76200">
                  <a:moveTo>
                    <a:pt x="330842" y="26922"/>
                  </a:moveTo>
                  <a:lnTo>
                    <a:pt x="316285" y="26922"/>
                  </a:lnTo>
                  <a:lnTo>
                    <a:pt x="319591" y="28175"/>
                  </a:lnTo>
                  <a:lnTo>
                    <a:pt x="322271" y="30769"/>
                  </a:lnTo>
                  <a:lnTo>
                    <a:pt x="325041" y="33363"/>
                  </a:lnTo>
                  <a:lnTo>
                    <a:pt x="326739" y="37209"/>
                  </a:lnTo>
                  <a:lnTo>
                    <a:pt x="327543" y="42396"/>
                  </a:lnTo>
                  <a:lnTo>
                    <a:pt x="337639" y="42396"/>
                  </a:lnTo>
                  <a:lnTo>
                    <a:pt x="337639" y="38640"/>
                  </a:lnTo>
                  <a:lnTo>
                    <a:pt x="335316" y="31752"/>
                  </a:lnTo>
                  <a:lnTo>
                    <a:pt x="330842" y="269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3163570" y="1581150"/>
            <a:ext cx="4150360" cy="3784600"/>
          </a:xfrm>
          <a:custGeom>
            <a:avLst/>
            <a:gdLst/>
            <a:ahLst/>
            <a:cxnLst/>
            <a:rect l="l" t="t" r="r" b="b"/>
            <a:pathLst>
              <a:path w="4150359" h="3784600">
                <a:moveTo>
                  <a:pt x="0" y="3784600"/>
                </a:moveTo>
                <a:lnTo>
                  <a:pt x="4150359" y="3784600"/>
                </a:lnTo>
                <a:lnTo>
                  <a:pt x="4150359" y="0"/>
                </a:lnTo>
                <a:lnTo>
                  <a:pt x="0" y="0"/>
                </a:lnTo>
                <a:lnTo>
                  <a:pt x="0" y="37846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3328185" y="2138662"/>
            <a:ext cx="978535" cy="538480"/>
            <a:chOff x="3328185" y="2138662"/>
            <a:chExt cx="978535" cy="538480"/>
          </a:xfrm>
        </p:grpSpPr>
        <p:sp>
          <p:nvSpPr>
            <p:cNvPr id="32" name="object 32"/>
            <p:cNvSpPr/>
            <p:nvPr/>
          </p:nvSpPr>
          <p:spPr>
            <a:xfrm>
              <a:off x="3439350" y="2378900"/>
              <a:ext cx="266700" cy="58419"/>
            </a:xfrm>
            <a:custGeom>
              <a:avLst/>
              <a:gdLst/>
              <a:ahLst/>
              <a:cxnLst/>
              <a:rect l="l" t="t" r="r" b="b"/>
              <a:pathLst>
                <a:path w="266700" h="58419">
                  <a:moveTo>
                    <a:pt x="40690" y="965"/>
                  </a:moveTo>
                  <a:lnTo>
                    <a:pt x="34137" y="965"/>
                  </a:lnTo>
                  <a:lnTo>
                    <a:pt x="34137" y="44856"/>
                  </a:lnTo>
                  <a:lnTo>
                    <a:pt x="7023" y="965"/>
                  </a:lnTo>
                  <a:lnTo>
                    <a:pt x="0" y="965"/>
                  </a:lnTo>
                  <a:lnTo>
                    <a:pt x="0" y="56832"/>
                  </a:lnTo>
                  <a:lnTo>
                    <a:pt x="6565" y="56832"/>
                  </a:lnTo>
                  <a:lnTo>
                    <a:pt x="6565" y="12941"/>
                  </a:lnTo>
                  <a:lnTo>
                    <a:pt x="33680" y="56832"/>
                  </a:lnTo>
                  <a:lnTo>
                    <a:pt x="40690" y="56832"/>
                  </a:lnTo>
                  <a:lnTo>
                    <a:pt x="40690" y="965"/>
                  </a:lnTo>
                  <a:close/>
                </a:path>
                <a:path w="266700" h="58419">
                  <a:moveTo>
                    <a:pt x="266687" y="39154"/>
                  </a:moveTo>
                  <a:lnTo>
                    <a:pt x="259842" y="37299"/>
                  </a:lnTo>
                  <a:lnTo>
                    <a:pt x="258914" y="41960"/>
                  </a:lnTo>
                  <a:lnTo>
                    <a:pt x="257111" y="45504"/>
                  </a:lnTo>
                  <a:lnTo>
                    <a:pt x="251802" y="50317"/>
                  </a:lnTo>
                  <a:lnTo>
                    <a:pt x="248564" y="51447"/>
                  </a:lnTo>
                  <a:lnTo>
                    <a:pt x="241592" y="51447"/>
                  </a:lnTo>
                  <a:lnTo>
                    <a:pt x="228066" y="33197"/>
                  </a:lnTo>
                  <a:lnTo>
                    <a:pt x="228066" y="24752"/>
                  </a:lnTo>
                  <a:lnTo>
                    <a:pt x="241300" y="6350"/>
                  </a:lnTo>
                  <a:lnTo>
                    <a:pt x="248716" y="6350"/>
                  </a:lnTo>
                  <a:lnTo>
                    <a:pt x="251587" y="7315"/>
                  </a:lnTo>
                  <a:lnTo>
                    <a:pt x="256133" y="11010"/>
                  </a:lnTo>
                  <a:lnTo>
                    <a:pt x="257873" y="13982"/>
                  </a:lnTo>
                  <a:lnTo>
                    <a:pt x="259067" y="18008"/>
                  </a:lnTo>
                  <a:lnTo>
                    <a:pt x="265811" y="16319"/>
                  </a:lnTo>
                  <a:lnTo>
                    <a:pt x="264414" y="11176"/>
                  </a:lnTo>
                  <a:lnTo>
                    <a:pt x="261962" y="7150"/>
                  </a:lnTo>
                  <a:lnTo>
                    <a:pt x="254914" y="1447"/>
                  </a:lnTo>
                  <a:lnTo>
                    <a:pt x="250571" y="0"/>
                  </a:lnTo>
                  <a:lnTo>
                    <a:pt x="240855" y="0"/>
                  </a:lnTo>
                  <a:lnTo>
                    <a:pt x="221030" y="22669"/>
                  </a:lnTo>
                  <a:lnTo>
                    <a:pt x="221030" y="33845"/>
                  </a:lnTo>
                  <a:lnTo>
                    <a:pt x="239737" y="57797"/>
                  </a:lnTo>
                  <a:lnTo>
                    <a:pt x="250672" y="57797"/>
                  </a:lnTo>
                  <a:lnTo>
                    <a:pt x="255231" y="56197"/>
                  </a:lnTo>
                  <a:lnTo>
                    <a:pt x="262674" y="49847"/>
                  </a:lnTo>
                  <a:lnTo>
                    <a:pt x="265252" y="45173"/>
                  </a:lnTo>
                  <a:lnTo>
                    <a:pt x="266687" y="3915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496000" y="2405098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15" y="0"/>
                  </a:lnTo>
                </a:path>
              </a:pathLst>
            </a:custGeom>
            <a:ln w="7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662568" y="2138662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512" y="0"/>
                  </a:moveTo>
                  <a:lnTo>
                    <a:pt x="33676" y="0"/>
                  </a:lnTo>
                  <a:lnTo>
                    <a:pt x="33676" y="22993"/>
                  </a:lnTo>
                  <a:lnTo>
                    <a:pt x="6836" y="2299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86"/>
                  </a:lnTo>
                  <a:lnTo>
                    <a:pt x="33676" y="29586"/>
                  </a:lnTo>
                  <a:lnTo>
                    <a:pt x="33676" y="55875"/>
                  </a:lnTo>
                  <a:lnTo>
                    <a:pt x="40512" y="55875"/>
                  </a:lnTo>
                  <a:lnTo>
                    <a:pt x="405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683553" y="2210859"/>
              <a:ext cx="0" cy="151765"/>
            </a:xfrm>
            <a:custGeom>
              <a:avLst/>
              <a:gdLst/>
              <a:ahLst/>
              <a:cxnLst/>
              <a:rect l="l" t="t" r="r" b="b"/>
              <a:pathLst>
                <a:path h="151764">
                  <a:moveTo>
                    <a:pt x="0" y="151226"/>
                  </a:moveTo>
                  <a:lnTo>
                    <a:pt x="0" y="0"/>
                  </a:lnTo>
                </a:path>
              </a:pathLst>
            </a:custGeom>
            <a:ln w="71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62568" y="2621045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512" y="0"/>
                  </a:moveTo>
                  <a:lnTo>
                    <a:pt x="33676" y="0"/>
                  </a:lnTo>
                  <a:lnTo>
                    <a:pt x="33676" y="22993"/>
                  </a:lnTo>
                  <a:lnTo>
                    <a:pt x="6836" y="2299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86"/>
                  </a:lnTo>
                  <a:lnTo>
                    <a:pt x="33676" y="29586"/>
                  </a:lnTo>
                  <a:lnTo>
                    <a:pt x="33676" y="55875"/>
                  </a:lnTo>
                  <a:lnTo>
                    <a:pt x="40512" y="55875"/>
                  </a:lnTo>
                  <a:lnTo>
                    <a:pt x="405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683553" y="2453095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030"/>
                  </a:lnTo>
                </a:path>
              </a:pathLst>
            </a:custGeom>
            <a:ln w="71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883307" y="2378889"/>
              <a:ext cx="45720" cy="58419"/>
            </a:xfrm>
            <a:custGeom>
              <a:avLst/>
              <a:gdLst/>
              <a:ahLst/>
              <a:cxnLst/>
              <a:rect l="l" t="t" r="r" b="b"/>
              <a:pathLst>
                <a:path w="45720" h="58419">
                  <a:moveTo>
                    <a:pt x="29544" y="0"/>
                  </a:moveTo>
                  <a:lnTo>
                    <a:pt x="19825" y="0"/>
                  </a:lnTo>
                  <a:lnTo>
                    <a:pt x="15649" y="1125"/>
                  </a:lnTo>
                  <a:lnTo>
                    <a:pt x="8062" y="5627"/>
                  </a:lnTo>
                  <a:lnTo>
                    <a:pt x="5142" y="8924"/>
                  </a:lnTo>
                  <a:lnTo>
                    <a:pt x="1032" y="17606"/>
                  </a:lnTo>
                  <a:lnTo>
                    <a:pt x="0" y="22671"/>
                  </a:lnTo>
                  <a:lnTo>
                    <a:pt x="0" y="33847"/>
                  </a:lnTo>
                  <a:lnTo>
                    <a:pt x="18710" y="57805"/>
                  </a:lnTo>
                  <a:lnTo>
                    <a:pt x="29648" y="57805"/>
                  </a:lnTo>
                  <a:lnTo>
                    <a:pt x="34203" y="56197"/>
                  </a:lnTo>
                  <a:lnTo>
                    <a:pt x="41649" y="49846"/>
                  </a:lnTo>
                  <a:lnTo>
                    <a:pt x="44220" y="45183"/>
                  </a:lnTo>
                  <a:lnTo>
                    <a:pt x="45654" y="39153"/>
                  </a:lnTo>
                  <a:lnTo>
                    <a:pt x="38818" y="37304"/>
                  </a:lnTo>
                  <a:lnTo>
                    <a:pt x="37882" y="41967"/>
                  </a:lnTo>
                  <a:lnTo>
                    <a:pt x="36083" y="45504"/>
                  </a:lnTo>
                  <a:lnTo>
                    <a:pt x="30778" y="50328"/>
                  </a:lnTo>
                  <a:lnTo>
                    <a:pt x="27538" y="51454"/>
                  </a:lnTo>
                  <a:lnTo>
                    <a:pt x="20560" y="51454"/>
                  </a:lnTo>
                  <a:lnTo>
                    <a:pt x="7044" y="33203"/>
                  </a:lnTo>
                  <a:lnTo>
                    <a:pt x="7044" y="24762"/>
                  </a:lnTo>
                  <a:lnTo>
                    <a:pt x="20271" y="6351"/>
                  </a:lnTo>
                  <a:lnTo>
                    <a:pt x="27687" y="6351"/>
                  </a:lnTo>
                  <a:lnTo>
                    <a:pt x="30555" y="7316"/>
                  </a:lnTo>
                  <a:lnTo>
                    <a:pt x="35110" y="11014"/>
                  </a:lnTo>
                  <a:lnTo>
                    <a:pt x="36849" y="13989"/>
                  </a:lnTo>
                  <a:lnTo>
                    <a:pt x="38045" y="18008"/>
                  </a:lnTo>
                  <a:lnTo>
                    <a:pt x="44777" y="16320"/>
                  </a:lnTo>
                  <a:lnTo>
                    <a:pt x="43388" y="11175"/>
                  </a:lnTo>
                  <a:lnTo>
                    <a:pt x="40936" y="7155"/>
                  </a:lnTo>
                  <a:lnTo>
                    <a:pt x="33891" y="1447"/>
                  </a:lnTo>
                  <a:lnTo>
                    <a:pt x="295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721598" y="2405098"/>
              <a:ext cx="146050" cy="0"/>
            </a:xfrm>
            <a:custGeom>
              <a:avLst/>
              <a:gdLst/>
              <a:ahLst/>
              <a:cxnLst/>
              <a:rect l="l" t="t" r="r" b="b"/>
              <a:pathLst>
                <a:path w="146050">
                  <a:moveTo>
                    <a:pt x="0" y="0"/>
                  </a:moveTo>
                  <a:lnTo>
                    <a:pt x="145940" y="0"/>
                  </a:lnTo>
                </a:path>
              </a:pathLst>
            </a:custGeom>
            <a:ln w="7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28185" y="2588725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509" y="0"/>
                  </a:moveTo>
                  <a:lnTo>
                    <a:pt x="33676" y="0"/>
                  </a:lnTo>
                  <a:lnTo>
                    <a:pt x="33676" y="22993"/>
                  </a:lnTo>
                  <a:lnTo>
                    <a:pt x="6833" y="22993"/>
                  </a:lnTo>
                  <a:lnTo>
                    <a:pt x="6833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3" y="55875"/>
                  </a:lnTo>
                  <a:lnTo>
                    <a:pt x="6833" y="29586"/>
                  </a:lnTo>
                  <a:lnTo>
                    <a:pt x="33676" y="29586"/>
                  </a:lnTo>
                  <a:lnTo>
                    <a:pt x="33676" y="55875"/>
                  </a:lnTo>
                  <a:lnTo>
                    <a:pt x="40509" y="55875"/>
                  </a:lnTo>
                  <a:lnTo>
                    <a:pt x="405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371772" y="2452211"/>
              <a:ext cx="64135" cy="120014"/>
            </a:xfrm>
            <a:custGeom>
              <a:avLst/>
              <a:gdLst/>
              <a:ahLst/>
              <a:cxnLst/>
              <a:rect l="l" t="t" r="r" b="b"/>
              <a:pathLst>
                <a:path w="64135" h="120014">
                  <a:moveTo>
                    <a:pt x="63726" y="0"/>
                  </a:moveTo>
                  <a:lnTo>
                    <a:pt x="0" y="119469"/>
                  </a:lnTo>
                </a:path>
              </a:pathLst>
            </a:custGeom>
            <a:ln w="72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28185" y="2170982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509" y="0"/>
                  </a:moveTo>
                  <a:lnTo>
                    <a:pt x="33676" y="0"/>
                  </a:lnTo>
                  <a:lnTo>
                    <a:pt x="33676" y="22993"/>
                  </a:lnTo>
                  <a:lnTo>
                    <a:pt x="6833" y="22993"/>
                  </a:lnTo>
                  <a:lnTo>
                    <a:pt x="6833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3" y="55875"/>
                  </a:lnTo>
                  <a:lnTo>
                    <a:pt x="6833" y="29586"/>
                  </a:lnTo>
                  <a:lnTo>
                    <a:pt x="33676" y="29586"/>
                  </a:lnTo>
                  <a:lnTo>
                    <a:pt x="33676" y="55875"/>
                  </a:lnTo>
                  <a:lnTo>
                    <a:pt x="40509" y="55875"/>
                  </a:lnTo>
                  <a:lnTo>
                    <a:pt x="405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374075" y="2242937"/>
              <a:ext cx="64135" cy="120014"/>
            </a:xfrm>
            <a:custGeom>
              <a:avLst/>
              <a:gdLst/>
              <a:ahLst/>
              <a:cxnLst/>
              <a:rect l="l" t="t" r="r" b="b"/>
              <a:pathLst>
                <a:path w="64135" h="120014">
                  <a:moveTo>
                    <a:pt x="63733" y="119389"/>
                  </a:moveTo>
                  <a:lnTo>
                    <a:pt x="0" y="0"/>
                  </a:lnTo>
                </a:path>
              </a:pathLst>
            </a:custGeom>
            <a:ln w="72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992435" y="2170017"/>
              <a:ext cx="49530" cy="58419"/>
            </a:xfrm>
            <a:custGeom>
              <a:avLst/>
              <a:gdLst/>
              <a:ahLst/>
              <a:cxnLst/>
              <a:rect l="l" t="t" r="r" b="b"/>
              <a:pathLst>
                <a:path w="49529" h="58419">
                  <a:moveTo>
                    <a:pt x="29500" y="0"/>
                  </a:moveTo>
                  <a:lnTo>
                    <a:pt x="17447" y="0"/>
                  </a:lnTo>
                  <a:lnTo>
                    <a:pt x="11510" y="2653"/>
                  </a:lnTo>
                  <a:lnTo>
                    <a:pt x="2303" y="13104"/>
                  </a:lnTo>
                  <a:lnTo>
                    <a:pt x="0" y="20340"/>
                  </a:lnTo>
                  <a:lnTo>
                    <a:pt x="17" y="34651"/>
                  </a:lnTo>
                  <a:lnTo>
                    <a:pt x="988" y="39233"/>
                  </a:lnTo>
                  <a:lnTo>
                    <a:pt x="2957" y="43575"/>
                  </a:lnTo>
                  <a:lnTo>
                    <a:pt x="4934" y="47997"/>
                  </a:lnTo>
                  <a:lnTo>
                    <a:pt x="7832" y="51454"/>
                  </a:lnTo>
                  <a:lnTo>
                    <a:pt x="11658" y="54026"/>
                  </a:lnTo>
                  <a:lnTo>
                    <a:pt x="15485" y="56519"/>
                  </a:lnTo>
                  <a:lnTo>
                    <a:pt x="19832" y="57805"/>
                  </a:lnTo>
                  <a:lnTo>
                    <a:pt x="29180" y="57805"/>
                  </a:lnTo>
                  <a:lnTo>
                    <a:pt x="33356" y="56679"/>
                  </a:lnTo>
                  <a:lnTo>
                    <a:pt x="37235" y="54348"/>
                  </a:lnTo>
                  <a:lnTo>
                    <a:pt x="41107" y="52097"/>
                  </a:lnTo>
                  <a:lnTo>
                    <a:pt x="41664" y="51454"/>
                  </a:lnTo>
                  <a:lnTo>
                    <a:pt x="19609" y="51454"/>
                  </a:lnTo>
                  <a:lnTo>
                    <a:pt x="15411" y="49524"/>
                  </a:lnTo>
                  <a:lnTo>
                    <a:pt x="8716" y="41806"/>
                  </a:lnTo>
                  <a:lnTo>
                    <a:pt x="7044" y="36500"/>
                  </a:lnTo>
                  <a:lnTo>
                    <a:pt x="7044" y="21385"/>
                  </a:lnTo>
                  <a:lnTo>
                    <a:pt x="8790" y="15355"/>
                  </a:lnTo>
                  <a:lnTo>
                    <a:pt x="15768" y="8120"/>
                  </a:lnTo>
                  <a:lnTo>
                    <a:pt x="19929" y="6351"/>
                  </a:lnTo>
                  <a:lnTo>
                    <a:pt x="41587" y="6351"/>
                  </a:lnTo>
                  <a:lnTo>
                    <a:pt x="41448" y="6190"/>
                  </a:lnTo>
                  <a:lnTo>
                    <a:pt x="33795" y="1205"/>
                  </a:lnTo>
                  <a:lnTo>
                    <a:pt x="29500" y="0"/>
                  </a:lnTo>
                  <a:close/>
                </a:path>
                <a:path w="49529" h="58419">
                  <a:moveTo>
                    <a:pt x="41587" y="6351"/>
                  </a:moveTo>
                  <a:lnTo>
                    <a:pt x="28170" y="6351"/>
                  </a:lnTo>
                  <a:lnTo>
                    <a:pt x="31239" y="7316"/>
                  </a:lnTo>
                  <a:lnTo>
                    <a:pt x="36715" y="11014"/>
                  </a:lnTo>
                  <a:lnTo>
                    <a:pt x="38788" y="13667"/>
                  </a:lnTo>
                  <a:lnTo>
                    <a:pt x="41634" y="20420"/>
                  </a:lnTo>
                  <a:lnTo>
                    <a:pt x="42157" y="23395"/>
                  </a:lnTo>
                  <a:lnTo>
                    <a:pt x="42244" y="36500"/>
                  </a:lnTo>
                  <a:lnTo>
                    <a:pt x="40683" y="41726"/>
                  </a:lnTo>
                  <a:lnTo>
                    <a:pt x="37361" y="45585"/>
                  </a:lnTo>
                  <a:lnTo>
                    <a:pt x="34032" y="49524"/>
                  </a:lnTo>
                  <a:lnTo>
                    <a:pt x="29804" y="51454"/>
                  </a:lnTo>
                  <a:lnTo>
                    <a:pt x="41664" y="51454"/>
                  </a:lnTo>
                  <a:lnTo>
                    <a:pt x="44101" y="48640"/>
                  </a:lnTo>
                  <a:lnTo>
                    <a:pt x="46219" y="44218"/>
                  </a:lnTo>
                  <a:lnTo>
                    <a:pt x="48329" y="39716"/>
                  </a:lnTo>
                  <a:lnTo>
                    <a:pt x="49370" y="34651"/>
                  </a:lnTo>
                  <a:lnTo>
                    <a:pt x="49370" y="23395"/>
                  </a:lnTo>
                  <a:lnTo>
                    <a:pt x="48404" y="18410"/>
                  </a:lnTo>
                  <a:lnTo>
                    <a:pt x="44369" y="9567"/>
                  </a:lnTo>
                  <a:lnTo>
                    <a:pt x="41587" y="63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915378" y="2230797"/>
              <a:ext cx="92075" cy="143510"/>
            </a:xfrm>
            <a:custGeom>
              <a:avLst/>
              <a:gdLst/>
              <a:ahLst/>
              <a:cxnLst/>
              <a:rect l="l" t="t" r="r" b="b"/>
              <a:pathLst>
                <a:path w="92075" h="143510">
                  <a:moveTo>
                    <a:pt x="0" y="128715"/>
                  </a:moveTo>
                  <a:lnTo>
                    <a:pt x="68667" y="0"/>
                  </a:lnTo>
                </a:path>
                <a:path w="92075" h="143510">
                  <a:moveTo>
                    <a:pt x="23169" y="143187"/>
                  </a:moveTo>
                  <a:lnTo>
                    <a:pt x="91837" y="14471"/>
                  </a:lnTo>
                </a:path>
              </a:pathLst>
            </a:custGeom>
            <a:ln w="74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038603" y="2549411"/>
              <a:ext cx="49530" cy="58419"/>
            </a:xfrm>
            <a:custGeom>
              <a:avLst/>
              <a:gdLst/>
              <a:ahLst/>
              <a:cxnLst/>
              <a:rect l="l" t="t" r="r" b="b"/>
              <a:pathLst>
                <a:path w="49529" h="58419">
                  <a:moveTo>
                    <a:pt x="29507" y="0"/>
                  </a:moveTo>
                  <a:lnTo>
                    <a:pt x="17469" y="0"/>
                  </a:lnTo>
                  <a:lnTo>
                    <a:pt x="11525" y="2653"/>
                  </a:lnTo>
                  <a:lnTo>
                    <a:pt x="2310" y="13104"/>
                  </a:lnTo>
                  <a:lnTo>
                    <a:pt x="0" y="20420"/>
                  </a:lnTo>
                  <a:lnTo>
                    <a:pt x="33" y="34731"/>
                  </a:lnTo>
                  <a:lnTo>
                    <a:pt x="973" y="39233"/>
                  </a:lnTo>
                  <a:lnTo>
                    <a:pt x="2979" y="43655"/>
                  </a:lnTo>
                  <a:lnTo>
                    <a:pt x="4911" y="47997"/>
                  </a:lnTo>
                  <a:lnTo>
                    <a:pt x="7809" y="51454"/>
                  </a:lnTo>
                  <a:lnTo>
                    <a:pt x="11673" y="54026"/>
                  </a:lnTo>
                  <a:lnTo>
                    <a:pt x="15463" y="56599"/>
                  </a:lnTo>
                  <a:lnTo>
                    <a:pt x="19847" y="57805"/>
                  </a:lnTo>
                  <a:lnTo>
                    <a:pt x="29210" y="57805"/>
                  </a:lnTo>
                  <a:lnTo>
                    <a:pt x="33371" y="56679"/>
                  </a:lnTo>
                  <a:lnTo>
                    <a:pt x="37235" y="54428"/>
                  </a:lnTo>
                  <a:lnTo>
                    <a:pt x="41099" y="52097"/>
                  </a:lnTo>
                  <a:lnTo>
                    <a:pt x="41595" y="51534"/>
                  </a:lnTo>
                  <a:lnTo>
                    <a:pt x="19624" y="51534"/>
                  </a:lnTo>
                  <a:lnTo>
                    <a:pt x="15389" y="49604"/>
                  </a:lnTo>
                  <a:lnTo>
                    <a:pt x="12045" y="45665"/>
                  </a:lnTo>
                  <a:lnTo>
                    <a:pt x="8701" y="41806"/>
                  </a:lnTo>
                  <a:lnTo>
                    <a:pt x="7066" y="36500"/>
                  </a:lnTo>
                  <a:lnTo>
                    <a:pt x="7066" y="21385"/>
                  </a:lnTo>
                  <a:lnTo>
                    <a:pt x="8775" y="15355"/>
                  </a:lnTo>
                  <a:lnTo>
                    <a:pt x="12268" y="11818"/>
                  </a:lnTo>
                  <a:lnTo>
                    <a:pt x="15760" y="8200"/>
                  </a:lnTo>
                  <a:lnTo>
                    <a:pt x="19921" y="6351"/>
                  </a:lnTo>
                  <a:lnTo>
                    <a:pt x="41605" y="6351"/>
                  </a:lnTo>
                  <a:lnTo>
                    <a:pt x="41471" y="6190"/>
                  </a:lnTo>
                  <a:lnTo>
                    <a:pt x="33817" y="1286"/>
                  </a:lnTo>
                  <a:lnTo>
                    <a:pt x="29507" y="0"/>
                  </a:lnTo>
                  <a:close/>
                </a:path>
                <a:path w="49529" h="58419">
                  <a:moveTo>
                    <a:pt x="41605" y="6351"/>
                  </a:moveTo>
                  <a:lnTo>
                    <a:pt x="28170" y="6351"/>
                  </a:lnTo>
                  <a:lnTo>
                    <a:pt x="31216" y="7316"/>
                  </a:lnTo>
                  <a:lnTo>
                    <a:pt x="33966" y="9165"/>
                  </a:lnTo>
                  <a:lnTo>
                    <a:pt x="42263" y="36500"/>
                  </a:lnTo>
                  <a:lnTo>
                    <a:pt x="40653" y="41726"/>
                  </a:lnTo>
                  <a:lnTo>
                    <a:pt x="37384" y="45665"/>
                  </a:lnTo>
                  <a:lnTo>
                    <a:pt x="34040" y="49524"/>
                  </a:lnTo>
                  <a:lnTo>
                    <a:pt x="29804" y="51534"/>
                  </a:lnTo>
                  <a:lnTo>
                    <a:pt x="41595" y="51534"/>
                  </a:lnTo>
                  <a:lnTo>
                    <a:pt x="44071" y="48720"/>
                  </a:lnTo>
                  <a:lnTo>
                    <a:pt x="48307" y="39796"/>
                  </a:lnTo>
                  <a:lnTo>
                    <a:pt x="49422" y="34731"/>
                  </a:lnTo>
                  <a:lnTo>
                    <a:pt x="49422" y="23475"/>
                  </a:lnTo>
                  <a:lnTo>
                    <a:pt x="48381" y="18410"/>
                  </a:lnTo>
                  <a:lnTo>
                    <a:pt x="46375" y="13989"/>
                  </a:lnTo>
                  <a:lnTo>
                    <a:pt x="44369" y="9647"/>
                  </a:lnTo>
                  <a:lnTo>
                    <a:pt x="41605" y="63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937499" y="2438704"/>
              <a:ext cx="97790" cy="106045"/>
            </a:xfrm>
            <a:custGeom>
              <a:avLst/>
              <a:gdLst/>
              <a:ahLst/>
              <a:cxnLst/>
              <a:rect l="l" t="t" r="r" b="b"/>
              <a:pathLst>
                <a:path w="97789" h="106044">
                  <a:moveTo>
                    <a:pt x="0" y="0"/>
                  </a:moveTo>
                  <a:lnTo>
                    <a:pt x="97603" y="105561"/>
                  </a:lnTo>
                </a:path>
              </a:pathLst>
            </a:custGeom>
            <a:ln w="74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266066" y="2550456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497" y="0"/>
                  </a:moveTo>
                  <a:lnTo>
                    <a:pt x="33661" y="0"/>
                  </a:lnTo>
                  <a:lnTo>
                    <a:pt x="33661" y="22913"/>
                  </a:lnTo>
                  <a:lnTo>
                    <a:pt x="6836" y="2291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05"/>
                  </a:lnTo>
                  <a:lnTo>
                    <a:pt x="33661" y="29505"/>
                  </a:lnTo>
                  <a:lnTo>
                    <a:pt x="33661" y="55875"/>
                  </a:lnTo>
                  <a:lnTo>
                    <a:pt x="40497" y="55875"/>
                  </a:lnTo>
                  <a:lnTo>
                    <a:pt x="404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04372" y="2575701"/>
              <a:ext cx="146685" cy="0"/>
            </a:xfrm>
            <a:custGeom>
              <a:avLst/>
              <a:gdLst/>
              <a:ahLst/>
              <a:cxnLst/>
              <a:rect l="l" t="t" r="r" b="b"/>
              <a:pathLst>
                <a:path w="146685">
                  <a:moveTo>
                    <a:pt x="0" y="0"/>
                  </a:moveTo>
                  <a:lnTo>
                    <a:pt x="146386" y="0"/>
                  </a:lnTo>
                </a:path>
              </a:pathLst>
            </a:custGeom>
            <a:ln w="7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4816167" y="2137698"/>
            <a:ext cx="978535" cy="539750"/>
            <a:chOff x="4816167" y="2137698"/>
            <a:chExt cx="978535" cy="539750"/>
          </a:xfrm>
        </p:grpSpPr>
        <p:sp>
          <p:nvSpPr>
            <p:cNvPr id="51" name="object 51"/>
            <p:cNvSpPr/>
            <p:nvPr/>
          </p:nvSpPr>
          <p:spPr>
            <a:xfrm>
              <a:off x="4927396" y="2378900"/>
              <a:ext cx="266700" cy="58419"/>
            </a:xfrm>
            <a:custGeom>
              <a:avLst/>
              <a:gdLst/>
              <a:ahLst/>
              <a:cxnLst/>
              <a:rect l="l" t="t" r="r" b="b"/>
              <a:pathLst>
                <a:path w="266700" h="58419">
                  <a:moveTo>
                    <a:pt x="40652" y="965"/>
                  </a:moveTo>
                  <a:lnTo>
                    <a:pt x="34112" y="965"/>
                  </a:lnTo>
                  <a:lnTo>
                    <a:pt x="34112" y="44856"/>
                  </a:lnTo>
                  <a:lnTo>
                    <a:pt x="6985" y="965"/>
                  </a:lnTo>
                  <a:lnTo>
                    <a:pt x="0" y="965"/>
                  </a:lnTo>
                  <a:lnTo>
                    <a:pt x="0" y="56832"/>
                  </a:lnTo>
                  <a:lnTo>
                    <a:pt x="6540" y="56832"/>
                  </a:lnTo>
                  <a:lnTo>
                    <a:pt x="6540" y="12941"/>
                  </a:lnTo>
                  <a:lnTo>
                    <a:pt x="33667" y="56832"/>
                  </a:lnTo>
                  <a:lnTo>
                    <a:pt x="40652" y="56832"/>
                  </a:lnTo>
                  <a:lnTo>
                    <a:pt x="40652" y="965"/>
                  </a:lnTo>
                  <a:close/>
                </a:path>
                <a:path w="266700" h="58419">
                  <a:moveTo>
                    <a:pt x="266623" y="39154"/>
                  </a:moveTo>
                  <a:lnTo>
                    <a:pt x="259778" y="37299"/>
                  </a:lnTo>
                  <a:lnTo>
                    <a:pt x="258889" y="41960"/>
                  </a:lnTo>
                  <a:lnTo>
                    <a:pt x="257111" y="45504"/>
                  </a:lnTo>
                  <a:lnTo>
                    <a:pt x="251752" y="50317"/>
                  </a:lnTo>
                  <a:lnTo>
                    <a:pt x="248564" y="51447"/>
                  </a:lnTo>
                  <a:lnTo>
                    <a:pt x="241579" y="51447"/>
                  </a:lnTo>
                  <a:lnTo>
                    <a:pt x="228053" y="33197"/>
                  </a:lnTo>
                  <a:lnTo>
                    <a:pt x="228053" y="24752"/>
                  </a:lnTo>
                  <a:lnTo>
                    <a:pt x="241274" y="6350"/>
                  </a:lnTo>
                  <a:lnTo>
                    <a:pt x="248716" y="6350"/>
                  </a:lnTo>
                  <a:lnTo>
                    <a:pt x="251536" y="7315"/>
                  </a:lnTo>
                  <a:lnTo>
                    <a:pt x="256146" y="11010"/>
                  </a:lnTo>
                  <a:lnTo>
                    <a:pt x="257848" y="13982"/>
                  </a:lnTo>
                  <a:lnTo>
                    <a:pt x="259041" y="18008"/>
                  </a:lnTo>
                  <a:lnTo>
                    <a:pt x="265798" y="16319"/>
                  </a:lnTo>
                  <a:lnTo>
                    <a:pt x="264388" y="11176"/>
                  </a:lnTo>
                  <a:lnTo>
                    <a:pt x="261937" y="7150"/>
                  </a:lnTo>
                  <a:lnTo>
                    <a:pt x="254876" y="1447"/>
                  </a:lnTo>
                  <a:lnTo>
                    <a:pt x="250571" y="0"/>
                  </a:lnTo>
                  <a:lnTo>
                    <a:pt x="240830" y="0"/>
                  </a:lnTo>
                  <a:lnTo>
                    <a:pt x="220992" y="22669"/>
                  </a:lnTo>
                  <a:lnTo>
                    <a:pt x="220992" y="33845"/>
                  </a:lnTo>
                  <a:lnTo>
                    <a:pt x="239725" y="57797"/>
                  </a:lnTo>
                  <a:lnTo>
                    <a:pt x="250647" y="57797"/>
                  </a:lnTo>
                  <a:lnTo>
                    <a:pt x="255181" y="56197"/>
                  </a:lnTo>
                  <a:lnTo>
                    <a:pt x="262610" y="49847"/>
                  </a:lnTo>
                  <a:lnTo>
                    <a:pt x="265201" y="45173"/>
                  </a:lnTo>
                  <a:lnTo>
                    <a:pt x="266623" y="3915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984028" y="2405098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15" y="0"/>
                  </a:lnTo>
                </a:path>
              </a:pathLst>
            </a:custGeom>
            <a:ln w="7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148389" y="2137701"/>
              <a:ext cx="131445" cy="75565"/>
            </a:xfrm>
            <a:custGeom>
              <a:avLst/>
              <a:gdLst/>
              <a:ahLst/>
              <a:cxnLst/>
              <a:rect l="l" t="t" r="r" b="b"/>
              <a:pathLst>
                <a:path w="131445" h="75564">
                  <a:moveTo>
                    <a:pt x="45631" y="39154"/>
                  </a:moveTo>
                  <a:lnTo>
                    <a:pt x="38785" y="37312"/>
                  </a:lnTo>
                  <a:lnTo>
                    <a:pt x="37896" y="41973"/>
                  </a:lnTo>
                  <a:lnTo>
                    <a:pt x="36118" y="45504"/>
                  </a:lnTo>
                  <a:lnTo>
                    <a:pt x="30759" y="50330"/>
                  </a:lnTo>
                  <a:lnTo>
                    <a:pt x="27571" y="51460"/>
                  </a:lnTo>
                  <a:lnTo>
                    <a:pt x="20586" y="51460"/>
                  </a:lnTo>
                  <a:lnTo>
                    <a:pt x="17614" y="50647"/>
                  </a:lnTo>
                  <a:lnTo>
                    <a:pt x="12268" y="47117"/>
                  </a:lnTo>
                  <a:lnTo>
                    <a:pt x="10261" y="44462"/>
                  </a:lnTo>
                  <a:lnTo>
                    <a:pt x="8991" y="40919"/>
                  </a:lnTo>
                  <a:lnTo>
                    <a:pt x="7658" y="37388"/>
                  </a:lnTo>
                  <a:lnTo>
                    <a:pt x="7150" y="33845"/>
                  </a:lnTo>
                  <a:lnTo>
                    <a:pt x="7061" y="24765"/>
                  </a:lnTo>
                  <a:lnTo>
                    <a:pt x="7581" y="21221"/>
                  </a:lnTo>
                  <a:lnTo>
                    <a:pt x="8737" y="17614"/>
                  </a:lnTo>
                  <a:lnTo>
                    <a:pt x="9740" y="14236"/>
                  </a:lnTo>
                  <a:lnTo>
                    <a:pt x="11595" y="11493"/>
                  </a:lnTo>
                  <a:lnTo>
                    <a:pt x="14274" y="9486"/>
                  </a:lnTo>
                  <a:lnTo>
                    <a:pt x="16941" y="7404"/>
                  </a:lnTo>
                  <a:lnTo>
                    <a:pt x="20281" y="6350"/>
                  </a:lnTo>
                  <a:lnTo>
                    <a:pt x="27724" y="6350"/>
                  </a:lnTo>
                  <a:lnTo>
                    <a:pt x="30543" y="7315"/>
                  </a:lnTo>
                  <a:lnTo>
                    <a:pt x="35153" y="11010"/>
                  </a:lnTo>
                  <a:lnTo>
                    <a:pt x="36855" y="13995"/>
                  </a:lnTo>
                  <a:lnTo>
                    <a:pt x="38049" y="18008"/>
                  </a:lnTo>
                  <a:lnTo>
                    <a:pt x="44805" y="16319"/>
                  </a:lnTo>
                  <a:lnTo>
                    <a:pt x="43395" y="11176"/>
                  </a:lnTo>
                  <a:lnTo>
                    <a:pt x="40944" y="7162"/>
                  </a:lnTo>
                  <a:lnTo>
                    <a:pt x="39928" y="6350"/>
                  </a:lnTo>
                  <a:lnTo>
                    <a:pt x="37376" y="4343"/>
                  </a:lnTo>
                  <a:lnTo>
                    <a:pt x="33883" y="1447"/>
                  </a:lnTo>
                  <a:lnTo>
                    <a:pt x="29578" y="0"/>
                  </a:lnTo>
                  <a:lnTo>
                    <a:pt x="19837" y="0"/>
                  </a:lnTo>
                  <a:lnTo>
                    <a:pt x="15684" y="1130"/>
                  </a:lnTo>
                  <a:lnTo>
                    <a:pt x="8102" y="5626"/>
                  </a:lnTo>
                  <a:lnTo>
                    <a:pt x="5130" y="8928"/>
                  </a:lnTo>
                  <a:lnTo>
                    <a:pt x="2654" y="14236"/>
                  </a:lnTo>
                  <a:lnTo>
                    <a:pt x="1041" y="17614"/>
                  </a:lnTo>
                  <a:lnTo>
                    <a:pt x="0" y="22669"/>
                  </a:lnTo>
                  <a:lnTo>
                    <a:pt x="0" y="33845"/>
                  </a:lnTo>
                  <a:lnTo>
                    <a:pt x="889" y="38836"/>
                  </a:lnTo>
                  <a:lnTo>
                    <a:pt x="2755" y="43497"/>
                  </a:lnTo>
                  <a:lnTo>
                    <a:pt x="4533" y="48158"/>
                  </a:lnTo>
                  <a:lnTo>
                    <a:pt x="7213" y="51701"/>
                  </a:lnTo>
                  <a:lnTo>
                    <a:pt x="10706" y="54114"/>
                  </a:lnTo>
                  <a:lnTo>
                    <a:pt x="14198" y="56603"/>
                  </a:lnTo>
                  <a:lnTo>
                    <a:pt x="18732" y="57810"/>
                  </a:lnTo>
                  <a:lnTo>
                    <a:pt x="29654" y="57810"/>
                  </a:lnTo>
                  <a:lnTo>
                    <a:pt x="44208" y="45186"/>
                  </a:lnTo>
                  <a:lnTo>
                    <a:pt x="45631" y="39154"/>
                  </a:lnTo>
                  <a:close/>
                </a:path>
                <a:path w="131445" h="75564">
                  <a:moveTo>
                    <a:pt x="96380" y="965"/>
                  </a:moveTo>
                  <a:lnTo>
                    <a:pt x="89547" y="965"/>
                  </a:lnTo>
                  <a:lnTo>
                    <a:pt x="89547" y="23964"/>
                  </a:lnTo>
                  <a:lnTo>
                    <a:pt x="62649" y="23964"/>
                  </a:lnTo>
                  <a:lnTo>
                    <a:pt x="62649" y="965"/>
                  </a:lnTo>
                  <a:lnTo>
                    <a:pt x="55803" y="965"/>
                  </a:lnTo>
                  <a:lnTo>
                    <a:pt x="55803" y="56845"/>
                  </a:lnTo>
                  <a:lnTo>
                    <a:pt x="62649" y="56845"/>
                  </a:lnTo>
                  <a:lnTo>
                    <a:pt x="62649" y="30556"/>
                  </a:lnTo>
                  <a:lnTo>
                    <a:pt x="89547" y="30556"/>
                  </a:lnTo>
                  <a:lnTo>
                    <a:pt x="89547" y="56845"/>
                  </a:lnTo>
                  <a:lnTo>
                    <a:pt x="96380" y="56845"/>
                  </a:lnTo>
                  <a:lnTo>
                    <a:pt x="96380" y="30556"/>
                  </a:lnTo>
                  <a:lnTo>
                    <a:pt x="96380" y="23964"/>
                  </a:lnTo>
                  <a:lnTo>
                    <a:pt x="96380" y="965"/>
                  </a:lnTo>
                  <a:close/>
                </a:path>
                <a:path w="131445" h="75564">
                  <a:moveTo>
                    <a:pt x="131381" y="59169"/>
                  </a:moveTo>
                  <a:lnTo>
                    <a:pt x="130708" y="56921"/>
                  </a:lnTo>
                  <a:lnTo>
                    <a:pt x="128181" y="53301"/>
                  </a:lnTo>
                  <a:lnTo>
                    <a:pt x="126403" y="52095"/>
                  </a:lnTo>
                  <a:lnTo>
                    <a:pt x="124167" y="51536"/>
                  </a:lnTo>
                  <a:lnTo>
                    <a:pt x="125882" y="50647"/>
                  </a:lnTo>
                  <a:lnTo>
                    <a:pt x="127215" y="49530"/>
                  </a:lnTo>
                  <a:lnTo>
                    <a:pt x="128993" y="46558"/>
                  </a:lnTo>
                  <a:lnTo>
                    <a:pt x="129451" y="44869"/>
                  </a:lnTo>
                  <a:lnTo>
                    <a:pt x="129451" y="41160"/>
                  </a:lnTo>
                  <a:lnTo>
                    <a:pt x="120230" y="32156"/>
                  </a:lnTo>
                  <a:lnTo>
                    <a:pt x="115100" y="32156"/>
                  </a:lnTo>
                  <a:lnTo>
                    <a:pt x="112509" y="33121"/>
                  </a:lnTo>
                  <a:lnTo>
                    <a:pt x="108419" y="36906"/>
                  </a:lnTo>
                  <a:lnTo>
                    <a:pt x="107073" y="39560"/>
                  </a:lnTo>
                  <a:lnTo>
                    <a:pt x="106489" y="43014"/>
                  </a:lnTo>
                  <a:lnTo>
                    <a:pt x="111239" y="43980"/>
                  </a:lnTo>
                  <a:lnTo>
                    <a:pt x="111607" y="41402"/>
                  </a:lnTo>
                  <a:lnTo>
                    <a:pt x="112356" y="39560"/>
                  </a:lnTo>
                  <a:lnTo>
                    <a:pt x="114884" y="37071"/>
                  </a:lnTo>
                  <a:lnTo>
                    <a:pt x="116370" y="36423"/>
                  </a:lnTo>
                  <a:lnTo>
                    <a:pt x="120078" y="36423"/>
                  </a:lnTo>
                  <a:lnTo>
                    <a:pt x="121640" y="36982"/>
                  </a:lnTo>
                  <a:lnTo>
                    <a:pt x="124015" y="39471"/>
                  </a:lnTo>
                  <a:lnTo>
                    <a:pt x="124612" y="41084"/>
                  </a:lnTo>
                  <a:lnTo>
                    <a:pt x="124612" y="45351"/>
                  </a:lnTo>
                  <a:lnTo>
                    <a:pt x="123799" y="47117"/>
                  </a:lnTo>
                  <a:lnTo>
                    <a:pt x="120523" y="49364"/>
                  </a:lnTo>
                  <a:lnTo>
                    <a:pt x="118745" y="49923"/>
                  </a:lnTo>
                  <a:lnTo>
                    <a:pt x="115925" y="49923"/>
                  </a:lnTo>
                  <a:lnTo>
                    <a:pt x="115404" y="54432"/>
                  </a:lnTo>
                  <a:lnTo>
                    <a:pt x="116738" y="54025"/>
                  </a:lnTo>
                  <a:lnTo>
                    <a:pt x="117856" y="53873"/>
                  </a:lnTo>
                  <a:lnTo>
                    <a:pt x="120980" y="53873"/>
                  </a:lnTo>
                  <a:lnTo>
                    <a:pt x="122758" y="54597"/>
                  </a:lnTo>
                  <a:lnTo>
                    <a:pt x="125577" y="57645"/>
                  </a:lnTo>
                  <a:lnTo>
                    <a:pt x="126326" y="59651"/>
                  </a:lnTo>
                  <a:lnTo>
                    <a:pt x="126326" y="64477"/>
                  </a:lnTo>
                  <a:lnTo>
                    <a:pt x="125577" y="66573"/>
                  </a:lnTo>
                  <a:lnTo>
                    <a:pt x="122466" y="69862"/>
                  </a:lnTo>
                  <a:lnTo>
                    <a:pt x="120599" y="70751"/>
                  </a:lnTo>
                  <a:lnTo>
                    <a:pt x="116446" y="70751"/>
                  </a:lnTo>
                  <a:lnTo>
                    <a:pt x="114884" y="70104"/>
                  </a:lnTo>
                  <a:lnTo>
                    <a:pt x="112204" y="67538"/>
                  </a:lnTo>
                  <a:lnTo>
                    <a:pt x="111315" y="65443"/>
                  </a:lnTo>
                  <a:lnTo>
                    <a:pt x="110794" y="62471"/>
                  </a:lnTo>
                  <a:lnTo>
                    <a:pt x="106045" y="63195"/>
                  </a:lnTo>
                  <a:lnTo>
                    <a:pt x="106337" y="66649"/>
                  </a:lnTo>
                  <a:lnTo>
                    <a:pt x="107594" y="69545"/>
                  </a:lnTo>
                  <a:lnTo>
                    <a:pt x="112128" y="73888"/>
                  </a:lnTo>
                  <a:lnTo>
                    <a:pt x="114960" y="75018"/>
                  </a:lnTo>
                  <a:lnTo>
                    <a:pt x="122085" y="75018"/>
                  </a:lnTo>
                  <a:lnTo>
                    <a:pt x="125209" y="73723"/>
                  </a:lnTo>
                  <a:lnTo>
                    <a:pt x="130111" y="68656"/>
                  </a:lnTo>
                  <a:lnTo>
                    <a:pt x="131381" y="65532"/>
                  </a:lnTo>
                  <a:lnTo>
                    <a:pt x="131381" y="591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171581" y="2211904"/>
              <a:ext cx="0" cy="150495"/>
            </a:xfrm>
            <a:custGeom>
              <a:avLst/>
              <a:gdLst/>
              <a:ahLst/>
              <a:cxnLst/>
              <a:rect l="l" t="t" r="r" b="b"/>
              <a:pathLst>
                <a:path h="150494">
                  <a:moveTo>
                    <a:pt x="0" y="150181"/>
                  </a:moveTo>
                  <a:lnTo>
                    <a:pt x="0" y="0"/>
                  </a:lnTo>
                </a:path>
              </a:pathLst>
            </a:custGeom>
            <a:ln w="71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150552" y="2621045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572" y="0"/>
                  </a:moveTo>
                  <a:lnTo>
                    <a:pt x="33735" y="0"/>
                  </a:lnTo>
                  <a:lnTo>
                    <a:pt x="33735" y="22993"/>
                  </a:lnTo>
                  <a:lnTo>
                    <a:pt x="6836" y="2299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86"/>
                  </a:lnTo>
                  <a:lnTo>
                    <a:pt x="33735" y="29586"/>
                  </a:lnTo>
                  <a:lnTo>
                    <a:pt x="33735" y="55875"/>
                  </a:lnTo>
                  <a:lnTo>
                    <a:pt x="40572" y="55875"/>
                  </a:lnTo>
                  <a:lnTo>
                    <a:pt x="40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171581" y="2453095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030"/>
                  </a:lnTo>
                </a:path>
              </a:pathLst>
            </a:custGeom>
            <a:ln w="71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371320" y="2378889"/>
              <a:ext cx="45720" cy="58419"/>
            </a:xfrm>
            <a:custGeom>
              <a:avLst/>
              <a:gdLst/>
              <a:ahLst/>
              <a:cxnLst/>
              <a:rect l="l" t="t" r="r" b="b"/>
              <a:pathLst>
                <a:path w="45720" h="58419">
                  <a:moveTo>
                    <a:pt x="29574" y="0"/>
                  </a:moveTo>
                  <a:lnTo>
                    <a:pt x="19840" y="0"/>
                  </a:lnTo>
                  <a:lnTo>
                    <a:pt x="15678" y="1125"/>
                  </a:lnTo>
                  <a:lnTo>
                    <a:pt x="8099" y="5627"/>
                  </a:lnTo>
                  <a:lnTo>
                    <a:pt x="5127" y="8924"/>
                  </a:lnTo>
                  <a:lnTo>
                    <a:pt x="1040" y="17606"/>
                  </a:lnTo>
                  <a:lnTo>
                    <a:pt x="0" y="22671"/>
                  </a:lnTo>
                  <a:lnTo>
                    <a:pt x="0" y="33847"/>
                  </a:lnTo>
                  <a:lnTo>
                    <a:pt x="18725" y="57805"/>
                  </a:lnTo>
                  <a:lnTo>
                    <a:pt x="29648" y="57805"/>
                  </a:lnTo>
                  <a:lnTo>
                    <a:pt x="34181" y="56197"/>
                  </a:lnTo>
                  <a:lnTo>
                    <a:pt x="41612" y="49846"/>
                  </a:lnTo>
                  <a:lnTo>
                    <a:pt x="44213" y="45183"/>
                  </a:lnTo>
                  <a:lnTo>
                    <a:pt x="45624" y="39153"/>
                  </a:lnTo>
                  <a:lnTo>
                    <a:pt x="38788" y="37304"/>
                  </a:lnTo>
                  <a:lnTo>
                    <a:pt x="37896" y="41967"/>
                  </a:lnTo>
                  <a:lnTo>
                    <a:pt x="36113" y="45504"/>
                  </a:lnTo>
                  <a:lnTo>
                    <a:pt x="30763" y="50328"/>
                  </a:lnTo>
                  <a:lnTo>
                    <a:pt x="27568" y="51454"/>
                  </a:lnTo>
                  <a:lnTo>
                    <a:pt x="20583" y="51454"/>
                  </a:lnTo>
                  <a:lnTo>
                    <a:pt x="7059" y="33203"/>
                  </a:lnTo>
                  <a:lnTo>
                    <a:pt x="7059" y="24762"/>
                  </a:lnTo>
                  <a:lnTo>
                    <a:pt x="20286" y="6351"/>
                  </a:lnTo>
                  <a:lnTo>
                    <a:pt x="27716" y="6351"/>
                  </a:lnTo>
                  <a:lnTo>
                    <a:pt x="30540" y="7316"/>
                  </a:lnTo>
                  <a:lnTo>
                    <a:pt x="35147" y="11014"/>
                  </a:lnTo>
                  <a:lnTo>
                    <a:pt x="36856" y="13989"/>
                  </a:lnTo>
                  <a:lnTo>
                    <a:pt x="38045" y="18008"/>
                  </a:lnTo>
                  <a:lnTo>
                    <a:pt x="44807" y="16320"/>
                  </a:lnTo>
                  <a:lnTo>
                    <a:pt x="43395" y="11175"/>
                  </a:lnTo>
                  <a:lnTo>
                    <a:pt x="40943" y="7155"/>
                  </a:lnTo>
                  <a:lnTo>
                    <a:pt x="33884" y="1447"/>
                  </a:lnTo>
                  <a:lnTo>
                    <a:pt x="295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209627" y="2405098"/>
              <a:ext cx="146050" cy="0"/>
            </a:xfrm>
            <a:custGeom>
              <a:avLst/>
              <a:gdLst/>
              <a:ahLst/>
              <a:cxnLst/>
              <a:rect l="l" t="t" r="r" b="b"/>
              <a:pathLst>
                <a:path w="146050">
                  <a:moveTo>
                    <a:pt x="0" y="0"/>
                  </a:moveTo>
                  <a:lnTo>
                    <a:pt x="145940" y="0"/>
                  </a:lnTo>
                </a:path>
              </a:pathLst>
            </a:custGeom>
            <a:ln w="7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816167" y="2588725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572" y="0"/>
                  </a:moveTo>
                  <a:lnTo>
                    <a:pt x="33735" y="0"/>
                  </a:lnTo>
                  <a:lnTo>
                    <a:pt x="33735" y="22993"/>
                  </a:lnTo>
                  <a:lnTo>
                    <a:pt x="6836" y="2299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86"/>
                  </a:lnTo>
                  <a:lnTo>
                    <a:pt x="33735" y="29586"/>
                  </a:lnTo>
                  <a:lnTo>
                    <a:pt x="33735" y="55875"/>
                  </a:lnTo>
                  <a:lnTo>
                    <a:pt x="40572" y="55875"/>
                  </a:lnTo>
                  <a:lnTo>
                    <a:pt x="40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859785" y="2452211"/>
              <a:ext cx="64135" cy="120014"/>
            </a:xfrm>
            <a:custGeom>
              <a:avLst/>
              <a:gdLst/>
              <a:ahLst/>
              <a:cxnLst/>
              <a:rect l="l" t="t" r="r" b="b"/>
              <a:pathLst>
                <a:path w="64135" h="120014">
                  <a:moveTo>
                    <a:pt x="63756" y="0"/>
                  </a:moveTo>
                  <a:lnTo>
                    <a:pt x="0" y="119469"/>
                  </a:lnTo>
                </a:path>
              </a:pathLst>
            </a:custGeom>
            <a:ln w="72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816167" y="2170982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572" y="0"/>
                  </a:moveTo>
                  <a:lnTo>
                    <a:pt x="33735" y="0"/>
                  </a:lnTo>
                  <a:lnTo>
                    <a:pt x="33735" y="22993"/>
                  </a:lnTo>
                  <a:lnTo>
                    <a:pt x="6836" y="2299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86"/>
                  </a:lnTo>
                  <a:lnTo>
                    <a:pt x="33735" y="29586"/>
                  </a:lnTo>
                  <a:lnTo>
                    <a:pt x="33735" y="55875"/>
                  </a:lnTo>
                  <a:lnTo>
                    <a:pt x="40572" y="55875"/>
                  </a:lnTo>
                  <a:lnTo>
                    <a:pt x="40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862089" y="2242937"/>
              <a:ext cx="64135" cy="120014"/>
            </a:xfrm>
            <a:custGeom>
              <a:avLst/>
              <a:gdLst/>
              <a:ahLst/>
              <a:cxnLst/>
              <a:rect l="l" t="t" r="r" b="b"/>
              <a:pathLst>
                <a:path w="64135" h="120014">
                  <a:moveTo>
                    <a:pt x="63756" y="119389"/>
                  </a:moveTo>
                  <a:lnTo>
                    <a:pt x="0" y="0"/>
                  </a:lnTo>
                </a:path>
              </a:pathLst>
            </a:custGeom>
            <a:ln w="72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480479" y="2170017"/>
              <a:ext cx="49530" cy="58419"/>
            </a:xfrm>
            <a:custGeom>
              <a:avLst/>
              <a:gdLst/>
              <a:ahLst/>
              <a:cxnLst/>
              <a:rect l="l" t="t" r="r" b="b"/>
              <a:pathLst>
                <a:path w="49529" h="58419">
                  <a:moveTo>
                    <a:pt x="29500" y="0"/>
                  </a:moveTo>
                  <a:lnTo>
                    <a:pt x="17388" y="0"/>
                  </a:lnTo>
                  <a:lnTo>
                    <a:pt x="11443" y="2653"/>
                  </a:lnTo>
                  <a:lnTo>
                    <a:pt x="6910" y="7878"/>
                  </a:lnTo>
                  <a:lnTo>
                    <a:pt x="2303" y="13104"/>
                  </a:lnTo>
                  <a:lnTo>
                    <a:pt x="0" y="20340"/>
                  </a:lnTo>
                  <a:lnTo>
                    <a:pt x="16" y="34651"/>
                  </a:lnTo>
                  <a:lnTo>
                    <a:pt x="966" y="39233"/>
                  </a:lnTo>
                  <a:lnTo>
                    <a:pt x="19840" y="57805"/>
                  </a:lnTo>
                  <a:lnTo>
                    <a:pt x="29128" y="57805"/>
                  </a:lnTo>
                  <a:lnTo>
                    <a:pt x="33364" y="56679"/>
                  </a:lnTo>
                  <a:lnTo>
                    <a:pt x="37228" y="54348"/>
                  </a:lnTo>
                  <a:lnTo>
                    <a:pt x="41092" y="52097"/>
                  </a:lnTo>
                  <a:lnTo>
                    <a:pt x="41645" y="51454"/>
                  </a:lnTo>
                  <a:lnTo>
                    <a:pt x="19617" y="51454"/>
                  </a:lnTo>
                  <a:lnTo>
                    <a:pt x="15381" y="49524"/>
                  </a:lnTo>
                  <a:lnTo>
                    <a:pt x="8694" y="41806"/>
                  </a:lnTo>
                  <a:lnTo>
                    <a:pt x="6984" y="36500"/>
                  </a:lnTo>
                  <a:lnTo>
                    <a:pt x="6984" y="21385"/>
                  </a:lnTo>
                  <a:lnTo>
                    <a:pt x="8768" y="15355"/>
                  </a:lnTo>
                  <a:lnTo>
                    <a:pt x="15753" y="8120"/>
                  </a:lnTo>
                  <a:lnTo>
                    <a:pt x="19914" y="6351"/>
                  </a:lnTo>
                  <a:lnTo>
                    <a:pt x="41530" y="6351"/>
                  </a:lnTo>
                  <a:lnTo>
                    <a:pt x="41389" y="6190"/>
                  </a:lnTo>
                  <a:lnTo>
                    <a:pt x="37599" y="3698"/>
                  </a:lnTo>
                  <a:lnTo>
                    <a:pt x="33735" y="1205"/>
                  </a:lnTo>
                  <a:lnTo>
                    <a:pt x="29500" y="0"/>
                  </a:lnTo>
                  <a:close/>
                </a:path>
                <a:path w="49529" h="58419">
                  <a:moveTo>
                    <a:pt x="41530" y="6351"/>
                  </a:moveTo>
                  <a:lnTo>
                    <a:pt x="28162" y="6351"/>
                  </a:lnTo>
                  <a:lnTo>
                    <a:pt x="31209" y="7316"/>
                  </a:lnTo>
                  <a:lnTo>
                    <a:pt x="36708" y="11014"/>
                  </a:lnTo>
                  <a:lnTo>
                    <a:pt x="38788" y="13667"/>
                  </a:lnTo>
                  <a:lnTo>
                    <a:pt x="41612" y="20420"/>
                  </a:lnTo>
                  <a:lnTo>
                    <a:pt x="42107" y="23395"/>
                  </a:lnTo>
                  <a:lnTo>
                    <a:pt x="42186" y="36500"/>
                  </a:lnTo>
                  <a:lnTo>
                    <a:pt x="40646" y="41726"/>
                  </a:lnTo>
                  <a:lnTo>
                    <a:pt x="37302" y="45585"/>
                  </a:lnTo>
                  <a:lnTo>
                    <a:pt x="34032" y="49524"/>
                  </a:lnTo>
                  <a:lnTo>
                    <a:pt x="29797" y="51454"/>
                  </a:lnTo>
                  <a:lnTo>
                    <a:pt x="41645" y="51454"/>
                  </a:lnTo>
                  <a:lnTo>
                    <a:pt x="44064" y="48640"/>
                  </a:lnTo>
                  <a:lnTo>
                    <a:pt x="46219" y="44218"/>
                  </a:lnTo>
                  <a:lnTo>
                    <a:pt x="48300" y="39716"/>
                  </a:lnTo>
                  <a:lnTo>
                    <a:pt x="49340" y="34651"/>
                  </a:lnTo>
                  <a:lnTo>
                    <a:pt x="49340" y="23395"/>
                  </a:lnTo>
                  <a:lnTo>
                    <a:pt x="48374" y="18410"/>
                  </a:lnTo>
                  <a:lnTo>
                    <a:pt x="44361" y="9567"/>
                  </a:lnTo>
                  <a:lnTo>
                    <a:pt x="41530" y="63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403421" y="2230797"/>
              <a:ext cx="92075" cy="143510"/>
            </a:xfrm>
            <a:custGeom>
              <a:avLst/>
              <a:gdLst/>
              <a:ahLst/>
              <a:cxnLst/>
              <a:rect l="l" t="t" r="r" b="b"/>
              <a:pathLst>
                <a:path w="92075" h="143510">
                  <a:moveTo>
                    <a:pt x="0" y="128715"/>
                  </a:moveTo>
                  <a:lnTo>
                    <a:pt x="68660" y="0"/>
                  </a:lnTo>
                </a:path>
                <a:path w="92075" h="143510">
                  <a:moveTo>
                    <a:pt x="23109" y="143187"/>
                  </a:moveTo>
                  <a:lnTo>
                    <a:pt x="91770" y="14471"/>
                  </a:lnTo>
                </a:path>
              </a:pathLst>
            </a:custGeom>
            <a:ln w="74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526624" y="2549411"/>
              <a:ext cx="49530" cy="58419"/>
            </a:xfrm>
            <a:custGeom>
              <a:avLst/>
              <a:gdLst/>
              <a:ahLst/>
              <a:cxnLst/>
              <a:rect l="l" t="t" r="r" b="b"/>
              <a:pathLst>
                <a:path w="49529" h="58419">
                  <a:moveTo>
                    <a:pt x="29500" y="0"/>
                  </a:moveTo>
                  <a:lnTo>
                    <a:pt x="17462" y="0"/>
                  </a:lnTo>
                  <a:lnTo>
                    <a:pt x="11517" y="2653"/>
                  </a:lnTo>
                  <a:lnTo>
                    <a:pt x="2303" y="13104"/>
                  </a:lnTo>
                  <a:lnTo>
                    <a:pt x="0" y="20420"/>
                  </a:lnTo>
                  <a:lnTo>
                    <a:pt x="33" y="34731"/>
                  </a:lnTo>
                  <a:lnTo>
                    <a:pt x="966" y="39233"/>
                  </a:lnTo>
                  <a:lnTo>
                    <a:pt x="2972" y="43655"/>
                  </a:lnTo>
                  <a:lnTo>
                    <a:pt x="4904" y="47997"/>
                  </a:lnTo>
                  <a:lnTo>
                    <a:pt x="7802" y="51454"/>
                  </a:lnTo>
                  <a:lnTo>
                    <a:pt x="11666" y="54026"/>
                  </a:lnTo>
                  <a:lnTo>
                    <a:pt x="15456" y="56599"/>
                  </a:lnTo>
                  <a:lnTo>
                    <a:pt x="19840" y="57805"/>
                  </a:lnTo>
                  <a:lnTo>
                    <a:pt x="29202" y="57805"/>
                  </a:lnTo>
                  <a:lnTo>
                    <a:pt x="33364" y="56679"/>
                  </a:lnTo>
                  <a:lnTo>
                    <a:pt x="37228" y="54428"/>
                  </a:lnTo>
                  <a:lnTo>
                    <a:pt x="41092" y="52097"/>
                  </a:lnTo>
                  <a:lnTo>
                    <a:pt x="41587" y="51534"/>
                  </a:lnTo>
                  <a:lnTo>
                    <a:pt x="19617" y="51534"/>
                  </a:lnTo>
                  <a:lnTo>
                    <a:pt x="15381" y="49604"/>
                  </a:lnTo>
                  <a:lnTo>
                    <a:pt x="12037" y="45665"/>
                  </a:lnTo>
                  <a:lnTo>
                    <a:pt x="8694" y="41806"/>
                  </a:lnTo>
                  <a:lnTo>
                    <a:pt x="7059" y="36500"/>
                  </a:lnTo>
                  <a:lnTo>
                    <a:pt x="7059" y="21385"/>
                  </a:lnTo>
                  <a:lnTo>
                    <a:pt x="8768" y="15355"/>
                  </a:lnTo>
                  <a:lnTo>
                    <a:pt x="12260" y="11818"/>
                  </a:lnTo>
                  <a:lnTo>
                    <a:pt x="15753" y="8200"/>
                  </a:lnTo>
                  <a:lnTo>
                    <a:pt x="19914" y="6351"/>
                  </a:lnTo>
                  <a:lnTo>
                    <a:pt x="41598" y="6351"/>
                  </a:lnTo>
                  <a:lnTo>
                    <a:pt x="41463" y="6190"/>
                  </a:lnTo>
                  <a:lnTo>
                    <a:pt x="33810" y="1286"/>
                  </a:lnTo>
                  <a:lnTo>
                    <a:pt x="29500" y="0"/>
                  </a:lnTo>
                  <a:close/>
                </a:path>
                <a:path w="49529" h="58419">
                  <a:moveTo>
                    <a:pt x="41598" y="6351"/>
                  </a:moveTo>
                  <a:lnTo>
                    <a:pt x="28162" y="6351"/>
                  </a:lnTo>
                  <a:lnTo>
                    <a:pt x="31209" y="7316"/>
                  </a:lnTo>
                  <a:lnTo>
                    <a:pt x="33958" y="9165"/>
                  </a:lnTo>
                  <a:lnTo>
                    <a:pt x="42256" y="36500"/>
                  </a:lnTo>
                  <a:lnTo>
                    <a:pt x="40646" y="41726"/>
                  </a:lnTo>
                  <a:lnTo>
                    <a:pt x="37376" y="45665"/>
                  </a:lnTo>
                  <a:lnTo>
                    <a:pt x="34032" y="49524"/>
                  </a:lnTo>
                  <a:lnTo>
                    <a:pt x="29797" y="51534"/>
                  </a:lnTo>
                  <a:lnTo>
                    <a:pt x="41587" y="51534"/>
                  </a:lnTo>
                  <a:lnTo>
                    <a:pt x="44064" y="48720"/>
                  </a:lnTo>
                  <a:lnTo>
                    <a:pt x="48300" y="39796"/>
                  </a:lnTo>
                  <a:lnTo>
                    <a:pt x="49414" y="34731"/>
                  </a:lnTo>
                  <a:lnTo>
                    <a:pt x="49414" y="23475"/>
                  </a:lnTo>
                  <a:lnTo>
                    <a:pt x="48374" y="18410"/>
                  </a:lnTo>
                  <a:lnTo>
                    <a:pt x="46368" y="13989"/>
                  </a:lnTo>
                  <a:lnTo>
                    <a:pt x="44361" y="9647"/>
                  </a:lnTo>
                  <a:lnTo>
                    <a:pt x="41598" y="63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425491" y="2438704"/>
              <a:ext cx="97790" cy="106045"/>
            </a:xfrm>
            <a:custGeom>
              <a:avLst/>
              <a:gdLst/>
              <a:ahLst/>
              <a:cxnLst/>
              <a:rect l="l" t="t" r="r" b="b"/>
              <a:pathLst>
                <a:path w="97789" h="106044">
                  <a:moveTo>
                    <a:pt x="0" y="0"/>
                  </a:moveTo>
                  <a:lnTo>
                    <a:pt x="97640" y="105561"/>
                  </a:lnTo>
                </a:path>
              </a:pathLst>
            </a:custGeom>
            <a:ln w="74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754080" y="2550456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497" y="0"/>
                  </a:moveTo>
                  <a:lnTo>
                    <a:pt x="33661" y="0"/>
                  </a:lnTo>
                  <a:lnTo>
                    <a:pt x="33661" y="22913"/>
                  </a:lnTo>
                  <a:lnTo>
                    <a:pt x="6836" y="2291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05"/>
                  </a:lnTo>
                  <a:lnTo>
                    <a:pt x="33661" y="29505"/>
                  </a:lnTo>
                  <a:lnTo>
                    <a:pt x="33661" y="55875"/>
                  </a:lnTo>
                  <a:lnTo>
                    <a:pt x="40497" y="55875"/>
                  </a:lnTo>
                  <a:lnTo>
                    <a:pt x="404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592386" y="2575701"/>
              <a:ext cx="146685" cy="0"/>
            </a:xfrm>
            <a:custGeom>
              <a:avLst/>
              <a:gdLst/>
              <a:ahLst/>
              <a:cxnLst/>
              <a:rect l="l" t="t" r="r" b="b"/>
              <a:pathLst>
                <a:path w="146685">
                  <a:moveTo>
                    <a:pt x="0" y="0"/>
                  </a:moveTo>
                  <a:lnTo>
                    <a:pt x="146386" y="0"/>
                  </a:lnTo>
                </a:path>
              </a:pathLst>
            </a:custGeom>
            <a:ln w="7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6153707" y="2063652"/>
            <a:ext cx="978535" cy="690245"/>
            <a:chOff x="6153707" y="2063652"/>
            <a:chExt cx="978535" cy="690245"/>
          </a:xfrm>
        </p:grpSpPr>
        <p:sp>
          <p:nvSpPr>
            <p:cNvPr id="70" name="object 70"/>
            <p:cNvSpPr/>
            <p:nvPr/>
          </p:nvSpPr>
          <p:spPr>
            <a:xfrm>
              <a:off x="6264935" y="2475369"/>
              <a:ext cx="266700" cy="58419"/>
            </a:xfrm>
            <a:custGeom>
              <a:avLst/>
              <a:gdLst/>
              <a:ahLst/>
              <a:cxnLst/>
              <a:rect l="l" t="t" r="r" b="b"/>
              <a:pathLst>
                <a:path w="266700" h="58419">
                  <a:moveTo>
                    <a:pt x="40652" y="965"/>
                  </a:moveTo>
                  <a:lnTo>
                    <a:pt x="34112" y="965"/>
                  </a:lnTo>
                  <a:lnTo>
                    <a:pt x="34112" y="44869"/>
                  </a:lnTo>
                  <a:lnTo>
                    <a:pt x="6985" y="965"/>
                  </a:lnTo>
                  <a:lnTo>
                    <a:pt x="0" y="965"/>
                  </a:lnTo>
                  <a:lnTo>
                    <a:pt x="0" y="56845"/>
                  </a:lnTo>
                  <a:lnTo>
                    <a:pt x="6540" y="56845"/>
                  </a:lnTo>
                  <a:lnTo>
                    <a:pt x="6540" y="12941"/>
                  </a:lnTo>
                  <a:lnTo>
                    <a:pt x="33667" y="56845"/>
                  </a:lnTo>
                  <a:lnTo>
                    <a:pt x="40652" y="56845"/>
                  </a:lnTo>
                  <a:lnTo>
                    <a:pt x="40652" y="965"/>
                  </a:lnTo>
                  <a:close/>
                </a:path>
                <a:path w="266700" h="58419">
                  <a:moveTo>
                    <a:pt x="266623" y="39154"/>
                  </a:moveTo>
                  <a:lnTo>
                    <a:pt x="259791" y="37312"/>
                  </a:lnTo>
                  <a:lnTo>
                    <a:pt x="258889" y="41973"/>
                  </a:lnTo>
                  <a:lnTo>
                    <a:pt x="257111" y="45504"/>
                  </a:lnTo>
                  <a:lnTo>
                    <a:pt x="251764" y="50330"/>
                  </a:lnTo>
                  <a:lnTo>
                    <a:pt x="248564" y="51460"/>
                  </a:lnTo>
                  <a:lnTo>
                    <a:pt x="241579" y="51460"/>
                  </a:lnTo>
                  <a:lnTo>
                    <a:pt x="228053" y="33210"/>
                  </a:lnTo>
                  <a:lnTo>
                    <a:pt x="228053" y="24765"/>
                  </a:lnTo>
                  <a:lnTo>
                    <a:pt x="241287" y="6350"/>
                  </a:lnTo>
                  <a:lnTo>
                    <a:pt x="248716" y="6350"/>
                  </a:lnTo>
                  <a:lnTo>
                    <a:pt x="251536" y="7315"/>
                  </a:lnTo>
                  <a:lnTo>
                    <a:pt x="256146" y="11010"/>
                  </a:lnTo>
                  <a:lnTo>
                    <a:pt x="257848" y="13995"/>
                  </a:lnTo>
                  <a:lnTo>
                    <a:pt x="259041" y="18008"/>
                  </a:lnTo>
                  <a:lnTo>
                    <a:pt x="265798" y="16319"/>
                  </a:lnTo>
                  <a:lnTo>
                    <a:pt x="264388" y="11176"/>
                  </a:lnTo>
                  <a:lnTo>
                    <a:pt x="261937" y="7162"/>
                  </a:lnTo>
                  <a:lnTo>
                    <a:pt x="254876" y="1447"/>
                  </a:lnTo>
                  <a:lnTo>
                    <a:pt x="250571" y="0"/>
                  </a:lnTo>
                  <a:lnTo>
                    <a:pt x="240842" y="0"/>
                  </a:lnTo>
                  <a:lnTo>
                    <a:pt x="220992" y="22669"/>
                  </a:lnTo>
                  <a:lnTo>
                    <a:pt x="220992" y="33845"/>
                  </a:lnTo>
                  <a:lnTo>
                    <a:pt x="239725" y="57810"/>
                  </a:lnTo>
                  <a:lnTo>
                    <a:pt x="250647" y="57810"/>
                  </a:lnTo>
                  <a:lnTo>
                    <a:pt x="255181" y="56197"/>
                  </a:lnTo>
                  <a:lnTo>
                    <a:pt x="262610" y="49847"/>
                  </a:lnTo>
                  <a:lnTo>
                    <a:pt x="265214" y="45186"/>
                  </a:lnTo>
                  <a:lnTo>
                    <a:pt x="266623" y="3915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321569" y="2501575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15" y="0"/>
                  </a:lnTo>
                </a:path>
              </a:pathLst>
            </a:custGeom>
            <a:ln w="7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403302" y="2234183"/>
              <a:ext cx="128270" cy="74295"/>
            </a:xfrm>
            <a:custGeom>
              <a:avLst/>
              <a:gdLst/>
              <a:ahLst/>
              <a:cxnLst/>
              <a:rect l="l" t="t" r="r" b="b"/>
              <a:pathLst>
                <a:path w="128270" h="74294">
                  <a:moveTo>
                    <a:pt x="40500" y="965"/>
                  </a:moveTo>
                  <a:lnTo>
                    <a:pt x="33655" y="965"/>
                  </a:lnTo>
                  <a:lnTo>
                    <a:pt x="33655" y="23952"/>
                  </a:lnTo>
                  <a:lnTo>
                    <a:pt x="6832" y="23952"/>
                  </a:lnTo>
                  <a:lnTo>
                    <a:pt x="6832" y="965"/>
                  </a:lnTo>
                  <a:lnTo>
                    <a:pt x="0" y="965"/>
                  </a:lnTo>
                  <a:lnTo>
                    <a:pt x="0" y="56832"/>
                  </a:lnTo>
                  <a:lnTo>
                    <a:pt x="6832" y="56832"/>
                  </a:lnTo>
                  <a:lnTo>
                    <a:pt x="6832" y="30543"/>
                  </a:lnTo>
                  <a:lnTo>
                    <a:pt x="33655" y="30543"/>
                  </a:lnTo>
                  <a:lnTo>
                    <a:pt x="33655" y="56832"/>
                  </a:lnTo>
                  <a:lnTo>
                    <a:pt x="40500" y="56832"/>
                  </a:lnTo>
                  <a:lnTo>
                    <a:pt x="40500" y="965"/>
                  </a:lnTo>
                  <a:close/>
                </a:path>
                <a:path w="128270" h="74294">
                  <a:moveTo>
                    <a:pt x="75120" y="69303"/>
                  </a:moveTo>
                  <a:lnTo>
                    <a:pt x="56095" y="69303"/>
                  </a:lnTo>
                  <a:lnTo>
                    <a:pt x="56616" y="68338"/>
                  </a:lnTo>
                  <a:lnTo>
                    <a:pt x="57289" y="67449"/>
                  </a:lnTo>
                  <a:lnTo>
                    <a:pt x="58928" y="65595"/>
                  </a:lnTo>
                  <a:lnTo>
                    <a:pt x="67030" y="58127"/>
                  </a:lnTo>
                  <a:lnTo>
                    <a:pt x="69481" y="55626"/>
                  </a:lnTo>
                  <a:lnTo>
                    <a:pt x="72453" y="52095"/>
                  </a:lnTo>
                  <a:lnTo>
                    <a:pt x="73494" y="50406"/>
                  </a:lnTo>
                  <a:lnTo>
                    <a:pt x="74079" y="48717"/>
                  </a:lnTo>
                  <a:lnTo>
                    <a:pt x="74752" y="47104"/>
                  </a:lnTo>
                  <a:lnTo>
                    <a:pt x="75044" y="45504"/>
                  </a:lnTo>
                  <a:lnTo>
                    <a:pt x="75044" y="40513"/>
                  </a:lnTo>
                  <a:lnTo>
                    <a:pt x="74015" y="37782"/>
                  </a:lnTo>
                  <a:lnTo>
                    <a:pt x="69621" y="33286"/>
                  </a:lnTo>
                  <a:lnTo>
                    <a:pt x="66725" y="32156"/>
                  </a:lnTo>
                  <a:lnTo>
                    <a:pt x="59296" y="32156"/>
                  </a:lnTo>
                  <a:lnTo>
                    <a:pt x="56400" y="33197"/>
                  </a:lnTo>
                  <a:lnTo>
                    <a:pt x="52019" y="37299"/>
                  </a:lnTo>
                  <a:lnTo>
                    <a:pt x="50749" y="40360"/>
                  </a:lnTo>
                  <a:lnTo>
                    <a:pt x="50457" y="44297"/>
                  </a:lnTo>
                  <a:lnTo>
                    <a:pt x="55283" y="44856"/>
                  </a:lnTo>
                  <a:lnTo>
                    <a:pt x="55359" y="42202"/>
                  </a:lnTo>
                  <a:lnTo>
                    <a:pt x="56032" y="40119"/>
                  </a:lnTo>
                  <a:lnTo>
                    <a:pt x="58775" y="37134"/>
                  </a:lnTo>
                  <a:lnTo>
                    <a:pt x="60629" y="36410"/>
                  </a:lnTo>
                  <a:lnTo>
                    <a:pt x="65087" y="36410"/>
                  </a:lnTo>
                  <a:lnTo>
                    <a:pt x="66802" y="37134"/>
                  </a:lnTo>
                  <a:lnTo>
                    <a:pt x="69481" y="39954"/>
                  </a:lnTo>
                  <a:lnTo>
                    <a:pt x="70218" y="41643"/>
                  </a:lnTo>
                  <a:lnTo>
                    <a:pt x="70218" y="45656"/>
                  </a:lnTo>
                  <a:lnTo>
                    <a:pt x="69481" y="47675"/>
                  </a:lnTo>
                  <a:lnTo>
                    <a:pt x="66509" y="52095"/>
                  </a:lnTo>
                  <a:lnTo>
                    <a:pt x="63601" y="54991"/>
                  </a:lnTo>
                  <a:lnTo>
                    <a:pt x="56692" y="61175"/>
                  </a:lnTo>
                  <a:lnTo>
                    <a:pt x="54610" y="63271"/>
                  </a:lnTo>
                  <a:lnTo>
                    <a:pt x="51790" y="66967"/>
                  </a:lnTo>
                  <a:lnTo>
                    <a:pt x="50749" y="68821"/>
                  </a:lnTo>
                  <a:lnTo>
                    <a:pt x="49631" y="71793"/>
                  </a:lnTo>
                  <a:lnTo>
                    <a:pt x="49491" y="72999"/>
                  </a:lnTo>
                  <a:lnTo>
                    <a:pt x="49491" y="74282"/>
                  </a:lnTo>
                  <a:lnTo>
                    <a:pt x="75120" y="74282"/>
                  </a:lnTo>
                  <a:lnTo>
                    <a:pt x="75120" y="69303"/>
                  </a:lnTo>
                  <a:close/>
                </a:path>
                <a:path w="128270" h="74294">
                  <a:moveTo>
                    <a:pt x="128104" y="39154"/>
                  </a:moveTo>
                  <a:lnTo>
                    <a:pt x="121272" y="37299"/>
                  </a:lnTo>
                  <a:lnTo>
                    <a:pt x="120383" y="41960"/>
                  </a:lnTo>
                  <a:lnTo>
                    <a:pt x="118516" y="45504"/>
                  </a:lnTo>
                  <a:lnTo>
                    <a:pt x="113245" y="50330"/>
                  </a:lnTo>
                  <a:lnTo>
                    <a:pt x="109969" y="51447"/>
                  </a:lnTo>
                  <a:lnTo>
                    <a:pt x="103060" y="51447"/>
                  </a:lnTo>
                  <a:lnTo>
                    <a:pt x="89535" y="33197"/>
                  </a:lnTo>
                  <a:lnTo>
                    <a:pt x="89535" y="24765"/>
                  </a:lnTo>
                  <a:lnTo>
                    <a:pt x="102768" y="6350"/>
                  </a:lnTo>
                  <a:lnTo>
                    <a:pt x="110121" y="6350"/>
                  </a:lnTo>
                  <a:lnTo>
                    <a:pt x="113017" y="7315"/>
                  </a:lnTo>
                  <a:lnTo>
                    <a:pt x="117551" y="11010"/>
                  </a:lnTo>
                  <a:lnTo>
                    <a:pt x="119341" y="13982"/>
                  </a:lnTo>
                  <a:lnTo>
                    <a:pt x="120523" y="18008"/>
                  </a:lnTo>
                  <a:lnTo>
                    <a:pt x="127215" y="16319"/>
                  </a:lnTo>
                  <a:lnTo>
                    <a:pt x="125882" y="11176"/>
                  </a:lnTo>
                  <a:lnTo>
                    <a:pt x="123418" y="7150"/>
                  </a:lnTo>
                  <a:lnTo>
                    <a:pt x="116370" y="1447"/>
                  </a:lnTo>
                  <a:lnTo>
                    <a:pt x="111975" y="0"/>
                  </a:lnTo>
                  <a:lnTo>
                    <a:pt x="102323" y="0"/>
                  </a:lnTo>
                  <a:lnTo>
                    <a:pt x="82486" y="22669"/>
                  </a:lnTo>
                  <a:lnTo>
                    <a:pt x="82486" y="33845"/>
                  </a:lnTo>
                  <a:lnTo>
                    <a:pt x="101206" y="57797"/>
                  </a:lnTo>
                  <a:lnTo>
                    <a:pt x="112128" y="57797"/>
                  </a:lnTo>
                  <a:lnTo>
                    <a:pt x="116662" y="56197"/>
                  </a:lnTo>
                  <a:lnTo>
                    <a:pt x="124091" y="49847"/>
                  </a:lnTo>
                  <a:lnTo>
                    <a:pt x="126695" y="45173"/>
                  </a:lnTo>
                  <a:lnTo>
                    <a:pt x="128104" y="3915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509121" y="2324781"/>
              <a:ext cx="0" cy="133985"/>
            </a:xfrm>
            <a:custGeom>
              <a:avLst/>
              <a:gdLst/>
              <a:ahLst/>
              <a:cxnLst/>
              <a:rect l="l" t="t" r="r" b="b"/>
              <a:pathLst>
                <a:path h="133985">
                  <a:moveTo>
                    <a:pt x="0" y="133780"/>
                  </a:moveTo>
                  <a:lnTo>
                    <a:pt x="0" y="0"/>
                  </a:lnTo>
                </a:path>
              </a:pathLst>
            </a:custGeom>
            <a:ln w="71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488092" y="2717521"/>
              <a:ext cx="40640" cy="36195"/>
            </a:xfrm>
            <a:custGeom>
              <a:avLst/>
              <a:gdLst/>
              <a:ahLst/>
              <a:cxnLst/>
              <a:rect l="l" t="t" r="r" b="b"/>
              <a:pathLst>
                <a:path w="40640" h="36194">
                  <a:moveTo>
                    <a:pt x="6836" y="0"/>
                  </a:moveTo>
                  <a:lnTo>
                    <a:pt x="0" y="0"/>
                  </a:lnTo>
                  <a:lnTo>
                    <a:pt x="0" y="35838"/>
                  </a:lnTo>
                  <a:lnTo>
                    <a:pt x="6836" y="35838"/>
                  </a:lnTo>
                  <a:lnTo>
                    <a:pt x="6836" y="29586"/>
                  </a:lnTo>
                  <a:lnTo>
                    <a:pt x="40572" y="29586"/>
                  </a:lnTo>
                  <a:lnTo>
                    <a:pt x="40572" y="22993"/>
                  </a:lnTo>
                  <a:lnTo>
                    <a:pt x="6836" y="22993"/>
                  </a:lnTo>
                  <a:lnTo>
                    <a:pt x="6836" y="0"/>
                  </a:lnTo>
                  <a:close/>
                </a:path>
                <a:path w="40640" h="36194">
                  <a:moveTo>
                    <a:pt x="40572" y="29586"/>
                  </a:moveTo>
                  <a:lnTo>
                    <a:pt x="33735" y="29586"/>
                  </a:lnTo>
                  <a:lnTo>
                    <a:pt x="33735" y="35838"/>
                  </a:lnTo>
                  <a:lnTo>
                    <a:pt x="40572" y="35838"/>
                  </a:lnTo>
                  <a:lnTo>
                    <a:pt x="40572" y="29586"/>
                  </a:lnTo>
                  <a:close/>
                </a:path>
                <a:path w="40640" h="36194">
                  <a:moveTo>
                    <a:pt x="40572" y="0"/>
                  </a:moveTo>
                  <a:lnTo>
                    <a:pt x="33735" y="0"/>
                  </a:lnTo>
                  <a:lnTo>
                    <a:pt x="33735" y="22993"/>
                  </a:lnTo>
                  <a:lnTo>
                    <a:pt x="40572" y="22993"/>
                  </a:lnTo>
                  <a:lnTo>
                    <a:pt x="40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509121" y="2549572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030"/>
                  </a:lnTo>
                </a:path>
              </a:pathLst>
            </a:custGeom>
            <a:ln w="71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708861" y="2475365"/>
              <a:ext cx="45720" cy="58419"/>
            </a:xfrm>
            <a:custGeom>
              <a:avLst/>
              <a:gdLst/>
              <a:ahLst/>
              <a:cxnLst/>
              <a:rect l="l" t="t" r="r" b="b"/>
              <a:pathLst>
                <a:path w="45720" h="58419">
                  <a:moveTo>
                    <a:pt x="29574" y="0"/>
                  </a:moveTo>
                  <a:lnTo>
                    <a:pt x="19840" y="0"/>
                  </a:lnTo>
                  <a:lnTo>
                    <a:pt x="15678" y="1125"/>
                  </a:lnTo>
                  <a:lnTo>
                    <a:pt x="8099" y="5627"/>
                  </a:lnTo>
                  <a:lnTo>
                    <a:pt x="5127" y="8924"/>
                  </a:lnTo>
                  <a:lnTo>
                    <a:pt x="1040" y="17606"/>
                  </a:lnTo>
                  <a:lnTo>
                    <a:pt x="0" y="22671"/>
                  </a:lnTo>
                  <a:lnTo>
                    <a:pt x="0" y="33847"/>
                  </a:lnTo>
                  <a:lnTo>
                    <a:pt x="18725" y="57805"/>
                  </a:lnTo>
                  <a:lnTo>
                    <a:pt x="29648" y="57805"/>
                  </a:lnTo>
                  <a:lnTo>
                    <a:pt x="34181" y="56197"/>
                  </a:lnTo>
                  <a:lnTo>
                    <a:pt x="41612" y="49846"/>
                  </a:lnTo>
                  <a:lnTo>
                    <a:pt x="44213" y="45183"/>
                  </a:lnTo>
                  <a:lnTo>
                    <a:pt x="45624" y="39153"/>
                  </a:lnTo>
                  <a:lnTo>
                    <a:pt x="38788" y="37304"/>
                  </a:lnTo>
                  <a:lnTo>
                    <a:pt x="37896" y="41967"/>
                  </a:lnTo>
                  <a:lnTo>
                    <a:pt x="36113" y="45504"/>
                  </a:lnTo>
                  <a:lnTo>
                    <a:pt x="30763" y="50328"/>
                  </a:lnTo>
                  <a:lnTo>
                    <a:pt x="27568" y="51454"/>
                  </a:lnTo>
                  <a:lnTo>
                    <a:pt x="20583" y="51454"/>
                  </a:lnTo>
                  <a:lnTo>
                    <a:pt x="7059" y="33203"/>
                  </a:lnTo>
                  <a:lnTo>
                    <a:pt x="7059" y="24762"/>
                  </a:lnTo>
                  <a:lnTo>
                    <a:pt x="20286" y="6351"/>
                  </a:lnTo>
                  <a:lnTo>
                    <a:pt x="27716" y="6351"/>
                  </a:lnTo>
                  <a:lnTo>
                    <a:pt x="30540" y="7316"/>
                  </a:lnTo>
                  <a:lnTo>
                    <a:pt x="35147" y="11014"/>
                  </a:lnTo>
                  <a:lnTo>
                    <a:pt x="36856" y="13989"/>
                  </a:lnTo>
                  <a:lnTo>
                    <a:pt x="38045" y="18008"/>
                  </a:lnTo>
                  <a:lnTo>
                    <a:pt x="44807" y="16320"/>
                  </a:lnTo>
                  <a:lnTo>
                    <a:pt x="43395" y="11175"/>
                  </a:lnTo>
                  <a:lnTo>
                    <a:pt x="40943" y="7155"/>
                  </a:lnTo>
                  <a:lnTo>
                    <a:pt x="33884" y="1447"/>
                  </a:lnTo>
                  <a:lnTo>
                    <a:pt x="295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547167" y="2501575"/>
              <a:ext cx="146050" cy="0"/>
            </a:xfrm>
            <a:custGeom>
              <a:avLst/>
              <a:gdLst/>
              <a:ahLst/>
              <a:cxnLst/>
              <a:rect l="l" t="t" r="r" b="b"/>
              <a:pathLst>
                <a:path w="146050">
                  <a:moveTo>
                    <a:pt x="0" y="0"/>
                  </a:moveTo>
                  <a:lnTo>
                    <a:pt x="145940" y="0"/>
                  </a:lnTo>
                </a:path>
              </a:pathLst>
            </a:custGeom>
            <a:ln w="7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153707" y="2685201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572" y="0"/>
                  </a:moveTo>
                  <a:lnTo>
                    <a:pt x="33735" y="0"/>
                  </a:lnTo>
                  <a:lnTo>
                    <a:pt x="33735" y="22993"/>
                  </a:lnTo>
                  <a:lnTo>
                    <a:pt x="6836" y="2299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86"/>
                  </a:lnTo>
                  <a:lnTo>
                    <a:pt x="33735" y="29586"/>
                  </a:lnTo>
                  <a:lnTo>
                    <a:pt x="33735" y="55875"/>
                  </a:lnTo>
                  <a:lnTo>
                    <a:pt x="40572" y="55875"/>
                  </a:lnTo>
                  <a:lnTo>
                    <a:pt x="40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197326" y="2548687"/>
              <a:ext cx="64135" cy="120014"/>
            </a:xfrm>
            <a:custGeom>
              <a:avLst/>
              <a:gdLst/>
              <a:ahLst/>
              <a:cxnLst/>
              <a:rect l="l" t="t" r="r" b="b"/>
              <a:pathLst>
                <a:path w="64135" h="120014">
                  <a:moveTo>
                    <a:pt x="63756" y="0"/>
                  </a:moveTo>
                  <a:lnTo>
                    <a:pt x="0" y="119469"/>
                  </a:lnTo>
                </a:path>
              </a:pathLst>
            </a:custGeom>
            <a:ln w="72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153707" y="2267458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39" h="55880">
                  <a:moveTo>
                    <a:pt x="40572" y="0"/>
                  </a:moveTo>
                  <a:lnTo>
                    <a:pt x="33735" y="0"/>
                  </a:lnTo>
                  <a:lnTo>
                    <a:pt x="33735" y="22993"/>
                  </a:lnTo>
                  <a:lnTo>
                    <a:pt x="6836" y="2299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86"/>
                  </a:lnTo>
                  <a:lnTo>
                    <a:pt x="33735" y="29586"/>
                  </a:lnTo>
                  <a:lnTo>
                    <a:pt x="33735" y="55875"/>
                  </a:lnTo>
                  <a:lnTo>
                    <a:pt x="40572" y="55875"/>
                  </a:lnTo>
                  <a:lnTo>
                    <a:pt x="40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199629" y="2339414"/>
              <a:ext cx="64135" cy="120014"/>
            </a:xfrm>
            <a:custGeom>
              <a:avLst/>
              <a:gdLst/>
              <a:ahLst/>
              <a:cxnLst/>
              <a:rect l="l" t="t" r="r" b="b"/>
              <a:pathLst>
                <a:path w="64135" h="120014">
                  <a:moveTo>
                    <a:pt x="63756" y="119389"/>
                  </a:moveTo>
                  <a:lnTo>
                    <a:pt x="0" y="0"/>
                  </a:lnTo>
                </a:path>
              </a:pathLst>
            </a:custGeom>
            <a:ln w="72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818019" y="2266494"/>
              <a:ext cx="49530" cy="58419"/>
            </a:xfrm>
            <a:custGeom>
              <a:avLst/>
              <a:gdLst/>
              <a:ahLst/>
              <a:cxnLst/>
              <a:rect l="l" t="t" r="r" b="b"/>
              <a:pathLst>
                <a:path w="49529" h="58419">
                  <a:moveTo>
                    <a:pt x="29500" y="0"/>
                  </a:moveTo>
                  <a:lnTo>
                    <a:pt x="17388" y="0"/>
                  </a:lnTo>
                  <a:lnTo>
                    <a:pt x="11443" y="2653"/>
                  </a:lnTo>
                  <a:lnTo>
                    <a:pt x="6910" y="7878"/>
                  </a:lnTo>
                  <a:lnTo>
                    <a:pt x="2303" y="13104"/>
                  </a:lnTo>
                  <a:lnTo>
                    <a:pt x="0" y="20340"/>
                  </a:lnTo>
                  <a:lnTo>
                    <a:pt x="16" y="34651"/>
                  </a:lnTo>
                  <a:lnTo>
                    <a:pt x="966" y="39233"/>
                  </a:lnTo>
                  <a:lnTo>
                    <a:pt x="19840" y="57805"/>
                  </a:lnTo>
                  <a:lnTo>
                    <a:pt x="29128" y="57805"/>
                  </a:lnTo>
                  <a:lnTo>
                    <a:pt x="33364" y="56679"/>
                  </a:lnTo>
                  <a:lnTo>
                    <a:pt x="37228" y="54348"/>
                  </a:lnTo>
                  <a:lnTo>
                    <a:pt x="41092" y="52097"/>
                  </a:lnTo>
                  <a:lnTo>
                    <a:pt x="41645" y="51454"/>
                  </a:lnTo>
                  <a:lnTo>
                    <a:pt x="19617" y="51454"/>
                  </a:lnTo>
                  <a:lnTo>
                    <a:pt x="15381" y="49524"/>
                  </a:lnTo>
                  <a:lnTo>
                    <a:pt x="8694" y="41806"/>
                  </a:lnTo>
                  <a:lnTo>
                    <a:pt x="6984" y="36500"/>
                  </a:lnTo>
                  <a:lnTo>
                    <a:pt x="6984" y="21385"/>
                  </a:lnTo>
                  <a:lnTo>
                    <a:pt x="8768" y="15355"/>
                  </a:lnTo>
                  <a:lnTo>
                    <a:pt x="15753" y="8120"/>
                  </a:lnTo>
                  <a:lnTo>
                    <a:pt x="19914" y="6351"/>
                  </a:lnTo>
                  <a:lnTo>
                    <a:pt x="41530" y="6351"/>
                  </a:lnTo>
                  <a:lnTo>
                    <a:pt x="41389" y="6190"/>
                  </a:lnTo>
                  <a:lnTo>
                    <a:pt x="37599" y="3698"/>
                  </a:lnTo>
                  <a:lnTo>
                    <a:pt x="33735" y="1205"/>
                  </a:lnTo>
                  <a:lnTo>
                    <a:pt x="29500" y="0"/>
                  </a:lnTo>
                  <a:close/>
                </a:path>
                <a:path w="49529" h="58419">
                  <a:moveTo>
                    <a:pt x="41530" y="6351"/>
                  </a:moveTo>
                  <a:lnTo>
                    <a:pt x="28162" y="6351"/>
                  </a:lnTo>
                  <a:lnTo>
                    <a:pt x="31209" y="7316"/>
                  </a:lnTo>
                  <a:lnTo>
                    <a:pt x="36708" y="11014"/>
                  </a:lnTo>
                  <a:lnTo>
                    <a:pt x="38788" y="13667"/>
                  </a:lnTo>
                  <a:lnTo>
                    <a:pt x="41612" y="20420"/>
                  </a:lnTo>
                  <a:lnTo>
                    <a:pt x="42107" y="23395"/>
                  </a:lnTo>
                  <a:lnTo>
                    <a:pt x="42186" y="36500"/>
                  </a:lnTo>
                  <a:lnTo>
                    <a:pt x="40646" y="41726"/>
                  </a:lnTo>
                  <a:lnTo>
                    <a:pt x="37302" y="45585"/>
                  </a:lnTo>
                  <a:lnTo>
                    <a:pt x="34032" y="49524"/>
                  </a:lnTo>
                  <a:lnTo>
                    <a:pt x="29797" y="51454"/>
                  </a:lnTo>
                  <a:lnTo>
                    <a:pt x="41645" y="51454"/>
                  </a:lnTo>
                  <a:lnTo>
                    <a:pt x="44064" y="48640"/>
                  </a:lnTo>
                  <a:lnTo>
                    <a:pt x="46219" y="44218"/>
                  </a:lnTo>
                  <a:lnTo>
                    <a:pt x="48300" y="39716"/>
                  </a:lnTo>
                  <a:lnTo>
                    <a:pt x="49340" y="34651"/>
                  </a:lnTo>
                  <a:lnTo>
                    <a:pt x="49340" y="23395"/>
                  </a:lnTo>
                  <a:lnTo>
                    <a:pt x="48374" y="18410"/>
                  </a:lnTo>
                  <a:lnTo>
                    <a:pt x="44361" y="9567"/>
                  </a:lnTo>
                  <a:lnTo>
                    <a:pt x="41530" y="63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740962" y="2327274"/>
              <a:ext cx="92075" cy="143510"/>
            </a:xfrm>
            <a:custGeom>
              <a:avLst/>
              <a:gdLst/>
              <a:ahLst/>
              <a:cxnLst/>
              <a:rect l="l" t="t" r="r" b="b"/>
              <a:pathLst>
                <a:path w="92075" h="143510">
                  <a:moveTo>
                    <a:pt x="0" y="128715"/>
                  </a:moveTo>
                  <a:lnTo>
                    <a:pt x="68660" y="0"/>
                  </a:lnTo>
                </a:path>
                <a:path w="92075" h="143510">
                  <a:moveTo>
                    <a:pt x="23109" y="143187"/>
                  </a:moveTo>
                  <a:lnTo>
                    <a:pt x="91770" y="14471"/>
                  </a:lnTo>
                </a:path>
              </a:pathLst>
            </a:custGeom>
            <a:ln w="74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864164" y="2645887"/>
              <a:ext cx="49530" cy="58419"/>
            </a:xfrm>
            <a:custGeom>
              <a:avLst/>
              <a:gdLst/>
              <a:ahLst/>
              <a:cxnLst/>
              <a:rect l="l" t="t" r="r" b="b"/>
              <a:pathLst>
                <a:path w="49529" h="58419">
                  <a:moveTo>
                    <a:pt x="29500" y="0"/>
                  </a:moveTo>
                  <a:lnTo>
                    <a:pt x="17462" y="0"/>
                  </a:lnTo>
                  <a:lnTo>
                    <a:pt x="11517" y="2653"/>
                  </a:lnTo>
                  <a:lnTo>
                    <a:pt x="2303" y="13104"/>
                  </a:lnTo>
                  <a:lnTo>
                    <a:pt x="0" y="20420"/>
                  </a:lnTo>
                  <a:lnTo>
                    <a:pt x="33" y="34731"/>
                  </a:lnTo>
                  <a:lnTo>
                    <a:pt x="966" y="39233"/>
                  </a:lnTo>
                  <a:lnTo>
                    <a:pt x="2972" y="43655"/>
                  </a:lnTo>
                  <a:lnTo>
                    <a:pt x="4904" y="47997"/>
                  </a:lnTo>
                  <a:lnTo>
                    <a:pt x="7802" y="51454"/>
                  </a:lnTo>
                  <a:lnTo>
                    <a:pt x="11666" y="54026"/>
                  </a:lnTo>
                  <a:lnTo>
                    <a:pt x="15456" y="56599"/>
                  </a:lnTo>
                  <a:lnTo>
                    <a:pt x="19840" y="57805"/>
                  </a:lnTo>
                  <a:lnTo>
                    <a:pt x="29202" y="57805"/>
                  </a:lnTo>
                  <a:lnTo>
                    <a:pt x="33364" y="56679"/>
                  </a:lnTo>
                  <a:lnTo>
                    <a:pt x="37228" y="54428"/>
                  </a:lnTo>
                  <a:lnTo>
                    <a:pt x="41092" y="52097"/>
                  </a:lnTo>
                  <a:lnTo>
                    <a:pt x="41587" y="51534"/>
                  </a:lnTo>
                  <a:lnTo>
                    <a:pt x="19617" y="51534"/>
                  </a:lnTo>
                  <a:lnTo>
                    <a:pt x="15381" y="49604"/>
                  </a:lnTo>
                  <a:lnTo>
                    <a:pt x="12037" y="45665"/>
                  </a:lnTo>
                  <a:lnTo>
                    <a:pt x="8694" y="41806"/>
                  </a:lnTo>
                  <a:lnTo>
                    <a:pt x="7059" y="36500"/>
                  </a:lnTo>
                  <a:lnTo>
                    <a:pt x="7059" y="21385"/>
                  </a:lnTo>
                  <a:lnTo>
                    <a:pt x="8768" y="15355"/>
                  </a:lnTo>
                  <a:lnTo>
                    <a:pt x="12260" y="11818"/>
                  </a:lnTo>
                  <a:lnTo>
                    <a:pt x="15753" y="8200"/>
                  </a:lnTo>
                  <a:lnTo>
                    <a:pt x="19914" y="6351"/>
                  </a:lnTo>
                  <a:lnTo>
                    <a:pt x="41598" y="6351"/>
                  </a:lnTo>
                  <a:lnTo>
                    <a:pt x="41463" y="6190"/>
                  </a:lnTo>
                  <a:lnTo>
                    <a:pt x="33810" y="1286"/>
                  </a:lnTo>
                  <a:lnTo>
                    <a:pt x="29500" y="0"/>
                  </a:lnTo>
                  <a:close/>
                </a:path>
                <a:path w="49529" h="58419">
                  <a:moveTo>
                    <a:pt x="41598" y="6351"/>
                  </a:moveTo>
                  <a:lnTo>
                    <a:pt x="28162" y="6351"/>
                  </a:lnTo>
                  <a:lnTo>
                    <a:pt x="31209" y="7316"/>
                  </a:lnTo>
                  <a:lnTo>
                    <a:pt x="33958" y="9165"/>
                  </a:lnTo>
                  <a:lnTo>
                    <a:pt x="42256" y="36500"/>
                  </a:lnTo>
                  <a:lnTo>
                    <a:pt x="40646" y="41726"/>
                  </a:lnTo>
                  <a:lnTo>
                    <a:pt x="37376" y="45665"/>
                  </a:lnTo>
                  <a:lnTo>
                    <a:pt x="34032" y="49524"/>
                  </a:lnTo>
                  <a:lnTo>
                    <a:pt x="29797" y="51534"/>
                  </a:lnTo>
                  <a:lnTo>
                    <a:pt x="41587" y="51534"/>
                  </a:lnTo>
                  <a:lnTo>
                    <a:pt x="44064" y="48720"/>
                  </a:lnTo>
                  <a:lnTo>
                    <a:pt x="48300" y="39796"/>
                  </a:lnTo>
                  <a:lnTo>
                    <a:pt x="49414" y="34731"/>
                  </a:lnTo>
                  <a:lnTo>
                    <a:pt x="49414" y="23475"/>
                  </a:lnTo>
                  <a:lnTo>
                    <a:pt x="48374" y="18410"/>
                  </a:lnTo>
                  <a:lnTo>
                    <a:pt x="46368" y="13989"/>
                  </a:lnTo>
                  <a:lnTo>
                    <a:pt x="44361" y="9647"/>
                  </a:lnTo>
                  <a:lnTo>
                    <a:pt x="41598" y="63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763031" y="2535181"/>
              <a:ext cx="97790" cy="106045"/>
            </a:xfrm>
            <a:custGeom>
              <a:avLst/>
              <a:gdLst/>
              <a:ahLst/>
              <a:cxnLst/>
              <a:rect l="l" t="t" r="r" b="b"/>
              <a:pathLst>
                <a:path w="97790" h="106044">
                  <a:moveTo>
                    <a:pt x="0" y="0"/>
                  </a:moveTo>
                  <a:lnTo>
                    <a:pt x="97640" y="105561"/>
                  </a:lnTo>
                </a:path>
              </a:pathLst>
            </a:custGeom>
            <a:ln w="74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091620" y="2646932"/>
              <a:ext cx="40640" cy="55880"/>
            </a:xfrm>
            <a:custGeom>
              <a:avLst/>
              <a:gdLst/>
              <a:ahLst/>
              <a:cxnLst/>
              <a:rect l="l" t="t" r="r" b="b"/>
              <a:pathLst>
                <a:path w="40640" h="55880">
                  <a:moveTo>
                    <a:pt x="40497" y="0"/>
                  </a:moveTo>
                  <a:lnTo>
                    <a:pt x="33661" y="0"/>
                  </a:lnTo>
                  <a:lnTo>
                    <a:pt x="33661" y="22913"/>
                  </a:lnTo>
                  <a:lnTo>
                    <a:pt x="6836" y="22913"/>
                  </a:lnTo>
                  <a:lnTo>
                    <a:pt x="6836" y="0"/>
                  </a:lnTo>
                  <a:lnTo>
                    <a:pt x="0" y="0"/>
                  </a:lnTo>
                  <a:lnTo>
                    <a:pt x="0" y="55875"/>
                  </a:lnTo>
                  <a:lnTo>
                    <a:pt x="6836" y="55875"/>
                  </a:lnTo>
                  <a:lnTo>
                    <a:pt x="6836" y="29505"/>
                  </a:lnTo>
                  <a:lnTo>
                    <a:pt x="33661" y="29505"/>
                  </a:lnTo>
                  <a:lnTo>
                    <a:pt x="33661" y="55875"/>
                  </a:lnTo>
                  <a:lnTo>
                    <a:pt x="40497" y="55875"/>
                  </a:lnTo>
                  <a:lnTo>
                    <a:pt x="404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929927" y="2672177"/>
              <a:ext cx="146685" cy="0"/>
            </a:xfrm>
            <a:custGeom>
              <a:avLst/>
              <a:gdLst/>
              <a:ahLst/>
              <a:cxnLst/>
              <a:rect l="l" t="t" r="r" b="b"/>
              <a:pathLst>
                <a:path w="146684">
                  <a:moveTo>
                    <a:pt x="0" y="0"/>
                  </a:moveTo>
                  <a:lnTo>
                    <a:pt x="146386" y="0"/>
                  </a:lnTo>
                </a:path>
              </a:pathLst>
            </a:custGeom>
            <a:ln w="7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641241" y="2063652"/>
              <a:ext cx="100965" cy="58419"/>
            </a:xfrm>
            <a:custGeom>
              <a:avLst/>
              <a:gdLst/>
              <a:ahLst/>
              <a:cxnLst/>
              <a:rect l="l" t="t" r="r" b="b"/>
              <a:pathLst>
                <a:path w="100965" h="58419">
                  <a:moveTo>
                    <a:pt x="29500" y="0"/>
                  </a:moveTo>
                  <a:lnTo>
                    <a:pt x="17462" y="0"/>
                  </a:lnTo>
                  <a:lnTo>
                    <a:pt x="11517" y="2572"/>
                  </a:lnTo>
                  <a:lnTo>
                    <a:pt x="6910" y="7878"/>
                  </a:lnTo>
                  <a:lnTo>
                    <a:pt x="2303" y="13104"/>
                  </a:lnTo>
                  <a:lnTo>
                    <a:pt x="0" y="20340"/>
                  </a:lnTo>
                  <a:lnTo>
                    <a:pt x="33" y="34651"/>
                  </a:lnTo>
                  <a:lnTo>
                    <a:pt x="966" y="39153"/>
                  </a:lnTo>
                  <a:lnTo>
                    <a:pt x="2972" y="43575"/>
                  </a:lnTo>
                  <a:lnTo>
                    <a:pt x="4904" y="47997"/>
                  </a:lnTo>
                  <a:lnTo>
                    <a:pt x="7802" y="51454"/>
                  </a:lnTo>
                  <a:lnTo>
                    <a:pt x="11666" y="53946"/>
                  </a:lnTo>
                  <a:lnTo>
                    <a:pt x="15456" y="56519"/>
                  </a:lnTo>
                  <a:lnTo>
                    <a:pt x="19840" y="57805"/>
                  </a:lnTo>
                  <a:lnTo>
                    <a:pt x="29202" y="57805"/>
                  </a:lnTo>
                  <a:lnTo>
                    <a:pt x="33364" y="56599"/>
                  </a:lnTo>
                  <a:lnTo>
                    <a:pt x="37228" y="54348"/>
                  </a:lnTo>
                  <a:lnTo>
                    <a:pt x="41092" y="52016"/>
                  </a:lnTo>
                  <a:lnTo>
                    <a:pt x="41587" y="51454"/>
                  </a:lnTo>
                  <a:lnTo>
                    <a:pt x="19617" y="51454"/>
                  </a:lnTo>
                  <a:lnTo>
                    <a:pt x="15381" y="49524"/>
                  </a:lnTo>
                  <a:lnTo>
                    <a:pt x="8694" y="41806"/>
                  </a:lnTo>
                  <a:lnTo>
                    <a:pt x="7059" y="36500"/>
                  </a:lnTo>
                  <a:lnTo>
                    <a:pt x="7059" y="21305"/>
                  </a:lnTo>
                  <a:lnTo>
                    <a:pt x="8768" y="15355"/>
                  </a:lnTo>
                  <a:lnTo>
                    <a:pt x="15753" y="8120"/>
                  </a:lnTo>
                  <a:lnTo>
                    <a:pt x="19914" y="6351"/>
                  </a:lnTo>
                  <a:lnTo>
                    <a:pt x="41665" y="6351"/>
                  </a:lnTo>
                  <a:lnTo>
                    <a:pt x="41463" y="6110"/>
                  </a:lnTo>
                  <a:lnTo>
                    <a:pt x="37599" y="3698"/>
                  </a:lnTo>
                  <a:lnTo>
                    <a:pt x="33810" y="1205"/>
                  </a:lnTo>
                  <a:lnTo>
                    <a:pt x="29500" y="0"/>
                  </a:lnTo>
                  <a:close/>
                </a:path>
                <a:path w="100965" h="58419">
                  <a:moveTo>
                    <a:pt x="41665" y="6351"/>
                  </a:moveTo>
                  <a:lnTo>
                    <a:pt x="28162" y="6351"/>
                  </a:lnTo>
                  <a:lnTo>
                    <a:pt x="31209" y="7235"/>
                  </a:lnTo>
                  <a:lnTo>
                    <a:pt x="33958" y="9165"/>
                  </a:lnTo>
                  <a:lnTo>
                    <a:pt x="42231" y="36500"/>
                  </a:lnTo>
                  <a:lnTo>
                    <a:pt x="40646" y="41645"/>
                  </a:lnTo>
                  <a:lnTo>
                    <a:pt x="37376" y="45585"/>
                  </a:lnTo>
                  <a:lnTo>
                    <a:pt x="34032" y="49524"/>
                  </a:lnTo>
                  <a:lnTo>
                    <a:pt x="29797" y="51454"/>
                  </a:lnTo>
                  <a:lnTo>
                    <a:pt x="41587" y="51454"/>
                  </a:lnTo>
                  <a:lnTo>
                    <a:pt x="44064" y="48640"/>
                  </a:lnTo>
                  <a:lnTo>
                    <a:pt x="46219" y="44218"/>
                  </a:lnTo>
                  <a:lnTo>
                    <a:pt x="48300" y="39716"/>
                  </a:lnTo>
                  <a:lnTo>
                    <a:pt x="49414" y="34651"/>
                  </a:lnTo>
                  <a:lnTo>
                    <a:pt x="49414" y="23395"/>
                  </a:lnTo>
                  <a:lnTo>
                    <a:pt x="48374" y="18410"/>
                  </a:lnTo>
                  <a:lnTo>
                    <a:pt x="44361" y="9567"/>
                  </a:lnTo>
                  <a:lnTo>
                    <a:pt x="41665" y="6351"/>
                  </a:lnTo>
                  <a:close/>
                </a:path>
                <a:path w="100965" h="58419">
                  <a:moveTo>
                    <a:pt x="66951" y="964"/>
                  </a:moveTo>
                  <a:lnTo>
                    <a:pt x="60115" y="964"/>
                  </a:lnTo>
                  <a:lnTo>
                    <a:pt x="60115" y="56840"/>
                  </a:lnTo>
                  <a:lnTo>
                    <a:pt x="66951" y="56840"/>
                  </a:lnTo>
                  <a:lnTo>
                    <a:pt x="66951" y="30470"/>
                  </a:lnTo>
                  <a:lnTo>
                    <a:pt x="100612" y="30470"/>
                  </a:lnTo>
                  <a:lnTo>
                    <a:pt x="100612" y="23877"/>
                  </a:lnTo>
                  <a:lnTo>
                    <a:pt x="66951" y="23877"/>
                  </a:lnTo>
                  <a:lnTo>
                    <a:pt x="66951" y="964"/>
                  </a:lnTo>
                  <a:close/>
                </a:path>
                <a:path w="100965" h="58419">
                  <a:moveTo>
                    <a:pt x="100612" y="30470"/>
                  </a:moveTo>
                  <a:lnTo>
                    <a:pt x="93776" y="30470"/>
                  </a:lnTo>
                  <a:lnTo>
                    <a:pt x="93776" y="56840"/>
                  </a:lnTo>
                  <a:lnTo>
                    <a:pt x="100612" y="56840"/>
                  </a:lnTo>
                  <a:lnTo>
                    <a:pt x="100612" y="30470"/>
                  </a:lnTo>
                  <a:close/>
                </a:path>
                <a:path w="100965" h="58419">
                  <a:moveTo>
                    <a:pt x="100612" y="964"/>
                  </a:moveTo>
                  <a:lnTo>
                    <a:pt x="93776" y="964"/>
                  </a:lnTo>
                  <a:lnTo>
                    <a:pt x="93776" y="23877"/>
                  </a:lnTo>
                  <a:lnTo>
                    <a:pt x="100612" y="23877"/>
                  </a:lnTo>
                  <a:lnTo>
                    <a:pt x="100612" y="9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537804" y="2123708"/>
              <a:ext cx="97790" cy="106045"/>
            </a:xfrm>
            <a:custGeom>
              <a:avLst/>
              <a:gdLst/>
              <a:ahLst/>
              <a:cxnLst/>
              <a:rect l="l" t="t" r="r" b="b"/>
              <a:pathLst>
                <a:path w="97790" h="106044">
                  <a:moveTo>
                    <a:pt x="0" y="105641"/>
                  </a:moveTo>
                  <a:lnTo>
                    <a:pt x="97714" y="0"/>
                  </a:lnTo>
                </a:path>
              </a:pathLst>
            </a:custGeom>
            <a:ln w="74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0" name="object 90"/>
          <p:cNvGraphicFramePr>
            <a:graphicFrameLocks noGrp="1"/>
          </p:cNvGraphicFramePr>
          <p:nvPr/>
        </p:nvGraphicFramePr>
        <p:xfrm>
          <a:off x="53339" y="483869"/>
          <a:ext cx="11976099" cy="3526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3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55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2350">
                <a:tc rowSpan="2">
                  <a:txBody>
                    <a:bodyPr/>
                    <a:lstStyle/>
                    <a:p>
                      <a:pPr marL="90805" marR="6858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Proteins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reasons: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1.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90805" marR="965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name of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chemical reaction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which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proteins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made?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eliminated?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 marR="908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body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cannot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make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all amino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acids required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protein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synthesis.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name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given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amino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much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acquired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through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diet?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98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marL="130810" marR="320040">
                        <a:lnSpc>
                          <a:spcPct val="100000"/>
                        </a:lnSpc>
                        <a:spcBef>
                          <a:spcPts val="655"/>
                        </a:spcBef>
                        <a:tabLst>
                          <a:tab pos="4349750" algn="l"/>
                        </a:tabLst>
                      </a:pPr>
                      <a:r>
                        <a:rPr sz="1800" spc="-15" baseline="-6944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800" baseline="-6944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7" baseline="-6944" dirty="0">
                          <a:latin typeface="Calibri"/>
                          <a:cs typeface="Calibri"/>
                        </a:rPr>
                        <a:t>section </a:t>
                      </a:r>
                      <a:r>
                        <a:rPr sz="1800" baseline="-6944" dirty="0">
                          <a:latin typeface="Calibri"/>
                          <a:cs typeface="Calibri"/>
                        </a:rPr>
                        <a:t>of the </a:t>
                      </a:r>
                      <a:r>
                        <a:rPr sz="1800" spc="-7" baseline="-6944" dirty="0">
                          <a:latin typeface="Calibri"/>
                          <a:cs typeface="Calibri"/>
                        </a:rPr>
                        <a:t>protein </a:t>
                      </a:r>
                      <a:r>
                        <a:rPr sz="1800" baseline="-6944" dirty="0">
                          <a:latin typeface="Calibri"/>
                          <a:cs typeface="Calibri"/>
                        </a:rPr>
                        <a:t>made </a:t>
                      </a:r>
                      <a:r>
                        <a:rPr sz="1800" spc="-15" baseline="-6944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800" baseline="-6944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60" baseline="-694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7" baseline="-6944" dirty="0"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1800" spc="-75" baseline="-694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aseline="-6944" dirty="0">
                          <a:latin typeface="Calibri"/>
                          <a:cs typeface="Calibri"/>
                        </a:rPr>
                        <a:t>3	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During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digestion protein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broken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down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amino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acids, 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 </a:t>
                      </a:r>
                      <a:r>
                        <a:rPr sz="1800" baseline="-6944" dirty="0">
                          <a:latin typeface="Calibri"/>
                          <a:cs typeface="Calibri"/>
                        </a:rPr>
                        <a:t>amino</a:t>
                      </a:r>
                      <a:r>
                        <a:rPr sz="1800" spc="-15" baseline="-694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7" baseline="-6944" dirty="0">
                          <a:latin typeface="Calibri"/>
                          <a:cs typeface="Calibri"/>
                        </a:rPr>
                        <a:t>acids.	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this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called?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37007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bond 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broken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during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protein</a:t>
                      </a:r>
                      <a:r>
                        <a:rPr sz="12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hydrolysis?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49750" marR="1187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Proteins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can form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sheets, spirals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complex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shapes. 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holds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these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chains in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place?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3185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550">
                <a:tc>
                  <a:txBody>
                    <a:bodyPr/>
                    <a:lstStyle/>
                    <a:p>
                      <a:pPr marL="74295" marR="41465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Proteins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biological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catalysts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called what?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1" name="object 91"/>
          <p:cNvSpPr txBox="1"/>
          <p:nvPr/>
        </p:nvSpPr>
        <p:spPr>
          <a:xfrm>
            <a:off x="3163570" y="5431790"/>
            <a:ext cx="4150360" cy="13843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9535" marR="319405">
              <a:lnSpc>
                <a:spcPct val="100000"/>
              </a:lnSpc>
              <a:spcBef>
                <a:spcPts val="275"/>
              </a:spcBef>
            </a:pPr>
            <a:r>
              <a:rPr sz="1200" spc="-10" dirty="0">
                <a:latin typeface="Calibri"/>
                <a:cs typeface="Calibri"/>
              </a:rPr>
              <a:t>Circle </a:t>
            </a:r>
            <a:r>
              <a:rPr sz="1200" dirty="0">
                <a:latin typeface="Calibri"/>
                <a:cs typeface="Calibri"/>
              </a:rPr>
              <a:t>the peptide link in the </a:t>
            </a:r>
            <a:r>
              <a:rPr sz="1200" spc="-5" dirty="0">
                <a:latin typeface="Calibri"/>
                <a:cs typeface="Calibri"/>
              </a:rPr>
              <a:t>above diagram </a:t>
            </a:r>
            <a:r>
              <a:rPr sz="1200" dirty="0">
                <a:latin typeface="Calibri"/>
                <a:cs typeface="Calibri"/>
              </a:rPr>
              <a:t>of the </a:t>
            </a:r>
            <a:r>
              <a:rPr sz="1200" spc="-5" dirty="0">
                <a:latin typeface="Calibri"/>
                <a:cs typeface="Calibri"/>
              </a:rPr>
              <a:t>section </a:t>
            </a:r>
            <a:r>
              <a:rPr sz="1200" dirty="0">
                <a:latin typeface="Calibri"/>
                <a:cs typeface="Calibri"/>
              </a:rPr>
              <a:t>of  </a:t>
            </a:r>
            <a:r>
              <a:rPr sz="1200" spc="-5" dirty="0">
                <a:latin typeface="Calibri"/>
                <a:cs typeface="Calibri"/>
              </a:rPr>
              <a:t>protein. </a:t>
            </a: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a peptide link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below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7379969" y="6168390"/>
            <a:ext cx="4655820" cy="647700"/>
          </a:xfrm>
          <a:custGeom>
            <a:avLst/>
            <a:gdLst/>
            <a:ahLst/>
            <a:cxnLst/>
            <a:rect l="l" t="t" r="r" b="b"/>
            <a:pathLst>
              <a:path w="4655820" h="647700">
                <a:moveTo>
                  <a:pt x="0" y="647700"/>
                </a:moveTo>
                <a:lnTo>
                  <a:pt x="4655820" y="647700"/>
                </a:lnTo>
                <a:lnTo>
                  <a:pt x="465582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7386319" y="6192837"/>
            <a:ext cx="46431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What </a:t>
            </a:r>
            <a:r>
              <a:rPr sz="1200" spc="-5" dirty="0">
                <a:latin typeface="Calibri"/>
                <a:cs typeface="Calibri"/>
              </a:rPr>
              <a:t>causes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texture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food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change </a:t>
            </a:r>
            <a:r>
              <a:rPr sz="1200" dirty="0">
                <a:latin typeface="Calibri"/>
                <a:cs typeface="Calibri"/>
              </a:rPr>
              <a:t>when it 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cooked?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614" y="52641"/>
            <a:ext cx="59061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2 – </a:t>
            </a:r>
            <a:r>
              <a:rPr spc="-10" dirty="0"/>
              <a:t>Oxidation </a:t>
            </a:r>
            <a:r>
              <a:rPr spc="-5" dirty="0"/>
              <a:t>of Alcohols</a:t>
            </a:r>
            <a:r>
              <a:rPr spc="10" dirty="0"/>
              <a:t> </a:t>
            </a:r>
            <a:r>
              <a:rPr dirty="0"/>
              <a:t>5</a:t>
            </a:r>
          </a:p>
        </p:txBody>
      </p:sp>
      <p:sp>
        <p:nvSpPr>
          <p:cNvPr id="3" name="object 3"/>
          <p:cNvSpPr/>
          <p:nvPr/>
        </p:nvSpPr>
        <p:spPr>
          <a:xfrm>
            <a:off x="57150" y="3001010"/>
            <a:ext cx="3060700" cy="1198880"/>
          </a:xfrm>
          <a:custGeom>
            <a:avLst/>
            <a:gdLst/>
            <a:ahLst/>
            <a:cxnLst/>
            <a:rect l="l" t="t" r="r" b="b"/>
            <a:pathLst>
              <a:path w="3060700" h="1198879">
                <a:moveTo>
                  <a:pt x="0" y="1198880"/>
                </a:moveTo>
                <a:lnTo>
                  <a:pt x="3060700" y="1198880"/>
                </a:lnTo>
                <a:lnTo>
                  <a:pt x="3060700" y="0"/>
                </a:lnTo>
                <a:lnTo>
                  <a:pt x="0" y="0"/>
                </a:lnTo>
                <a:lnTo>
                  <a:pt x="0" y="11988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660" y="3022853"/>
            <a:ext cx="3041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a primary </a:t>
            </a:r>
            <a:r>
              <a:rPr sz="1200" spc="-5" dirty="0">
                <a:latin typeface="Calibri"/>
                <a:cs typeface="Calibri"/>
              </a:rPr>
              <a:t>alcohol? </a:t>
            </a: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example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69" y="4227829"/>
            <a:ext cx="3060700" cy="1386840"/>
          </a:xfrm>
          <a:custGeom>
            <a:avLst/>
            <a:gdLst/>
            <a:ahLst/>
            <a:cxnLst/>
            <a:rect l="l" t="t" r="r" b="b"/>
            <a:pathLst>
              <a:path w="3060700" h="1386839">
                <a:moveTo>
                  <a:pt x="0" y="1386840"/>
                </a:moveTo>
                <a:lnTo>
                  <a:pt x="3060700" y="1386840"/>
                </a:lnTo>
                <a:lnTo>
                  <a:pt x="3060700" y="0"/>
                </a:lnTo>
                <a:lnTo>
                  <a:pt x="0" y="0"/>
                </a:lnTo>
                <a:lnTo>
                  <a:pt x="0" y="13868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3660" y="4251959"/>
            <a:ext cx="3041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645" marR="61023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a </a:t>
            </a:r>
            <a:r>
              <a:rPr sz="1200" spc="-5" dirty="0">
                <a:latin typeface="Calibri"/>
                <a:cs typeface="Calibri"/>
              </a:rPr>
              <a:t>secondary alcohol? </a:t>
            </a: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an  </a:t>
            </a:r>
            <a:r>
              <a:rPr sz="1200" spc="-5" dirty="0">
                <a:latin typeface="Calibri"/>
                <a:cs typeface="Calibri"/>
              </a:rPr>
              <a:t>example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3729" y="1951989"/>
            <a:ext cx="4150360" cy="194056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 marR="455295">
              <a:lnSpc>
                <a:spcPct val="100000"/>
              </a:lnSpc>
              <a:spcBef>
                <a:spcPts val="280"/>
              </a:spcBef>
            </a:pP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oxidation products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butan-1-ol. (is </a:t>
            </a:r>
            <a:r>
              <a:rPr sz="1200" dirty="0">
                <a:latin typeface="Calibri"/>
                <a:cs typeface="Calibri"/>
              </a:rPr>
              <a:t>this primary  </a:t>
            </a:r>
            <a:r>
              <a:rPr sz="1200" spc="-15" dirty="0">
                <a:latin typeface="Calibri"/>
                <a:cs typeface="Calibri"/>
              </a:rPr>
              <a:t>secondary,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tertiary?)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769" y="1385569"/>
            <a:ext cx="3060700" cy="1569720"/>
          </a:xfrm>
          <a:custGeom>
            <a:avLst/>
            <a:gdLst/>
            <a:ahLst/>
            <a:cxnLst/>
            <a:rect l="l" t="t" r="r" b="b"/>
            <a:pathLst>
              <a:path w="3060700" h="1569720">
                <a:moveTo>
                  <a:pt x="0" y="1569719"/>
                </a:moveTo>
                <a:lnTo>
                  <a:pt x="3060700" y="1569719"/>
                </a:lnTo>
                <a:lnTo>
                  <a:pt x="3060700" y="0"/>
                </a:lnTo>
                <a:lnTo>
                  <a:pt x="0" y="0"/>
                </a:lnTo>
                <a:lnTo>
                  <a:pt x="0" y="156971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3339" y="483869"/>
          <a:ext cx="11976099" cy="13931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5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1689">
                <a:tc>
                  <a:txBody>
                    <a:bodyPr/>
                    <a:lstStyle/>
                    <a:p>
                      <a:pPr marL="90805" marR="3702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name the functional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group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alcohol.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6205" marR="16256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does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propane-1,2,3-triol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higher boiling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point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more viscous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than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ethane-1,2-diol?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92710" marR="6826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two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oxidising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agents can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used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oxidise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primary 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secondary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alcohols?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60">
                <a:tc rowSpan="2"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2,2-dimethylpropan-1-ol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Primary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alcohols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oxidised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to: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67310" y="5628640"/>
            <a:ext cx="3054350" cy="121285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39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a </a:t>
            </a:r>
            <a:r>
              <a:rPr sz="1200" spc="-5" dirty="0">
                <a:latin typeface="Calibri"/>
                <a:cs typeface="Calibri"/>
              </a:rPr>
              <a:t>tertiary alcohol? </a:t>
            </a: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example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63570" y="3956050"/>
            <a:ext cx="4152900" cy="1940560"/>
          </a:xfrm>
          <a:custGeom>
            <a:avLst/>
            <a:gdLst/>
            <a:ahLst/>
            <a:cxnLst/>
            <a:rect l="l" t="t" r="r" b="b"/>
            <a:pathLst>
              <a:path w="4152900" h="1940560">
                <a:moveTo>
                  <a:pt x="0" y="1940560"/>
                </a:moveTo>
                <a:lnTo>
                  <a:pt x="4152900" y="1940560"/>
                </a:lnTo>
                <a:lnTo>
                  <a:pt x="4152900" y="0"/>
                </a:lnTo>
                <a:lnTo>
                  <a:pt x="0" y="0"/>
                </a:lnTo>
                <a:lnTo>
                  <a:pt x="0" y="194056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38170" y="3979481"/>
            <a:ext cx="417195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oxidation products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butan-2-ol. (is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primary</a:t>
            </a:r>
            <a:endParaRPr sz="1200">
              <a:latin typeface="Calibri"/>
              <a:cs typeface="Calibri"/>
            </a:endParaRPr>
          </a:p>
          <a:p>
            <a:pPr marL="117475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latin typeface="Calibri"/>
                <a:cs typeface="Calibri"/>
              </a:rPr>
              <a:t>secondary,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tertiary?)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7373619" y="1554480"/>
          <a:ext cx="4655820" cy="5199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5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83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Secondary alcohols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oxidised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to: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719">
                <a:tc>
                  <a:txBody>
                    <a:bodyPr/>
                    <a:lstStyle/>
                    <a:p>
                      <a:pPr marL="92710" marR="2387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hot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copper (II) oxide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added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primary 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secondary alcohol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observation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is: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720">
                <a:tc>
                  <a:txBody>
                    <a:bodyPr/>
                    <a:lstStyle/>
                    <a:p>
                      <a:pPr marL="92710" marR="70040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When acidified potassium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dichromate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added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primary or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secondary alcohol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observation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is: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99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spc="-3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distinguish between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ketone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carboxylic acid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by: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66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Oxidation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on the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oxygen to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hydrogen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ratio?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(O:H)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173729" y="5949950"/>
            <a:ext cx="4150360" cy="830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0"/>
              </a:spcBef>
            </a:pPr>
            <a:r>
              <a:rPr sz="1200" spc="-10" dirty="0">
                <a:latin typeface="Calibri"/>
                <a:cs typeface="Calibri"/>
              </a:rPr>
              <a:t>Why can </a:t>
            </a:r>
            <a:r>
              <a:rPr sz="1200" spc="-5" dirty="0">
                <a:latin typeface="Calibri"/>
                <a:cs typeface="Calibri"/>
              </a:rPr>
              <a:t>2-methyl propan-2-ol </a:t>
            </a:r>
            <a:r>
              <a:rPr sz="1200" dirty="0">
                <a:latin typeface="Calibri"/>
                <a:cs typeface="Calibri"/>
              </a:rPr>
              <a:t>not be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oxidised?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3714" y="52641"/>
            <a:ext cx="60833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2 – </a:t>
            </a:r>
            <a:r>
              <a:rPr spc="-15" dirty="0"/>
              <a:t>Aldehydes </a:t>
            </a:r>
            <a:r>
              <a:rPr spc="-10" dirty="0"/>
              <a:t>and </a:t>
            </a:r>
            <a:r>
              <a:rPr spc="-20" dirty="0"/>
              <a:t>Ketones</a:t>
            </a:r>
            <a:r>
              <a:rPr spc="75" dirty="0"/>
              <a:t> </a:t>
            </a:r>
            <a:r>
              <a:rPr dirty="0"/>
              <a:t>6</a:t>
            </a:r>
          </a:p>
        </p:txBody>
      </p:sp>
      <p:sp>
        <p:nvSpPr>
          <p:cNvPr id="3" name="object 3"/>
          <p:cNvSpPr/>
          <p:nvPr/>
        </p:nvSpPr>
        <p:spPr>
          <a:xfrm>
            <a:off x="64769" y="2797810"/>
            <a:ext cx="3060700" cy="1384300"/>
          </a:xfrm>
          <a:custGeom>
            <a:avLst/>
            <a:gdLst/>
            <a:ahLst/>
            <a:cxnLst/>
            <a:rect l="l" t="t" r="r" b="b"/>
            <a:pathLst>
              <a:path w="3060700" h="1384300">
                <a:moveTo>
                  <a:pt x="0" y="1384300"/>
                </a:moveTo>
                <a:lnTo>
                  <a:pt x="3060700" y="1384300"/>
                </a:lnTo>
                <a:lnTo>
                  <a:pt x="3060700" y="0"/>
                </a:lnTo>
                <a:lnTo>
                  <a:pt x="0" y="0"/>
                </a:lnTo>
                <a:lnTo>
                  <a:pt x="0" y="138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469" y="2820923"/>
            <a:ext cx="3048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Draw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4-methylhexan-2-one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69" y="4227829"/>
            <a:ext cx="3060700" cy="1386840"/>
          </a:xfrm>
          <a:custGeom>
            <a:avLst/>
            <a:gdLst/>
            <a:ahLst/>
            <a:cxnLst/>
            <a:rect l="l" t="t" r="r" b="b"/>
            <a:pathLst>
              <a:path w="3060700" h="1386839">
                <a:moveTo>
                  <a:pt x="0" y="1386840"/>
                </a:moveTo>
                <a:lnTo>
                  <a:pt x="3060700" y="1386840"/>
                </a:lnTo>
                <a:lnTo>
                  <a:pt x="3060700" y="0"/>
                </a:lnTo>
                <a:lnTo>
                  <a:pt x="0" y="0"/>
                </a:lnTo>
                <a:lnTo>
                  <a:pt x="0" y="13868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7469" y="4251959"/>
            <a:ext cx="3048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Draw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2-methylpropanal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3729" y="1951989"/>
            <a:ext cx="4150360" cy="194056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0"/>
              </a:spcBef>
            </a:pP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5" dirty="0">
                <a:latin typeface="Calibri"/>
                <a:cs typeface="Calibri"/>
              </a:rPr>
              <a:t>isomer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2-methylpropanal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769" y="1385569"/>
            <a:ext cx="3060700" cy="1384300"/>
          </a:xfrm>
          <a:custGeom>
            <a:avLst/>
            <a:gdLst/>
            <a:ahLst/>
            <a:cxnLst/>
            <a:rect l="l" t="t" r="r" b="b"/>
            <a:pathLst>
              <a:path w="3060700" h="1384300">
                <a:moveTo>
                  <a:pt x="0" y="1384300"/>
                </a:moveTo>
                <a:lnTo>
                  <a:pt x="3060700" y="1384300"/>
                </a:lnTo>
                <a:lnTo>
                  <a:pt x="3060700" y="0"/>
                </a:lnTo>
                <a:lnTo>
                  <a:pt x="0" y="0"/>
                </a:lnTo>
                <a:lnTo>
                  <a:pt x="0" y="138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3339" y="483869"/>
          <a:ext cx="11976099" cy="13931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5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1689">
                <a:tc>
                  <a:txBody>
                    <a:bodyPr/>
                    <a:lstStyle/>
                    <a:p>
                      <a:pPr marL="90805" marR="3702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name the functional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group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-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aldehyde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ketone.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isomer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pentanal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colour change would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observe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Fehling’s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solution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aldehyde?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60">
                <a:tc rowSpan="2">
                  <a:txBody>
                    <a:bodyPr/>
                    <a:lstStyle/>
                    <a:p>
                      <a:pPr marL="94615" marR="249554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difference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between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aldehyde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ketone?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77469" y="5642609"/>
            <a:ext cx="3060700" cy="1198880"/>
          </a:xfrm>
          <a:custGeom>
            <a:avLst/>
            <a:gdLst/>
            <a:ahLst/>
            <a:cxnLst/>
            <a:rect l="l" t="t" r="r" b="b"/>
            <a:pathLst>
              <a:path w="3060700" h="1198879">
                <a:moveTo>
                  <a:pt x="0" y="1198880"/>
                </a:moveTo>
                <a:lnTo>
                  <a:pt x="3060700" y="1198880"/>
                </a:lnTo>
                <a:lnTo>
                  <a:pt x="3060700" y="0"/>
                </a:lnTo>
                <a:lnTo>
                  <a:pt x="0" y="0"/>
                </a:lnTo>
                <a:lnTo>
                  <a:pt x="0" y="11988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6687" y="5665787"/>
            <a:ext cx="1196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an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isomer?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63570" y="3956050"/>
            <a:ext cx="4152900" cy="1016000"/>
          </a:xfrm>
          <a:custGeom>
            <a:avLst/>
            <a:gdLst/>
            <a:ahLst/>
            <a:cxnLst/>
            <a:rect l="l" t="t" r="r" b="b"/>
            <a:pathLst>
              <a:path w="4152900" h="1016000">
                <a:moveTo>
                  <a:pt x="0" y="1016000"/>
                </a:moveTo>
                <a:lnTo>
                  <a:pt x="4152900" y="1016000"/>
                </a:lnTo>
                <a:lnTo>
                  <a:pt x="415290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38170" y="3979481"/>
            <a:ext cx="41719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What </a:t>
            </a:r>
            <a:r>
              <a:rPr sz="1200" spc="-5" dirty="0">
                <a:latin typeface="Calibri"/>
                <a:cs typeface="Calibri"/>
              </a:rPr>
              <a:t>compound </a:t>
            </a:r>
            <a:r>
              <a:rPr sz="1200" spc="-10" dirty="0">
                <a:latin typeface="Calibri"/>
                <a:cs typeface="Calibri"/>
              </a:rPr>
              <a:t>can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oxidised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carboxylic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acid?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63570" y="5022850"/>
            <a:ext cx="4152900" cy="1755139"/>
          </a:xfrm>
          <a:custGeom>
            <a:avLst/>
            <a:gdLst/>
            <a:ahLst/>
            <a:cxnLst/>
            <a:rect l="l" t="t" r="r" b="b"/>
            <a:pathLst>
              <a:path w="4152900" h="1755140">
                <a:moveTo>
                  <a:pt x="0" y="1755139"/>
                </a:moveTo>
                <a:lnTo>
                  <a:pt x="4152900" y="1755139"/>
                </a:lnTo>
                <a:lnTo>
                  <a:pt x="4152900" y="0"/>
                </a:lnTo>
                <a:lnTo>
                  <a:pt x="0" y="0"/>
                </a:lnTo>
                <a:lnTo>
                  <a:pt x="0" y="17551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144520" y="5046979"/>
            <a:ext cx="41656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9055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three oxidising </a:t>
            </a:r>
            <a:r>
              <a:rPr sz="1200" spc="-10" dirty="0">
                <a:latin typeface="Calibri"/>
                <a:cs typeface="Calibri"/>
              </a:rPr>
              <a:t>agents can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used </a:t>
            </a:r>
            <a:r>
              <a:rPr sz="1200" spc="-15" dirty="0">
                <a:latin typeface="Calibri"/>
                <a:cs typeface="Calibri"/>
              </a:rPr>
              <a:t>to differentiate  </a:t>
            </a:r>
            <a:r>
              <a:rPr sz="1200" spc="-5" dirty="0">
                <a:latin typeface="Calibri"/>
                <a:cs typeface="Calibri"/>
              </a:rPr>
              <a:t>between 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5" dirty="0">
                <a:latin typeface="Calibri"/>
                <a:cs typeface="Calibri"/>
              </a:rPr>
              <a:t>aldehyde </a:t>
            </a:r>
            <a:r>
              <a:rPr sz="1200" dirty="0">
                <a:latin typeface="Calibri"/>
                <a:cs typeface="Calibri"/>
              </a:rPr>
              <a:t>and a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ketone?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1112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11125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1112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7373619" y="1554480"/>
          <a:ext cx="4655820" cy="5262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5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marL="92710" marR="1955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colour change would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observe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add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Tollen’s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reagent 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aldehyde?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839">
                <a:tc>
                  <a:txBody>
                    <a:bodyPr/>
                    <a:lstStyle/>
                    <a:p>
                      <a:pPr marL="92710" marR="64008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colour change would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observe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acidified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dichromate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aldehyde?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71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Aldehydes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used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720">
                <a:tc>
                  <a:txBody>
                    <a:bodyPr/>
                    <a:lstStyle/>
                    <a:p>
                      <a:pPr marL="92710" marR="87630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Oxidation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air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oxidation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food, 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disadvantage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this?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716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antioxidants: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8328" y="52641"/>
            <a:ext cx="48939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2 – </a:t>
            </a:r>
            <a:r>
              <a:rPr spc="-15" dirty="0"/>
              <a:t>Fragrances</a:t>
            </a:r>
            <a:r>
              <a:rPr spc="-5" dirty="0"/>
              <a:t> </a:t>
            </a:r>
            <a:r>
              <a:rPr dirty="0"/>
              <a:t>7</a:t>
            </a:r>
          </a:p>
        </p:txBody>
      </p:sp>
      <p:sp>
        <p:nvSpPr>
          <p:cNvPr id="3" name="object 3"/>
          <p:cNvSpPr/>
          <p:nvPr/>
        </p:nvSpPr>
        <p:spPr>
          <a:xfrm>
            <a:off x="7379969" y="499109"/>
            <a:ext cx="4655820" cy="1013460"/>
          </a:xfrm>
          <a:custGeom>
            <a:avLst/>
            <a:gdLst/>
            <a:ahLst/>
            <a:cxnLst/>
            <a:rect l="l" t="t" r="r" b="b"/>
            <a:pathLst>
              <a:path w="4655820" h="1013460">
                <a:moveTo>
                  <a:pt x="0" y="1013460"/>
                </a:moveTo>
                <a:lnTo>
                  <a:pt x="4655820" y="1013460"/>
                </a:lnTo>
                <a:lnTo>
                  <a:pt x="4655820" y="0"/>
                </a:lnTo>
                <a:lnTo>
                  <a:pt x="0" y="0"/>
                </a:lnTo>
                <a:lnTo>
                  <a:pt x="0" y="101346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60233" y="520065"/>
            <a:ext cx="42748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If a </a:t>
            </a:r>
            <a:r>
              <a:rPr sz="1200" spc="-5" dirty="0">
                <a:latin typeface="Calibri"/>
                <a:cs typeface="Calibri"/>
              </a:rPr>
              <a:t>terpene </a:t>
            </a:r>
            <a:r>
              <a:rPr sz="1200" spc="-10" dirty="0">
                <a:latin typeface="Calibri"/>
                <a:cs typeface="Calibri"/>
              </a:rPr>
              <a:t>contains </a:t>
            </a:r>
            <a:r>
              <a:rPr sz="1200" spc="-5" dirty="0">
                <a:latin typeface="Calibri"/>
                <a:cs typeface="Calibri"/>
              </a:rPr>
              <a:t>40 carbons, </a:t>
            </a:r>
            <a:r>
              <a:rPr sz="1200" dirty="0">
                <a:latin typeface="Calibri"/>
                <a:cs typeface="Calibri"/>
              </a:rPr>
              <a:t>how </a:t>
            </a:r>
            <a:r>
              <a:rPr sz="1200" spc="-5" dirty="0">
                <a:latin typeface="Calibri"/>
                <a:cs typeface="Calibri"/>
              </a:rPr>
              <a:t>many isoprene </a:t>
            </a:r>
            <a:r>
              <a:rPr sz="1200" dirty="0">
                <a:latin typeface="Calibri"/>
                <a:cs typeface="Calibri"/>
              </a:rPr>
              <a:t>units is it made  </a:t>
            </a:r>
            <a:r>
              <a:rPr sz="1200" spc="-5" dirty="0">
                <a:latin typeface="Calibri"/>
                <a:cs typeface="Calibri"/>
              </a:rPr>
              <a:t>from?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689" y="481330"/>
            <a:ext cx="3063240" cy="1016000"/>
          </a:xfrm>
          <a:custGeom>
            <a:avLst/>
            <a:gdLst/>
            <a:ahLst/>
            <a:cxnLst/>
            <a:rect l="l" t="t" r="r" b="b"/>
            <a:pathLst>
              <a:path w="3063240" h="1016000">
                <a:moveTo>
                  <a:pt x="0" y="1016000"/>
                </a:moveTo>
                <a:lnTo>
                  <a:pt x="3063240" y="1016000"/>
                </a:lnTo>
                <a:lnTo>
                  <a:pt x="306324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8112" y="503809"/>
            <a:ext cx="24930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Essential </a:t>
            </a:r>
            <a:r>
              <a:rPr sz="1200" dirty="0">
                <a:latin typeface="Calibri"/>
                <a:cs typeface="Calibri"/>
              </a:rPr>
              <a:t>oils </a:t>
            </a:r>
            <a:r>
              <a:rPr sz="1200" spc="-10" dirty="0">
                <a:latin typeface="Calibri"/>
                <a:cs typeface="Calibri"/>
              </a:rPr>
              <a:t>are </a:t>
            </a:r>
            <a:r>
              <a:rPr sz="1200" b="1" spc="-10" dirty="0">
                <a:latin typeface="Calibri"/>
                <a:cs typeface="Calibri"/>
              </a:rPr>
              <a:t>volatile </a:t>
            </a: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does this  mean?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73729" y="499109"/>
            <a:ext cx="4150360" cy="1384300"/>
          </a:xfrm>
          <a:custGeom>
            <a:avLst/>
            <a:gdLst/>
            <a:ahLst/>
            <a:cxnLst/>
            <a:rect l="l" t="t" r="r" b="b"/>
            <a:pathLst>
              <a:path w="4150359" h="1384300">
                <a:moveTo>
                  <a:pt x="0" y="1384300"/>
                </a:moveTo>
                <a:lnTo>
                  <a:pt x="4150360" y="1384300"/>
                </a:lnTo>
                <a:lnTo>
                  <a:pt x="4150360" y="0"/>
                </a:lnTo>
                <a:lnTo>
                  <a:pt x="0" y="0"/>
                </a:lnTo>
                <a:lnTo>
                  <a:pt x="0" y="138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52215" y="520065"/>
            <a:ext cx="3593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structure </a:t>
            </a:r>
            <a:r>
              <a:rPr sz="1200" dirty="0">
                <a:latin typeface="Calibri"/>
                <a:cs typeface="Calibri"/>
              </a:rPr>
              <a:t>of an </a:t>
            </a:r>
            <a:r>
              <a:rPr sz="1200" spc="-5" dirty="0">
                <a:latin typeface="Calibri"/>
                <a:cs typeface="Calibri"/>
              </a:rPr>
              <a:t>isoprene </a:t>
            </a:r>
            <a:r>
              <a:rPr sz="1200" dirty="0">
                <a:latin typeface="Calibri"/>
                <a:cs typeface="Calibri"/>
              </a:rPr>
              <a:t>unit </a:t>
            </a:r>
            <a:r>
              <a:rPr sz="1200" spc="-5" dirty="0">
                <a:latin typeface="Calibri"/>
                <a:cs typeface="Calibri"/>
              </a:rPr>
              <a:t>(2-methylbuta-1,3-  </a:t>
            </a:r>
            <a:r>
              <a:rPr sz="1200" dirty="0">
                <a:latin typeface="Calibri"/>
                <a:cs typeface="Calibri"/>
              </a:rPr>
              <a:t>diene).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379969" y="1560830"/>
            <a:ext cx="4655820" cy="1016000"/>
          </a:xfrm>
          <a:custGeom>
            <a:avLst/>
            <a:gdLst/>
            <a:ahLst/>
            <a:cxnLst/>
            <a:rect l="l" t="t" r="r" b="b"/>
            <a:pathLst>
              <a:path w="4655820" h="1016000">
                <a:moveTo>
                  <a:pt x="0" y="1016000"/>
                </a:moveTo>
                <a:lnTo>
                  <a:pt x="4655820" y="1016000"/>
                </a:lnTo>
                <a:lnTo>
                  <a:pt x="465582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386319" y="1583054"/>
            <a:ext cx="46431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 marR="4191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Calibri"/>
                <a:cs typeface="Calibri"/>
              </a:rPr>
              <a:t>Write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b="1" spc="-5" dirty="0">
                <a:latin typeface="Calibri"/>
                <a:cs typeface="Calibri"/>
              </a:rPr>
              <a:t>molecular </a:t>
            </a:r>
            <a:r>
              <a:rPr sz="1200" b="1" spc="-10" dirty="0">
                <a:latin typeface="Calibri"/>
                <a:cs typeface="Calibri"/>
              </a:rPr>
              <a:t>formula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terpene consisting </a:t>
            </a:r>
            <a:r>
              <a:rPr sz="1200" dirty="0">
                <a:latin typeface="Calibri"/>
                <a:cs typeface="Calibri"/>
              </a:rPr>
              <a:t>of 4 </a:t>
            </a:r>
            <a:r>
              <a:rPr sz="1200" spc="-5" dirty="0">
                <a:latin typeface="Calibri"/>
                <a:cs typeface="Calibri"/>
              </a:rPr>
              <a:t>isoprene  units.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79969" y="2622550"/>
            <a:ext cx="4655820" cy="3972560"/>
          </a:xfrm>
          <a:custGeom>
            <a:avLst/>
            <a:gdLst/>
            <a:ahLst/>
            <a:cxnLst/>
            <a:rect l="l" t="t" r="r" b="b"/>
            <a:pathLst>
              <a:path w="4655820" h="3972559">
                <a:moveTo>
                  <a:pt x="0" y="3972560"/>
                </a:moveTo>
                <a:lnTo>
                  <a:pt x="4655820" y="3972560"/>
                </a:lnTo>
                <a:lnTo>
                  <a:pt x="4655820" y="0"/>
                </a:lnTo>
                <a:lnTo>
                  <a:pt x="0" y="0"/>
                </a:lnTo>
                <a:lnTo>
                  <a:pt x="0" y="397256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472933" y="5207634"/>
            <a:ext cx="2841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How many isoprene </a:t>
            </a:r>
            <a:r>
              <a:rPr sz="1200" dirty="0">
                <a:latin typeface="Calibri"/>
                <a:cs typeface="Calibri"/>
              </a:rPr>
              <a:t>units </a:t>
            </a:r>
            <a:r>
              <a:rPr sz="1200" spc="-15" dirty="0">
                <a:latin typeface="Calibri"/>
                <a:cs typeface="Calibri"/>
              </a:rPr>
              <a:t>make </a:t>
            </a:r>
            <a:r>
              <a:rPr sz="1200" dirty="0">
                <a:latin typeface="Calibri"/>
                <a:cs typeface="Calibri"/>
              </a:rPr>
              <a:t>up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limonene?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769" y="2759710"/>
            <a:ext cx="3060700" cy="1940560"/>
          </a:xfrm>
          <a:custGeom>
            <a:avLst/>
            <a:gdLst/>
            <a:ahLst/>
            <a:cxnLst/>
            <a:rect l="l" t="t" r="r" b="b"/>
            <a:pathLst>
              <a:path w="3060700" h="1940560">
                <a:moveTo>
                  <a:pt x="0" y="1940560"/>
                </a:moveTo>
                <a:lnTo>
                  <a:pt x="3060700" y="1940560"/>
                </a:lnTo>
                <a:lnTo>
                  <a:pt x="3060700" y="0"/>
                </a:lnTo>
                <a:lnTo>
                  <a:pt x="0" y="0"/>
                </a:lnTo>
                <a:lnTo>
                  <a:pt x="0" y="194056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1922" y="2782823"/>
            <a:ext cx="1682114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List </a:t>
            </a:r>
            <a:r>
              <a:rPr sz="1200" dirty="0">
                <a:latin typeface="Calibri"/>
                <a:cs typeface="Calibri"/>
              </a:rPr>
              <a:t>4 </a:t>
            </a:r>
            <a:r>
              <a:rPr sz="1200" spc="-5" dirty="0">
                <a:latin typeface="Calibri"/>
                <a:cs typeface="Calibri"/>
              </a:rPr>
              <a:t>uses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essential oils:  </a:t>
            </a:r>
            <a:r>
              <a:rPr sz="1200" spc="-10" dirty="0">
                <a:latin typeface="Calibri"/>
                <a:cs typeface="Calibri"/>
              </a:rPr>
              <a:t>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4.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73729" y="1951989"/>
            <a:ext cx="4150360" cy="3233420"/>
          </a:xfrm>
          <a:custGeom>
            <a:avLst/>
            <a:gdLst/>
            <a:ahLst/>
            <a:cxnLst/>
            <a:rect l="l" t="t" r="r" b="b"/>
            <a:pathLst>
              <a:path w="4150359" h="3233420">
                <a:moveTo>
                  <a:pt x="0" y="3233419"/>
                </a:moveTo>
                <a:lnTo>
                  <a:pt x="4150360" y="3233419"/>
                </a:lnTo>
                <a:lnTo>
                  <a:pt x="4150360" y="0"/>
                </a:lnTo>
                <a:lnTo>
                  <a:pt x="0" y="0"/>
                </a:lnTo>
                <a:lnTo>
                  <a:pt x="0" y="323341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52215" y="1974850"/>
            <a:ext cx="698627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9372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Draw </a:t>
            </a:r>
            <a:r>
              <a:rPr sz="1200" spc="-5" dirty="0">
                <a:latin typeface="Calibri"/>
                <a:cs typeface="Calibri"/>
              </a:rPr>
              <a:t>apparatus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extract </a:t>
            </a:r>
            <a:r>
              <a:rPr sz="1200" spc="-5" dirty="0">
                <a:latin typeface="Calibri"/>
                <a:cs typeface="Calibri"/>
              </a:rPr>
              <a:t>essential </a:t>
            </a:r>
            <a:r>
              <a:rPr sz="1200" dirty="0">
                <a:latin typeface="Calibri"/>
                <a:cs typeface="Calibri"/>
              </a:rPr>
              <a:t>oils in a lab and </a:t>
            </a:r>
            <a:r>
              <a:rPr sz="1200" spc="-10" dirty="0">
                <a:latin typeface="Calibri"/>
                <a:cs typeface="Calibri"/>
              </a:rPr>
              <a:t>list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20" dirty="0">
                <a:latin typeface="Calibri"/>
                <a:cs typeface="Calibri"/>
              </a:rPr>
              <a:t>key  </a:t>
            </a:r>
            <a:r>
              <a:rPr sz="1200" spc="-5" dirty="0">
                <a:latin typeface="Calibri"/>
                <a:cs typeface="Calibri"/>
              </a:rPr>
              <a:t>points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4220210">
              <a:lnSpc>
                <a:spcPct val="100000"/>
              </a:lnSpc>
              <a:spcBef>
                <a:spcPts val="940"/>
              </a:spcBef>
            </a:pPr>
            <a:r>
              <a:rPr sz="1200" spc="-10" dirty="0">
                <a:latin typeface="Calibri"/>
                <a:cs typeface="Calibri"/>
              </a:rPr>
              <a:t>Circle 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5" dirty="0">
                <a:latin typeface="Calibri"/>
                <a:cs typeface="Calibri"/>
              </a:rPr>
              <a:t>isoprene </a:t>
            </a:r>
            <a:r>
              <a:rPr sz="1200" dirty="0">
                <a:latin typeface="Calibri"/>
                <a:cs typeface="Calibri"/>
              </a:rPr>
              <a:t>unit in the </a:t>
            </a:r>
            <a:r>
              <a:rPr sz="1200" spc="-5" dirty="0">
                <a:latin typeface="Calibri"/>
                <a:cs typeface="Calibri"/>
              </a:rPr>
              <a:t>terpene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below: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2550" y="1530350"/>
            <a:ext cx="3063240" cy="1201420"/>
          </a:xfrm>
          <a:custGeom>
            <a:avLst/>
            <a:gdLst/>
            <a:ahLst/>
            <a:cxnLst/>
            <a:rect l="l" t="t" r="r" b="b"/>
            <a:pathLst>
              <a:path w="3063240" h="1201420">
                <a:moveTo>
                  <a:pt x="0" y="1201420"/>
                </a:moveTo>
                <a:lnTo>
                  <a:pt x="3063240" y="1201420"/>
                </a:lnTo>
                <a:lnTo>
                  <a:pt x="3063240" y="0"/>
                </a:lnTo>
                <a:lnTo>
                  <a:pt x="0" y="0"/>
                </a:lnTo>
                <a:lnTo>
                  <a:pt x="0" y="120142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1289" y="1553845"/>
            <a:ext cx="2738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Essential </a:t>
            </a:r>
            <a:r>
              <a:rPr sz="1200" dirty="0">
                <a:latin typeface="Calibri"/>
                <a:cs typeface="Calibri"/>
              </a:rPr>
              <a:t>oils </a:t>
            </a:r>
            <a:r>
              <a:rPr sz="1200" spc="-10" dirty="0">
                <a:latin typeface="Calibri"/>
                <a:cs typeface="Calibri"/>
              </a:rPr>
              <a:t>are </a:t>
            </a:r>
            <a:r>
              <a:rPr sz="1200" b="1" spc="-10" dirty="0">
                <a:latin typeface="Calibri"/>
                <a:cs typeface="Calibri"/>
              </a:rPr>
              <a:t>non-water </a:t>
            </a:r>
            <a:r>
              <a:rPr sz="1200" dirty="0">
                <a:latin typeface="Calibri"/>
                <a:cs typeface="Calibri"/>
              </a:rPr>
              <a:t>soluble, </a:t>
            </a: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 another </a:t>
            </a:r>
            <a:r>
              <a:rPr sz="1200" spc="-10" dirty="0">
                <a:latin typeface="Calibri"/>
                <a:cs typeface="Calibri"/>
              </a:rPr>
              <a:t>word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describe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this?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850" y="4728209"/>
            <a:ext cx="3063240" cy="1016000"/>
          </a:xfrm>
          <a:custGeom>
            <a:avLst/>
            <a:gdLst/>
            <a:ahLst/>
            <a:cxnLst/>
            <a:rect l="l" t="t" r="r" b="b"/>
            <a:pathLst>
              <a:path w="3063240" h="1016000">
                <a:moveTo>
                  <a:pt x="0" y="1015999"/>
                </a:moveTo>
                <a:lnTo>
                  <a:pt x="3063240" y="1015999"/>
                </a:lnTo>
                <a:lnTo>
                  <a:pt x="3063240" y="0"/>
                </a:lnTo>
                <a:lnTo>
                  <a:pt x="0" y="0"/>
                </a:lnTo>
                <a:lnTo>
                  <a:pt x="0" y="10159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7637" y="4751070"/>
            <a:ext cx="2811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name is </a:t>
            </a:r>
            <a:r>
              <a:rPr sz="1200" spc="-10" dirty="0">
                <a:latin typeface="Calibri"/>
                <a:cs typeface="Calibri"/>
              </a:rPr>
              <a:t>given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b="1" spc="-25" dirty="0">
                <a:latin typeface="Calibri"/>
                <a:cs typeface="Calibri"/>
              </a:rPr>
              <a:t>key </a:t>
            </a:r>
            <a:r>
              <a:rPr sz="1200" b="1" spc="-10" dirty="0">
                <a:latin typeface="Calibri"/>
                <a:cs typeface="Calibri"/>
              </a:rPr>
              <a:t>component </a:t>
            </a:r>
            <a:r>
              <a:rPr sz="1200" dirty="0">
                <a:latin typeface="Calibri"/>
                <a:cs typeface="Calibri"/>
              </a:rPr>
              <a:t>in  </a:t>
            </a:r>
            <a:r>
              <a:rPr sz="1200" spc="-10" dirty="0">
                <a:latin typeface="Calibri"/>
                <a:cs typeface="Calibri"/>
              </a:rPr>
              <a:t>most </a:t>
            </a:r>
            <a:r>
              <a:rPr sz="1200" spc="-5" dirty="0">
                <a:latin typeface="Calibri"/>
                <a:cs typeface="Calibri"/>
              </a:rPr>
              <a:t>essential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oils?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71189" y="5281929"/>
            <a:ext cx="4150360" cy="138684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0"/>
              </a:spcBef>
            </a:pPr>
            <a:r>
              <a:rPr sz="1200" spc="-10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the </a:t>
            </a:r>
            <a:r>
              <a:rPr sz="1200" spc="-10" dirty="0">
                <a:latin typeface="Calibri"/>
                <a:cs typeface="Calibri"/>
              </a:rPr>
              <a:t>general </a:t>
            </a:r>
            <a:r>
              <a:rPr sz="1200" spc="-5" dirty="0">
                <a:latin typeface="Calibri"/>
                <a:cs typeface="Calibri"/>
              </a:rPr>
              <a:t>formula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terpene? </a:t>
            </a:r>
            <a:r>
              <a:rPr sz="1200" spc="-10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the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isoprene</a:t>
            </a:r>
            <a:endParaRPr sz="1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rule?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9689" y="5772150"/>
            <a:ext cx="3063240" cy="1016000"/>
          </a:xfrm>
          <a:custGeom>
            <a:avLst/>
            <a:gdLst/>
            <a:ahLst/>
            <a:cxnLst/>
            <a:rect l="l" t="t" r="r" b="b"/>
            <a:pathLst>
              <a:path w="3063240" h="1016000">
                <a:moveTo>
                  <a:pt x="0" y="1016000"/>
                </a:moveTo>
                <a:lnTo>
                  <a:pt x="3063240" y="1016000"/>
                </a:lnTo>
                <a:lnTo>
                  <a:pt x="306324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38112" y="5795327"/>
            <a:ext cx="26238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Name the molecule in which </a:t>
            </a:r>
            <a:r>
              <a:rPr sz="1200" spc="-15" dirty="0">
                <a:latin typeface="Calibri"/>
                <a:cs typeface="Calibri"/>
              </a:rPr>
              <a:t>Terpenes</a:t>
            </a:r>
            <a:r>
              <a:rPr sz="1200" spc="-1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are  </a:t>
            </a:r>
            <a:r>
              <a:rPr sz="1200" dirty="0">
                <a:latin typeface="Calibri"/>
                <a:cs typeface="Calibri"/>
              </a:rPr>
              <a:t>based.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39344" y="3078864"/>
            <a:ext cx="1746162" cy="1756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6909" y="52641"/>
            <a:ext cx="47542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2 – </a:t>
            </a:r>
            <a:r>
              <a:rPr spc="-5" dirty="0"/>
              <a:t>Skin </a:t>
            </a:r>
            <a:r>
              <a:rPr spc="-10" dirty="0"/>
              <a:t>Care </a:t>
            </a:r>
            <a:r>
              <a:rPr dirty="0"/>
              <a:t>8</a:t>
            </a:r>
          </a:p>
        </p:txBody>
      </p:sp>
      <p:sp>
        <p:nvSpPr>
          <p:cNvPr id="3" name="object 3"/>
          <p:cNvSpPr/>
          <p:nvPr/>
        </p:nvSpPr>
        <p:spPr>
          <a:xfrm>
            <a:off x="7379969" y="499109"/>
            <a:ext cx="4655820" cy="3970020"/>
          </a:xfrm>
          <a:custGeom>
            <a:avLst/>
            <a:gdLst/>
            <a:ahLst/>
            <a:cxnLst/>
            <a:rect l="l" t="t" r="r" b="b"/>
            <a:pathLst>
              <a:path w="4655820" h="3970020">
                <a:moveTo>
                  <a:pt x="0" y="3970020"/>
                </a:moveTo>
                <a:lnTo>
                  <a:pt x="4655820" y="3970020"/>
                </a:lnTo>
                <a:lnTo>
                  <a:pt x="4655820" y="0"/>
                </a:lnTo>
                <a:lnTo>
                  <a:pt x="0" y="0"/>
                </a:lnTo>
                <a:lnTo>
                  <a:pt x="0" y="39700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34833" y="520065"/>
            <a:ext cx="4176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7" baseline="-20833" dirty="0">
                <a:latin typeface="Calibri"/>
                <a:cs typeface="Calibri"/>
              </a:rPr>
              <a:t>2 </a:t>
            </a:r>
            <a:r>
              <a:rPr sz="1200" dirty="0">
                <a:latin typeface="Calibri"/>
                <a:cs typeface="Calibri"/>
              </a:rPr>
              <a:t>and Cl</a:t>
            </a:r>
            <a:r>
              <a:rPr sz="1200" baseline="-20833" dirty="0">
                <a:latin typeface="Calibri"/>
                <a:cs typeface="Calibri"/>
              </a:rPr>
              <a:t>2 </a:t>
            </a:r>
            <a:r>
              <a:rPr sz="1200" spc="-5" dirty="0">
                <a:latin typeface="Calibri"/>
                <a:cs typeface="Calibri"/>
              </a:rPr>
              <a:t>reacts explosively </a:t>
            </a:r>
            <a:r>
              <a:rPr sz="1200" dirty="0">
                <a:latin typeface="Calibri"/>
                <a:cs typeface="Calibri"/>
              </a:rPr>
              <a:t>in the </a:t>
            </a:r>
            <a:r>
              <a:rPr sz="1200" spc="-5" dirty="0">
                <a:latin typeface="Calibri"/>
                <a:cs typeface="Calibri"/>
              </a:rPr>
              <a:t>presence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UV</a:t>
            </a:r>
            <a:endParaRPr sz="1200">
              <a:latin typeface="Calibri"/>
              <a:cs typeface="Calibri"/>
            </a:endParaRPr>
          </a:p>
          <a:p>
            <a:pPr marL="38100" marR="30480">
              <a:lnSpc>
                <a:spcPts val="1420"/>
              </a:lnSpc>
              <a:spcBef>
                <a:spcPts val="80"/>
              </a:spcBef>
            </a:pPr>
            <a:r>
              <a:rPr sz="1200" spc="-5" dirty="0">
                <a:latin typeface="Calibri"/>
                <a:cs typeface="Calibri"/>
              </a:rPr>
              <a:t>(H</a:t>
            </a:r>
            <a:r>
              <a:rPr sz="1200" spc="-7" baseline="-20833" dirty="0">
                <a:latin typeface="Calibri"/>
                <a:cs typeface="Calibri"/>
              </a:rPr>
              <a:t>2 </a:t>
            </a:r>
            <a:r>
              <a:rPr sz="1200" dirty="0">
                <a:latin typeface="Calibri"/>
                <a:cs typeface="Calibri"/>
              </a:rPr>
              <a:t>+ Cl</a:t>
            </a:r>
            <a:r>
              <a:rPr sz="1200" baseline="-20833" dirty="0">
                <a:latin typeface="Calibri"/>
                <a:cs typeface="Calibri"/>
              </a:rPr>
              <a:t>2 </a:t>
            </a:r>
            <a:r>
              <a:rPr sz="1200" spc="1150" dirty="0">
                <a:latin typeface="Wingdings"/>
                <a:cs typeface="Wingdings"/>
              </a:rPr>
              <a:t>→</a:t>
            </a:r>
            <a:r>
              <a:rPr sz="1200" spc="-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2HCl) write </a:t>
            </a:r>
            <a:r>
              <a:rPr sz="1200" dirty="0">
                <a:latin typeface="Calibri"/>
                <a:cs typeface="Calibri"/>
              </a:rPr>
              <a:t>the initiation, </a:t>
            </a:r>
            <a:r>
              <a:rPr sz="1200" spc="-5" dirty="0">
                <a:latin typeface="Calibri"/>
                <a:cs typeface="Calibri"/>
              </a:rPr>
              <a:t>propagation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105" dirty="0">
                <a:latin typeface="Calibri"/>
                <a:cs typeface="Calibri"/>
              </a:rPr>
              <a:t>termination  </a:t>
            </a:r>
            <a:r>
              <a:rPr sz="1200" spc="-5" dirty="0">
                <a:latin typeface="Calibri"/>
                <a:cs typeface="Calibri"/>
              </a:rPr>
              <a:t>reactions.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689" y="481330"/>
            <a:ext cx="3063240" cy="830580"/>
          </a:xfrm>
          <a:custGeom>
            <a:avLst/>
            <a:gdLst/>
            <a:ahLst/>
            <a:cxnLst/>
            <a:rect l="l" t="t" r="r" b="b"/>
            <a:pathLst>
              <a:path w="3063240" h="830580">
                <a:moveTo>
                  <a:pt x="0" y="830580"/>
                </a:moveTo>
                <a:lnTo>
                  <a:pt x="3063240" y="830580"/>
                </a:lnTo>
                <a:lnTo>
                  <a:pt x="306324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8112" y="503809"/>
            <a:ext cx="2494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Name the </a:t>
            </a:r>
            <a:r>
              <a:rPr sz="1200" spc="-5" dirty="0">
                <a:latin typeface="Calibri"/>
                <a:cs typeface="Calibri"/>
              </a:rPr>
              <a:t>high-energy </a:t>
            </a:r>
            <a:r>
              <a:rPr sz="1200" spc="-10" dirty="0">
                <a:latin typeface="Calibri"/>
                <a:cs typeface="Calibri"/>
              </a:rPr>
              <a:t>form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radiation  present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sunlight.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73729" y="499109"/>
            <a:ext cx="4150360" cy="645160"/>
          </a:xfrm>
          <a:custGeom>
            <a:avLst/>
            <a:gdLst/>
            <a:ahLst/>
            <a:cxnLst/>
            <a:rect l="l" t="t" r="r" b="b"/>
            <a:pathLst>
              <a:path w="4150359" h="645160">
                <a:moveTo>
                  <a:pt x="0" y="645160"/>
                </a:moveTo>
                <a:lnTo>
                  <a:pt x="4150360" y="645160"/>
                </a:lnTo>
                <a:lnTo>
                  <a:pt x="4150360" y="0"/>
                </a:lnTo>
                <a:lnTo>
                  <a:pt x="0" y="0"/>
                </a:lnTo>
                <a:lnTo>
                  <a:pt x="0" y="64516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52215" y="520065"/>
            <a:ext cx="13995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a </a:t>
            </a:r>
            <a:r>
              <a:rPr sz="1200" spc="-10" dirty="0">
                <a:latin typeface="Calibri"/>
                <a:cs typeface="Calibri"/>
              </a:rPr>
              <a:t>free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radical?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610" y="1197610"/>
            <a:ext cx="7297420" cy="3873500"/>
          </a:xfrm>
          <a:custGeom>
            <a:avLst/>
            <a:gdLst/>
            <a:ahLst/>
            <a:cxnLst/>
            <a:rect l="l" t="t" r="r" b="b"/>
            <a:pathLst>
              <a:path w="7297420" h="3873500">
                <a:moveTo>
                  <a:pt x="0" y="2809240"/>
                </a:moveTo>
                <a:lnTo>
                  <a:pt x="3063240" y="2809240"/>
                </a:lnTo>
                <a:lnTo>
                  <a:pt x="3063240" y="1424940"/>
                </a:lnTo>
                <a:lnTo>
                  <a:pt x="0" y="1424940"/>
                </a:lnTo>
                <a:lnTo>
                  <a:pt x="0" y="2809240"/>
                </a:lnTo>
                <a:close/>
              </a:path>
              <a:path w="7297420" h="3873500">
                <a:moveTo>
                  <a:pt x="10159" y="3873500"/>
                </a:moveTo>
                <a:lnTo>
                  <a:pt x="3070860" y="3873500"/>
                </a:lnTo>
                <a:lnTo>
                  <a:pt x="3070860" y="2857500"/>
                </a:lnTo>
                <a:lnTo>
                  <a:pt x="10159" y="2857500"/>
                </a:lnTo>
                <a:lnTo>
                  <a:pt x="10159" y="3873500"/>
                </a:lnTo>
                <a:close/>
              </a:path>
              <a:path w="7297420" h="3873500">
                <a:moveTo>
                  <a:pt x="3147060" y="1569720"/>
                </a:moveTo>
                <a:lnTo>
                  <a:pt x="7297420" y="1569720"/>
                </a:lnTo>
                <a:lnTo>
                  <a:pt x="7297420" y="0"/>
                </a:lnTo>
                <a:lnTo>
                  <a:pt x="3147060" y="0"/>
                </a:lnTo>
                <a:lnTo>
                  <a:pt x="3147060" y="15697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80409" y="1219453"/>
            <a:ext cx="3361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Free </a:t>
            </a:r>
            <a:r>
              <a:rPr sz="1200" spc="-10" dirty="0">
                <a:latin typeface="Calibri"/>
                <a:cs typeface="Calibri"/>
              </a:rPr>
              <a:t>radical </a:t>
            </a:r>
            <a:r>
              <a:rPr sz="1200" spc="-5" dirty="0">
                <a:latin typeface="Calibri"/>
                <a:cs typeface="Calibri"/>
              </a:rPr>
              <a:t>chain reactions </a:t>
            </a:r>
            <a:r>
              <a:rPr sz="1200" dirty="0">
                <a:latin typeface="Calibri"/>
                <a:cs typeface="Calibri"/>
              </a:rPr>
              <a:t>include which </a:t>
            </a:r>
            <a:r>
              <a:rPr sz="1200" spc="-5" dirty="0">
                <a:latin typeface="Calibri"/>
                <a:cs typeface="Calibri"/>
              </a:rPr>
              <a:t>three</a:t>
            </a:r>
            <a:r>
              <a:rPr sz="1200" spc="-9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steps: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80409" y="1585023"/>
            <a:ext cx="1390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1.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714" y="1951354"/>
            <a:ext cx="3286760" cy="251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039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316039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Calibri"/>
              <a:cs typeface="Calibri"/>
            </a:endParaRPr>
          </a:p>
          <a:p>
            <a:pPr marL="12700" marR="85280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List </a:t>
            </a:r>
            <a:r>
              <a:rPr sz="1200" dirty="0">
                <a:latin typeface="Calibri"/>
                <a:cs typeface="Calibri"/>
              </a:rPr>
              <a:t>3 </a:t>
            </a:r>
            <a:r>
              <a:rPr sz="1200" spc="-10" dirty="0">
                <a:latin typeface="Calibri"/>
                <a:cs typeface="Calibri"/>
              </a:rPr>
              <a:t>negative </a:t>
            </a:r>
            <a:r>
              <a:rPr sz="1200" spc="-5" dirty="0">
                <a:latin typeface="Calibri"/>
                <a:cs typeface="Calibri"/>
              </a:rPr>
              <a:t>impacts </a:t>
            </a:r>
            <a:r>
              <a:rPr sz="1200" dirty="0">
                <a:latin typeface="Calibri"/>
                <a:cs typeface="Calibri"/>
              </a:rPr>
              <a:t>of UV </a:t>
            </a:r>
            <a:r>
              <a:rPr sz="1200" spc="-5" dirty="0">
                <a:latin typeface="Calibri"/>
                <a:cs typeface="Calibri"/>
              </a:rPr>
              <a:t>radiation.  </a:t>
            </a:r>
            <a:r>
              <a:rPr sz="1200" spc="-10" dirty="0">
                <a:latin typeface="Calibri"/>
                <a:cs typeface="Calibri"/>
              </a:rPr>
              <a:t>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Calibri"/>
              <a:cs typeface="Calibri"/>
            </a:endParaRPr>
          </a:p>
          <a:p>
            <a:pPr marL="21590" marR="48895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How </a:t>
            </a:r>
            <a:r>
              <a:rPr sz="1200" spc="-10" dirty="0">
                <a:latin typeface="Calibri"/>
                <a:cs typeface="Calibri"/>
              </a:rPr>
              <a:t>can you prevent </a:t>
            </a:r>
            <a:r>
              <a:rPr sz="1200" spc="-5" dirty="0">
                <a:latin typeface="Calibri"/>
                <a:cs typeface="Calibri"/>
              </a:rPr>
              <a:t>skin damage </a:t>
            </a:r>
            <a:r>
              <a:rPr sz="1200" spc="-10" dirty="0">
                <a:latin typeface="Calibri"/>
                <a:cs typeface="Calibri"/>
              </a:rPr>
              <a:t>caused </a:t>
            </a:r>
            <a:r>
              <a:rPr sz="1200" dirty="0">
                <a:latin typeface="Calibri"/>
                <a:cs typeface="Calibri"/>
              </a:rPr>
              <a:t>by  </a:t>
            </a:r>
            <a:r>
              <a:rPr sz="1200" spc="5" dirty="0">
                <a:latin typeface="Calibri"/>
                <a:cs typeface="Calibri"/>
              </a:rPr>
              <a:t>UV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radiation?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769" y="1385569"/>
            <a:ext cx="3060700" cy="1198880"/>
          </a:xfrm>
          <a:custGeom>
            <a:avLst/>
            <a:gdLst/>
            <a:ahLst/>
            <a:cxnLst/>
            <a:rect l="l" t="t" r="r" b="b"/>
            <a:pathLst>
              <a:path w="3060700" h="1198880">
                <a:moveTo>
                  <a:pt x="0" y="1198879"/>
                </a:moveTo>
                <a:lnTo>
                  <a:pt x="3060700" y="1198879"/>
                </a:lnTo>
                <a:lnTo>
                  <a:pt x="3060700" y="0"/>
                </a:lnTo>
                <a:lnTo>
                  <a:pt x="0" y="0"/>
                </a:lnTo>
                <a:lnTo>
                  <a:pt x="0" y="119887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1922" y="1407159"/>
            <a:ext cx="2226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Exposure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spc="5" dirty="0">
                <a:latin typeface="Calibri"/>
                <a:cs typeface="Calibri"/>
              </a:rPr>
              <a:t>UV </a:t>
            </a:r>
            <a:r>
              <a:rPr sz="1200" spc="-5" dirty="0">
                <a:latin typeface="Calibri"/>
                <a:cs typeface="Calibri"/>
              </a:rPr>
              <a:t>light results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what  </a:t>
            </a:r>
            <a:r>
              <a:rPr sz="1200" dirty="0">
                <a:latin typeface="Calibri"/>
                <a:cs typeface="Calibri"/>
              </a:rPr>
              <a:t>happening </a:t>
            </a:r>
            <a:r>
              <a:rPr sz="1200" spc="-15" dirty="0">
                <a:latin typeface="Calibri"/>
                <a:cs typeface="Calibri"/>
              </a:rPr>
              <a:t>to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bonds?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172460" y="2814320"/>
          <a:ext cx="8856980" cy="3986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5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6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Decide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each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initiation,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propagation</a:t>
                      </a:r>
                      <a:r>
                        <a:rPr sz="1200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50">
                <a:tc>
                  <a:txBody>
                    <a:bodyPr/>
                    <a:lstStyle/>
                    <a:p>
                      <a:pPr marL="90170">
                        <a:lnSpc>
                          <a:spcPts val="126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termination.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1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tabLst>
                          <a:tab pos="1181100" algn="l"/>
                          <a:tab pos="1880235" algn="l"/>
                          <a:tab pos="2211705" algn="l"/>
                          <a:tab pos="255841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2.	</a:t>
                      </a:r>
                      <a:r>
                        <a:rPr sz="12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free radical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scavenger?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tabLst>
                          <a:tab pos="950594" algn="l"/>
                          <a:tab pos="1249680" algn="l"/>
                          <a:tab pos="1579245" algn="l"/>
                          <a:tab pos="227838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3.	</a:t>
                      </a:r>
                      <a:r>
                        <a:rPr sz="12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List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three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everyday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items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free radical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scavengers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added</a:t>
                      </a:r>
                      <a:r>
                        <a:rPr sz="12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to: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6990" y="5139690"/>
            <a:ext cx="3060700" cy="15697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9535" marR="271145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latin typeface="Calibri"/>
                <a:cs typeface="Calibri"/>
              </a:rPr>
              <a:t>During UV </a:t>
            </a:r>
            <a:r>
              <a:rPr sz="1200" spc="-5" dirty="0">
                <a:latin typeface="Calibri"/>
                <a:cs typeface="Calibri"/>
              </a:rPr>
              <a:t>exposure, </a:t>
            </a:r>
            <a:r>
              <a:rPr sz="1200" dirty="0">
                <a:latin typeface="Calibri"/>
                <a:cs typeface="Calibri"/>
              </a:rPr>
              <a:t>UV </a:t>
            </a:r>
            <a:r>
              <a:rPr sz="1200" spc="-5" dirty="0">
                <a:latin typeface="Calibri"/>
                <a:cs typeface="Calibri"/>
              </a:rPr>
              <a:t>light </a:t>
            </a:r>
            <a:r>
              <a:rPr sz="1200" spc="-10" dirty="0">
                <a:latin typeface="Calibri"/>
                <a:cs typeface="Calibri"/>
              </a:rPr>
              <a:t>breaks</a:t>
            </a:r>
            <a:r>
              <a:rPr sz="1200" spc="-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bonds.  </a:t>
            </a:r>
            <a:r>
              <a:rPr sz="1200" spc="-5" dirty="0">
                <a:latin typeface="Calibri"/>
                <a:cs typeface="Calibri"/>
              </a:rPr>
              <a:t>What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formed?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24565" y="3644964"/>
            <a:ext cx="306826" cy="1304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5537483" y="3644965"/>
            <a:ext cx="457834" cy="100965"/>
            <a:chOff x="5537483" y="3644965"/>
            <a:chExt cx="457834" cy="100965"/>
          </a:xfrm>
        </p:grpSpPr>
        <p:sp>
          <p:nvSpPr>
            <p:cNvPr id="19" name="object 19"/>
            <p:cNvSpPr/>
            <p:nvPr/>
          </p:nvSpPr>
          <p:spPr>
            <a:xfrm>
              <a:off x="5537483" y="3644965"/>
              <a:ext cx="115077" cy="10051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679893" y="3690602"/>
              <a:ext cx="314960" cy="0"/>
            </a:xfrm>
            <a:custGeom>
              <a:avLst/>
              <a:gdLst/>
              <a:ahLst/>
              <a:cxnLst/>
              <a:rect l="l" t="t" r="r" b="b"/>
              <a:pathLst>
                <a:path w="314960">
                  <a:moveTo>
                    <a:pt x="0" y="0"/>
                  </a:moveTo>
                  <a:lnTo>
                    <a:pt x="314816" y="0"/>
                  </a:lnTo>
                </a:path>
              </a:pathLst>
            </a:custGeom>
            <a:ln w="134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4649017" y="3642164"/>
            <a:ext cx="789940" cy="74295"/>
            <a:chOff x="4649017" y="3642164"/>
            <a:chExt cx="789940" cy="74295"/>
          </a:xfrm>
        </p:grpSpPr>
        <p:sp>
          <p:nvSpPr>
            <p:cNvPr id="22" name="object 22"/>
            <p:cNvSpPr/>
            <p:nvPr/>
          </p:nvSpPr>
          <p:spPr>
            <a:xfrm>
              <a:off x="4649017" y="3673383"/>
              <a:ext cx="668020" cy="13970"/>
            </a:xfrm>
            <a:custGeom>
              <a:avLst/>
              <a:gdLst/>
              <a:ahLst/>
              <a:cxnLst/>
              <a:rect l="l" t="t" r="r" b="b"/>
              <a:pathLst>
                <a:path w="668020" h="13970">
                  <a:moveTo>
                    <a:pt x="667477" y="0"/>
                  </a:moveTo>
                  <a:lnTo>
                    <a:pt x="0" y="0"/>
                  </a:lnTo>
                  <a:lnTo>
                    <a:pt x="0" y="13439"/>
                  </a:lnTo>
                  <a:lnTo>
                    <a:pt x="667477" y="13439"/>
                  </a:lnTo>
                  <a:lnTo>
                    <a:pt x="6674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96255" y="3642164"/>
              <a:ext cx="142127" cy="7419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3943020" y="3644965"/>
            <a:ext cx="115077" cy="100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63523" y="3655464"/>
            <a:ext cx="306812" cy="1304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43908" y="3610386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8123" y="0"/>
                </a:moveTo>
                <a:lnTo>
                  <a:pt x="5228" y="0"/>
                </a:lnTo>
                <a:lnTo>
                  <a:pt x="0" y="5179"/>
                </a:lnTo>
                <a:lnTo>
                  <a:pt x="0" y="18059"/>
                </a:lnTo>
                <a:lnTo>
                  <a:pt x="5228" y="23238"/>
                </a:lnTo>
                <a:lnTo>
                  <a:pt x="18123" y="23238"/>
                </a:lnTo>
                <a:lnTo>
                  <a:pt x="23351" y="18059"/>
                </a:lnTo>
                <a:lnTo>
                  <a:pt x="23351" y="11619"/>
                </a:lnTo>
                <a:lnTo>
                  <a:pt x="23351" y="5179"/>
                </a:lnTo>
                <a:lnTo>
                  <a:pt x="18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147329" y="3613046"/>
            <a:ext cx="147955" cy="102870"/>
            <a:chOff x="4147329" y="3613046"/>
            <a:chExt cx="147955" cy="102870"/>
          </a:xfrm>
        </p:grpSpPr>
        <p:sp>
          <p:nvSpPr>
            <p:cNvPr id="28" name="object 28"/>
            <p:cNvSpPr/>
            <p:nvPr/>
          </p:nvSpPr>
          <p:spPr>
            <a:xfrm>
              <a:off x="4271812" y="3613046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5">
                  <a:moveTo>
                    <a:pt x="18137" y="0"/>
                  </a:moveTo>
                  <a:lnTo>
                    <a:pt x="5228" y="0"/>
                  </a:lnTo>
                  <a:lnTo>
                    <a:pt x="0" y="5179"/>
                  </a:lnTo>
                  <a:lnTo>
                    <a:pt x="0" y="18059"/>
                  </a:lnTo>
                  <a:lnTo>
                    <a:pt x="5228" y="23238"/>
                  </a:lnTo>
                  <a:lnTo>
                    <a:pt x="18137" y="23238"/>
                  </a:lnTo>
                  <a:lnTo>
                    <a:pt x="23365" y="18059"/>
                  </a:lnTo>
                  <a:lnTo>
                    <a:pt x="23365" y="11619"/>
                  </a:lnTo>
                  <a:lnTo>
                    <a:pt x="23365" y="5179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47329" y="3629565"/>
              <a:ext cx="85964" cy="8595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5248542" y="4650467"/>
            <a:ext cx="115089" cy="1004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35676" y="4650467"/>
            <a:ext cx="306858" cy="1303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07290" y="4647668"/>
            <a:ext cx="142142" cy="741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74460" y="4660963"/>
            <a:ext cx="306844" cy="13039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3653913" y="4618561"/>
            <a:ext cx="352425" cy="161290"/>
            <a:chOff x="3653913" y="4618561"/>
            <a:chExt cx="352425" cy="161290"/>
          </a:xfrm>
        </p:grpSpPr>
        <p:sp>
          <p:nvSpPr>
            <p:cNvPr id="35" name="object 35"/>
            <p:cNvSpPr/>
            <p:nvPr/>
          </p:nvSpPr>
          <p:spPr>
            <a:xfrm>
              <a:off x="3653913" y="4650467"/>
              <a:ext cx="176980" cy="12914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982739" y="4618561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5">
                  <a:moveTo>
                    <a:pt x="18139" y="0"/>
                  </a:moveTo>
                  <a:lnTo>
                    <a:pt x="5228" y="0"/>
                  </a:lnTo>
                  <a:lnTo>
                    <a:pt x="0" y="5177"/>
                  </a:lnTo>
                  <a:lnTo>
                    <a:pt x="0" y="18052"/>
                  </a:lnTo>
                  <a:lnTo>
                    <a:pt x="5228" y="23229"/>
                  </a:lnTo>
                  <a:lnTo>
                    <a:pt x="18139" y="23229"/>
                  </a:lnTo>
                  <a:lnTo>
                    <a:pt x="23368" y="18052"/>
                  </a:lnTo>
                  <a:lnTo>
                    <a:pt x="23368" y="11614"/>
                  </a:lnTo>
                  <a:lnTo>
                    <a:pt x="23368" y="5177"/>
                  </a:lnTo>
                  <a:lnTo>
                    <a:pt x="181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858243" y="4635074"/>
              <a:ext cx="85973" cy="8592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503174" y="4650467"/>
            <a:ext cx="115089" cy="1004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90187" y="4636473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8083" y="0"/>
                </a:moveTo>
                <a:lnTo>
                  <a:pt x="5186" y="0"/>
                </a:lnTo>
                <a:lnTo>
                  <a:pt x="0" y="5317"/>
                </a:lnTo>
                <a:lnTo>
                  <a:pt x="0" y="18192"/>
                </a:lnTo>
                <a:lnTo>
                  <a:pt x="5186" y="23369"/>
                </a:lnTo>
                <a:lnTo>
                  <a:pt x="18083" y="23369"/>
                </a:lnTo>
                <a:lnTo>
                  <a:pt x="23270" y="18192"/>
                </a:lnTo>
                <a:lnTo>
                  <a:pt x="23270" y="11754"/>
                </a:lnTo>
                <a:lnTo>
                  <a:pt x="23270" y="5317"/>
                </a:lnTo>
                <a:lnTo>
                  <a:pt x="180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80474" y="4645569"/>
            <a:ext cx="85931" cy="8592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49543" y="5717147"/>
            <a:ext cx="349691" cy="1302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26559" y="5717158"/>
            <a:ext cx="357505" cy="130810"/>
          </a:xfrm>
          <a:custGeom>
            <a:avLst/>
            <a:gdLst/>
            <a:ahLst/>
            <a:cxnLst/>
            <a:rect l="l" t="t" r="r" b="b"/>
            <a:pathLst>
              <a:path w="357504" h="130810">
                <a:moveTo>
                  <a:pt x="93141" y="50317"/>
                </a:moveTo>
                <a:lnTo>
                  <a:pt x="79768" y="12446"/>
                </a:lnTo>
                <a:lnTo>
                  <a:pt x="79768" y="51714"/>
                </a:lnTo>
                <a:lnTo>
                  <a:pt x="79273" y="59156"/>
                </a:lnTo>
                <a:lnTo>
                  <a:pt x="53403" y="88823"/>
                </a:lnTo>
                <a:lnTo>
                  <a:pt x="46507" y="89446"/>
                </a:lnTo>
                <a:lnTo>
                  <a:pt x="39649" y="88811"/>
                </a:lnTo>
                <a:lnTo>
                  <a:pt x="13881" y="60020"/>
                </a:lnTo>
                <a:lnTo>
                  <a:pt x="13284" y="51714"/>
                </a:lnTo>
                <a:lnTo>
                  <a:pt x="13906" y="41541"/>
                </a:lnTo>
                <a:lnTo>
                  <a:pt x="37592" y="11061"/>
                </a:lnTo>
                <a:lnTo>
                  <a:pt x="53136" y="11061"/>
                </a:lnTo>
                <a:lnTo>
                  <a:pt x="79692" y="41541"/>
                </a:lnTo>
                <a:lnTo>
                  <a:pt x="79768" y="51714"/>
                </a:lnTo>
                <a:lnTo>
                  <a:pt x="79768" y="12446"/>
                </a:lnTo>
                <a:lnTo>
                  <a:pt x="78498" y="11061"/>
                </a:lnTo>
                <a:lnTo>
                  <a:pt x="78181" y="10706"/>
                </a:lnTo>
                <a:lnTo>
                  <a:pt x="63741" y="2146"/>
                </a:lnTo>
                <a:lnTo>
                  <a:pt x="55626" y="0"/>
                </a:lnTo>
                <a:lnTo>
                  <a:pt x="46647" y="0"/>
                </a:lnTo>
                <a:lnTo>
                  <a:pt x="7327" y="21158"/>
                </a:lnTo>
                <a:lnTo>
                  <a:pt x="0" y="60020"/>
                </a:lnTo>
                <a:lnTo>
                  <a:pt x="1866" y="68110"/>
                </a:lnTo>
                <a:lnTo>
                  <a:pt x="27584" y="96723"/>
                </a:lnTo>
                <a:lnTo>
                  <a:pt x="46570" y="100444"/>
                </a:lnTo>
                <a:lnTo>
                  <a:pt x="55041" y="100444"/>
                </a:lnTo>
                <a:lnTo>
                  <a:pt x="62915" y="98450"/>
                </a:lnTo>
                <a:lnTo>
                  <a:pt x="77533" y="90462"/>
                </a:lnTo>
                <a:lnTo>
                  <a:pt x="78498" y="89446"/>
                </a:lnTo>
                <a:lnTo>
                  <a:pt x="83185" y="84582"/>
                </a:lnTo>
                <a:lnTo>
                  <a:pt x="87172" y="76796"/>
                </a:lnTo>
                <a:lnTo>
                  <a:pt x="89789" y="70777"/>
                </a:lnTo>
                <a:lnTo>
                  <a:pt x="91655" y="64376"/>
                </a:lnTo>
                <a:lnTo>
                  <a:pt x="92773" y="57569"/>
                </a:lnTo>
                <a:lnTo>
                  <a:pt x="93141" y="50317"/>
                </a:lnTo>
                <a:close/>
              </a:path>
              <a:path w="357504" h="130810">
                <a:moveTo>
                  <a:pt x="195326" y="67995"/>
                </a:moveTo>
                <a:lnTo>
                  <a:pt x="182448" y="64757"/>
                </a:lnTo>
                <a:lnTo>
                  <a:pt x="180670" y="72910"/>
                </a:lnTo>
                <a:lnTo>
                  <a:pt x="177292" y="79070"/>
                </a:lnTo>
                <a:lnTo>
                  <a:pt x="167271" y="87363"/>
                </a:lnTo>
                <a:lnTo>
                  <a:pt x="161163" y="89446"/>
                </a:lnTo>
                <a:lnTo>
                  <a:pt x="148005" y="89446"/>
                </a:lnTo>
                <a:lnTo>
                  <a:pt x="122516" y="57721"/>
                </a:lnTo>
                <a:lnTo>
                  <a:pt x="122516" y="43053"/>
                </a:lnTo>
                <a:lnTo>
                  <a:pt x="147459" y="11061"/>
                </a:lnTo>
                <a:lnTo>
                  <a:pt x="161455" y="11061"/>
                </a:lnTo>
                <a:lnTo>
                  <a:pt x="166852" y="12661"/>
                </a:lnTo>
                <a:lnTo>
                  <a:pt x="175437" y="19113"/>
                </a:lnTo>
                <a:lnTo>
                  <a:pt x="178727" y="24257"/>
                </a:lnTo>
                <a:lnTo>
                  <a:pt x="180975" y="31318"/>
                </a:lnTo>
                <a:lnTo>
                  <a:pt x="193675" y="28333"/>
                </a:lnTo>
                <a:lnTo>
                  <a:pt x="191058" y="19380"/>
                </a:lnTo>
                <a:lnTo>
                  <a:pt x="186436" y="12420"/>
                </a:lnTo>
                <a:lnTo>
                  <a:pt x="184594" y="11061"/>
                </a:lnTo>
                <a:lnTo>
                  <a:pt x="179793" y="7480"/>
                </a:lnTo>
                <a:lnTo>
                  <a:pt x="174510" y="4241"/>
                </a:lnTo>
                <a:lnTo>
                  <a:pt x="168656" y="1917"/>
                </a:lnTo>
                <a:lnTo>
                  <a:pt x="162217" y="533"/>
                </a:lnTo>
                <a:lnTo>
                  <a:pt x="155206" y="63"/>
                </a:lnTo>
                <a:lnTo>
                  <a:pt x="146608" y="63"/>
                </a:lnTo>
                <a:lnTo>
                  <a:pt x="115036" y="23063"/>
                </a:lnTo>
                <a:lnTo>
                  <a:pt x="109232" y="49517"/>
                </a:lnTo>
                <a:lnTo>
                  <a:pt x="109550" y="56362"/>
                </a:lnTo>
                <a:lnTo>
                  <a:pt x="129387" y="94043"/>
                </a:lnTo>
                <a:lnTo>
                  <a:pt x="155003" y="100444"/>
                </a:lnTo>
                <a:lnTo>
                  <a:pt x="162331" y="99923"/>
                </a:lnTo>
                <a:lnTo>
                  <a:pt x="192900" y="75438"/>
                </a:lnTo>
                <a:lnTo>
                  <a:pt x="195326" y="67995"/>
                </a:lnTo>
                <a:close/>
              </a:path>
              <a:path w="357504" h="130810">
                <a:moveTo>
                  <a:pt x="290982" y="1727"/>
                </a:moveTo>
                <a:lnTo>
                  <a:pt x="278091" y="1727"/>
                </a:lnTo>
                <a:lnTo>
                  <a:pt x="278091" y="41567"/>
                </a:lnTo>
                <a:lnTo>
                  <a:pt x="227431" y="41567"/>
                </a:lnTo>
                <a:lnTo>
                  <a:pt x="227431" y="1727"/>
                </a:lnTo>
                <a:lnTo>
                  <a:pt x="214528" y="1727"/>
                </a:lnTo>
                <a:lnTo>
                  <a:pt x="214528" y="98780"/>
                </a:lnTo>
                <a:lnTo>
                  <a:pt x="227431" y="98780"/>
                </a:lnTo>
                <a:lnTo>
                  <a:pt x="227431" y="53035"/>
                </a:lnTo>
                <a:lnTo>
                  <a:pt x="278091" y="53035"/>
                </a:lnTo>
                <a:lnTo>
                  <a:pt x="278091" y="98780"/>
                </a:lnTo>
                <a:lnTo>
                  <a:pt x="290982" y="98780"/>
                </a:lnTo>
                <a:lnTo>
                  <a:pt x="290982" y="53035"/>
                </a:lnTo>
                <a:lnTo>
                  <a:pt x="290982" y="41567"/>
                </a:lnTo>
                <a:lnTo>
                  <a:pt x="290982" y="1727"/>
                </a:lnTo>
                <a:close/>
              </a:path>
              <a:path w="357504" h="130810">
                <a:moveTo>
                  <a:pt x="357276" y="102793"/>
                </a:moveTo>
                <a:lnTo>
                  <a:pt x="356158" y="98882"/>
                </a:lnTo>
                <a:lnTo>
                  <a:pt x="351256" y="92621"/>
                </a:lnTo>
                <a:lnTo>
                  <a:pt x="348030" y="90551"/>
                </a:lnTo>
                <a:lnTo>
                  <a:pt x="343687" y="89560"/>
                </a:lnTo>
                <a:lnTo>
                  <a:pt x="346900" y="88036"/>
                </a:lnTo>
                <a:lnTo>
                  <a:pt x="349427" y="85991"/>
                </a:lnTo>
                <a:lnTo>
                  <a:pt x="352933" y="80822"/>
                </a:lnTo>
                <a:lnTo>
                  <a:pt x="353771" y="77952"/>
                </a:lnTo>
                <a:lnTo>
                  <a:pt x="353771" y="71501"/>
                </a:lnTo>
                <a:lnTo>
                  <a:pt x="336257" y="55892"/>
                </a:lnTo>
                <a:lnTo>
                  <a:pt x="326580" y="55892"/>
                </a:lnTo>
                <a:lnTo>
                  <a:pt x="321678" y="57531"/>
                </a:lnTo>
                <a:lnTo>
                  <a:pt x="313969" y="64135"/>
                </a:lnTo>
                <a:lnTo>
                  <a:pt x="311442" y="68770"/>
                </a:lnTo>
                <a:lnTo>
                  <a:pt x="310324" y="74752"/>
                </a:lnTo>
                <a:lnTo>
                  <a:pt x="319290" y="76352"/>
                </a:lnTo>
                <a:lnTo>
                  <a:pt x="320001" y="71983"/>
                </a:lnTo>
                <a:lnTo>
                  <a:pt x="321538" y="68707"/>
                </a:lnTo>
                <a:lnTo>
                  <a:pt x="326161" y="64338"/>
                </a:lnTo>
                <a:lnTo>
                  <a:pt x="329107" y="63246"/>
                </a:lnTo>
                <a:lnTo>
                  <a:pt x="336118" y="63246"/>
                </a:lnTo>
                <a:lnTo>
                  <a:pt x="338912" y="64325"/>
                </a:lnTo>
                <a:lnTo>
                  <a:pt x="343408" y="68630"/>
                </a:lnTo>
                <a:lnTo>
                  <a:pt x="344525" y="71335"/>
                </a:lnTo>
                <a:lnTo>
                  <a:pt x="344525" y="78752"/>
                </a:lnTo>
                <a:lnTo>
                  <a:pt x="342976" y="81813"/>
                </a:lnTo>
                <a:lnTo>
                  <a:pt x="336816" y="85788"/>
                </a:lnTo>
                <a:lnTo>
                  <a:pt x="333451" y="86779"/>
                </a:lnTo>
                <a:lnTo>
                  <a:pt x="328129" y="86690"/>
                </a:lnTo>
                <a:lnTo>
                  <a:pt x="327139" y="94538"/>
                </a:lnTo>
                <a:lnTo>
                  <a:pt x="329666" y="93865"/>
                </a:lnTo>
                <a:lnTo>
                  <a:pt x="331774" y="93522"/>
                </a:lnTo>
                <a:lnTo>
                  <a:pt x="337654" y="93522"/>
                </a:lnTo>
                <a:lnTo>
                  <a:pt x="341020" y="94869"/>
                </a:lnTo>
                <a:lnTo>
                  <a:pt x="346481" y="100190"/>
                </a:lnTo>
                <a:lnTo>
                  <a:pt x="347751" y="103581"/>
                </a:lnTo>
                <a:lnTo>
                  <a:pt x="347751" y="111988"/>
                </a:lnTo>
                <a:lnTo>
                  <a:pt x="346341" y="115595"/>
                </a:lnTo>
                <a:lnTo>
                  <a:pt x="340461" y="121424"/>
                </a:lnTo>
                <a:lnTo>
                  <a:pt x="336956" y="122885"/>
                </a:lnTo>
                <a:lnTo>
                  <a:pt x="329107" y="122885"/>
                </a:lnTo>
                <a:lnTo>
                  <a:pt x="326161" y="121767"/>
                </a:lnTo>
                <a:lnTo>
                  <a:pt x="321259" y="117297"/>
                </a:lnTo>
                <a:lnTo>
                  <a:pt x="319430" y="113639"/>
                </a:lnTo>
                <a:lnTo>
                  <a:pt x="318452" y="108585"/>
                </a:lnTo>
                <a:lnTo>
                  <a:pt x="309486" y="109766"/>
                </a:lnTo>
                <a:lnTo>
                  <a:pt x="310045" y="115836"/>
                </a:lnTo>
                <a:lnTo>
                  <a:pt x="312432" y="120764"/>
                </a:lnTo>
                <a:lnTo>
                  <a:pt x="320979" y="128371"/>
                </a:lnTo>
                <a:lnTo>
                  <a:pt x="326301" y="130276"/>
                </a:lnTo>
                <a:lnTo>
                  <a:pt x="339763" y="130276"/>
                </a:lnTo>
                <a:lnTo>
                  <a:pt x="345643" y="128066"/>
                </a:lnTo>
                <a:lnTo>
                  <a:pt x="355041" y="119227"/>
                </a:lnTo>
                <a:lnTo>
                  <a:pt x="357276" y="113855"/>
                </a:lnTo>
                <a:lnTo>
                  <a:pt x="357276" y="1027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405704" y="5714395"/>
            <a:ext cx="142109" cy="740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72048" y="5706681"/>
            <a:ext cx="357505" cy="130810"/>
          </a:xfrm>
          <a:custGeom>
            <a:avLst/>
            <a:gdLst/>
            <a:ahLst/>
            <a:cxnLst/>
            <a:rect l="l" t="t" r="r" b="b"/>
            <a:pathLst>
              <a:path w="357504" h="130810">
                <a:moveTo>
                  <a:pt x="93065" y="50317"/>
                </a:moveTo>
                <a:lnTo>
                  <a:pt x="79794" y="12446"/>
                </a:lnTo>
                <a:lnTo>
                  <a:pt x="79794" y="51714"/>
                </a:lnTo>
                <a:lnTo>
                  <a:pt x="79298" y="59156"/>
                </a:lnTo>
                <a:lnTo>
                  <a:pt x="53416" y="88823"/>
                </a:lnTo>
                <a:lnTo>
                  <a:pt x="46532" y="89458"/>
                </a:lnTo>
                <a:lnTo>
                  <a:pt x="39662" y="88811"/>
                </a:lnTo>
                <a:lnTo>
                  <a:pt x="13906" y="60020"/>
                </a:lnTo>
                <a:lnTo>
                  <a:pt x="13322" y="51714"/>
                </a:lnTo>
                <a:lnTo>
                  <a:pt x="13931" y="41541"/>
                </a:lnTo>
                <a:lnTo>
                  <a:pt x="37566" y="11061"/>
                </a:lnTo>
                <a:lnTo>
                  <a:pt x="53124" y="11061"/>
                </a:lnTo>
                <a:lnTo>
                  <a:pt x="79717" y="41541"/>
                </a:lnTo>
                <a:lnTo>
                  <a:pt x="79794" y="51714"/>
                </a:lnTo>
                <a:lnTo>
                  <a:pt x="79794" y="12446"/>
                </a:lnTo>
                <a:lnTo>
                  <a:pt x="78536" y="11061"/>
                </a:lnTo>
                <a:lnTo>
                  <a:pt x="78206" y="10706"/>
                </a:lnTo>
                <a:lnTo>
                  <a:pt x="63779" y="2146"/>
                </a:lnTo>
                <a:lnTo>
                  <a:pt x="55651" y="0"/>
                </a:lnTo>
                <a:lnTo>
                  <a:pt x="46672" y="0"/>
                </a:lnTo>
                <a:lnTo>
                  <a:pt x="7340" y="21170"/>
                </a:lnTo>
                <a:lnTo>
                  <a:pt x="0" y="60020"/>
                </a:lnTo>
                <a:lnTo>
                  <a:pt x="1828" y="68110"/>
                </a:lnTo>
                <a:lnTo>
                  <a:pt x="5613" y="75755"/>
                </a:lnTo>
                <a:lnTo>
                  <a:pt x="9258" y="83375"/>
                </a:lnTo>
                <a:lnTo>
                  <a:pt x="46532" y="100444"/>
                </a:lnTo>
                <a:lnTo>
                  <a:pt x="54940" y="100444"/>
                </a:lnTo>
                <a:lnTo>
                  <a:pt x="87185" y="76796"/>
                </a:lnTo>
                <a:lnTo>
                  <a:pt x="92697" y="57581"/>
                </a:lnTo>
                <a:lnTo>
                  <a:pt x="93065" y="50317"/>
                </a:lnTo>
                <a:close/>
              </a:path>
              <a:path w="357504" h="130810">
                <a:moveTo>
                  <a:pt x="195376" y="67995"/>
                </a:moveTo>
                <a:lnTo>
                  <a:pt x="182486" y="64757"/>
                </a:lnTo>
                <a:lnTo>
                  <a:pt x="180657" y="72910"/>
                </a:lnTo>
                <a:lnTo>
                  <a:pt x="177304" y="79070"/>
                </a:lnTo>
                <a:lnTo>
                  <a:pt x="167208" y="87376"/>
                </a:lnTo>
                <a:lnTo>
                  <a:pt x="161175" y="89458"/>
                </a:lnTo>
                <a:lnTo>
                  <a:pt x="148005" y="89458"/>
                </a:lnTo>
                <a:lnTo>
                  <a:pt x="122504" y="57721"/>
                </a:lnTo>
                <a:lnTo>
                  <a:pt x="122504" y="43053"/>
                </a:lnTo>
                <a:lnTo>
                  <a:pt x="123482" y="36842"/>
                </a:lnTo>
                <a:lnTo>
                  <a:pt x="125577" y="30822"/>
                </a:lnTo>
                <a:lnTo>
                  <a:pt x="127546" y="24803"/>
                </a:lnTo>
                <a:lnTo>
                  <a:pt x="131191" y="20002"/>
                </a:lnTo>
                <a:lnTo>
                  <a:pt x="136093" y="16421"/>
                </a:lnTo>
                <a:lnTo>
                  <a:pt x="141135" y="12852"/>
                </a:lnTo>
                <a:lnTo>
                  <a:pt x="147447" y="11061"/>
                </a:lnTo>
                <a:lnTo>
                  <a:pt x="161467" y="11061"/>
                </a:lnTo>
                <a:lnTo>
                  <a:pt x="166789" y="12661"/>
                </a:lnTo>
                <a:lnTo>
                  <a:pt x="175475" y="19113"/>
                </a:lnTo>
                <a:lnTo>
                  <a:pt x="178701" y="24257"/>
                </a:lnTo>
                <a:lnTo>
                  <a:pt x="180949" y="31330"/>
                </a:lnTo>
                <a:lnTo>
                  <a:pt x="193700" y="28333"/>
                </a:lnTo>
                <a:lnTo>
                  <a:pt x="191033" y="19380"/>
                </a:lnTo>
                <a:lnTo>
                  <a:pt x="186410" y="12433"/>
                </a:lnTo>
                <a:lnTo>
                  <a:pt x="184581" y="11061"/>
                </a:lnTo>
                <a:lnTo>
                  <a:pt x="179819" y="7480"/>
                </a:lnTo>
                <a:lnTo>
                  <a:pt x="174510" y="4241"/>
                </a:lnTo>
                <a:lnTo>
                  <a:pt x="168643" y="1917"/>
                </a:lnTo>
                <a:lnTo>
                  <a:pt x="162204" y="533"/>
                </a:lnTo>
                <a:lnTo>
                  <a:pt x="155155" y="63"/>
                </a:lnTo>
                <a:lnTo>
                  <a:pt x="146608" y="63"/>
                </a:lnTo>
                <a:lnTo>
                  <a:pt x="115074" y="23075"/>
                </a:lnTo>
                <a:lnTo>
                  <a:pt x="109181" y="49517"/>
                </a:lnTo>
                <a:lnTo>
                  <a:pt x="109499" y="56362"/>
                </a:lnTo>
                <a:lnTo>
                  <a:pt x="129362" y="94043"/>
                </a:lnTo>
                <a:lnTo>
                  <a:pt x="155016" y="100444"/>
                </a:lnTo>
                <a:lnTo>
                  <a:pt x="162293" y="99923"/>
                </a:lnTo>
                <a:lnTo>
                  <a:pt x="192900" y="75438"/>
                </a:lnTo>
                <a:lnTo>
                  <a:pt x="195376" y="67995"/>
                </a:lnTo>
                <a:close/>
              </a:path>
              <a:path w="357504" h="130810">
                <a:moveTo>
                  <a:pt x="290969" y="1727"/>
                </a:moveTo>
                <a:lnTo>
                  <a:pt x="278066" y="1727"/>
                </a:lnTo>
                <a:lnTo>
                  <a:pt x="278066" y="41579"/>
                </a:lnTo>
                <a:lnTo>
                  <a:pt x="227469" y="41579"/>
                </a:lnTo>
                <a:lnTo>
                  <a:pt x="227469" y="1727"/>
                </a:lnTo>
                <a:lnTo>
                  <a:pt x="214579" y="1727"/>
                </a:lnTo>
                <a:lnTo>
                  <a:pt x="214579" y="98780"/>
                </a:lnTo>
                <a:lnTo>
                  <a:pt x="227469" y="98780"/>
                </a:lnTo>
                <a:lnTo>
                  <a:pt x="227469" y="53047"/>
                </a:lnTo>
                <a:lnTo>
                  <a:pt x="278066" y="53047"/>
                </a:lnTo>
                <a:lnTo>
                  <a:pt x="278066" y="98780"/>
                </a:lnTo>
                <a:lnTo>
                  <a:pt x="290969" y="98780"/>
                </a:lnTo>
                <a:lnTo>
                  <a:pt x="290969" y="53047"/>
                </a:lnTo>
                <a:lnTo>
                  <a:pt x="290969" y="41579"/>
                </a:lnTo>
                <a:lnTo>
                  <a:pt x="290969" y="1727"/>
                </a:lnTo>
                <a:close/>
              </a:path>
              <a:path w="357504" h="130810">
                <a:moveTo>
                  <a:pt x="357251" y="102793"/>
                </a:moveTo>
                <a:lnTo>
                  <a:pt x="356133" y="98882"/>
                </a:lnTo>
                <a:lnTo>
                  <a:pt x="351231" y="92621"/>
                </a:lnTo>
                <a:lnTo>
                  <a:pt x="348005" y="90551"/>
                </a:lnTo>
                <a:lnTo>
                  <a:pt x="343662" y="89560"/>
                </a:lnTo>
                <a:lnTo>
                  <a:pt x="346887" y="88036"/>
                </a:lnTo>
                <a:lnTo>
                  <a:pt x="349402" y="85991"/>
                </a:lnTo>
                <a:lnTo>
                  <a:pt x="352907" y="80822"/>
                </a:lnTo>
                <a:lnTo>
                  <a:pt x="353745" y="77952"/>
                </a:lnTo>
                <a:lnTo>
                  <a:pt x="353745" y="71501"/>
                </a:lnTo>
                <a:lnTo>
                  <a:pt x="336232" y="55892"/>
                </a:lnTo>
                <a:lnTo>
                  <a:pt x="326567" y="55892"/>
                </a:lnTo>
                <a:lnTo>
                  <a:pt x="321652" y="57543"/>
                </a:lnTo>
                <a:lnTo>
                  <a:pt x="313944" y="64135"/>
                </a:lnTo>
                <a:lnTo>
                  <a:pt x="311429" y="68770"/>
                </a:lnTo>
                <a:lnTo>
                  <a:pt x="310299" y="74764"/>
                </a:lnTo>
                <a:lnTo>
                  <a:pt x="319278" y="76352"/>
                </a:lnTo>
                <a:lnTo>
                  <a:pt x="319976" y="71983"/>
                </a:lnTo>
                <a:lnTo>
                  <a:pt x="321513" y="68707"/>
                </a:lnTo>
                <a:lnTo>
                  <a:pt x="326136" y="64338"/>
                </a:lnTo>
                <a:lnTo>
                  <a:pt x="329082" y="63246"/>
                </a:lnTo>
                <a:lnTo>
                  <a:pt x="336092" y="63246"/>
                </a:lnTo>
                <a:lnTo>
                  <a:pt x="338899" y="64325"/>
                </a:lnTo>
                <a:lnTo>
                  <a:pt x="343382" y="68630"/>
                </a:lnTo>
                <a:lnTo>
                  <a:pt x="344500" y="71335"/>
                </a:lnTo>
                <a:lnTo>
                  <a:pt x="344500" y="78752"/>
                </a:lnTo>
                <a:lnTo>
                  <a:pt x="342963" y="81813"/>
                </a:lnTo>
                <a:lnTo>
                  <a:pt x="336791" y="85788"/>
                </a:lnTo>
                <a:lnTo>
                  <a:pt x="333425" y="86791"/>
                </a:lnTo>
                <a:lnTo>
                  <a:pt x="328104" y="86690"/>
                </a:lnTo>
                <a:lnTo>
                  <a:pt x="327126" y="94538"/>
                </a:lnTo>
                <a:lnTo>
                  <a:pt x="329641" y="93865"/>
                </a:lnTo>
                <a:lnTo>
                  <a:pt x="331749" y="93535"/>
                </a:lnTo>
                <a:lnTo>
                  <a:pt x="337629" y="93535"/>
                </a:lnTo>
                <a:lnTo>
                  <a:pt x="340995" y="94869"/>
                </a:lnTo>
                <a:lnTo>
                  <a:pt x="346468" y="100190"/>
                </a:lnTo>
                <a:lnTo>
                  <a:pt x="347726" y="103581"/>
                </a:lnTo>
                <a:lnTo>
                  <a:pt x="347726" y="111988"/>
                </a:lnTo>
                <a:lnTo>
                  <a:pt x="346329" y="115595"/>
                </a:lnTo>
                <a:lnTo>
                  <a:pt x="340436" y="121424"/>
                </a:lnTo>
                <a:lnTo>
                  <a:pt x="336931" y="122885"/>
                </a:lnTo>
                <a:lnTo>
                  <a:pt x="329082" y="122885"/>
                </a:lnTo>
                <a:lnTo>
                  <a:pt x="326136" y="121767"/>
                </a:lnTo>
                <a:lnTo>
                  <a:pt x="321233" y="117297"/>
                </a:lnTo>
                <a:lnTo>
                  <a:pt x="319417" y="113639"/>
                </a:lnTo>
                <a:lnTo>
                  <a:pt x="318439" y="108585"/>
                </a:lnTo>
                <a:lnTo>
                  <a:pt x="309460" y="109778"/>
                </a:lnTo>
                <a:lnTo>
                  <a:pt x="310019" y="115836"/>
                </a:lnTo>
                <a:lnTo>
                  <a:pt x="312407" y="120764"/>
                </a:lnTo>
                <a:lnTo>
                  <a:pt x="320954" y="128371"/>
                </a:lnTo>
                <a:lnTo>
                  <a:pt x="326275" y="130276"/>
                </a:lnTo>
                <a:lnTo>
                  <a:pt x="339737" y="130276"/>
                </a:lnTo>
                <a:lnTo>
                  <a:pt x="345617" y="128066"/>
                </a:lnTo>
                <a:lnTo>
                  <a:pt x="355015" y="119227"/>
                </a:lnTo>
                <a:lnTo>
                  <a:pt x="357251" y="113855"/>
                </a:lnTo>
                <a:lnTo>
                  <a:pt x="357251" y="1027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76327" y="5717158"/>
            <a:ext cx="357505" cy="130810"/>
          </a:xfrm>
          <a:custGeom>
            <a:avLst/>
            <a:gdLst/>
            <a:ahLst/>
            <a:cxnLst/>
            <a:rect l="l" t="t" r="r" b="b"/>
            <a:pathLst>
              <a:path w="357504" h="130810">
                <a:moveTo>
                  <a:pt x="93052" y="50317"/>
                </a:moveTo>
                <a:lnTo>
                  <a:pt x="79794" y="12458"/>
                </a:lnTo>
                <a:lnTo>
                  <a:pt x="79794" y="51714"/>
                </a:lnTo>
                <a:lnTo>
                  <a:pt x="79286" y="59156"/>
                </a:lnTo>
                <a:lnTo>
                  <a:pt x="53403" y="88823"/>
                </a:lnTo>
                <a:lnTo>
                  <a:pt x="46520" y="89446"/>
                </a:lnTo>
                <a:lnTo>
                  <a:pt x="39649" y="88811"/>
                </a:lnTo>
                <a:lnTo>
                  <a:pt x="13893" y="60020"/>
                </a:lnTo>
                <a:lnTo>
                  <a:pt x="13309" y="51714"/>
                </a:lnTo>
                <a:lnTo>
                  <a:pt x="13919" y="41541"/>
                </a:lnTo>
                <a:lnTo>
                  <a:pt x="37553" y="11061"/>
                </a:lnTo>
                <a:lnTo>
                  <a:pt x="53111" y="11061"/>
                </a:lnTo>
                <a:lnTo>
                  <a:pt x="79705" y="41541"/>
                </a:lnTo>
                <a:lnTo>
                  <a:pt x="79794" y="51714"/>
                </a:lnTo>
                <a:lnTo>
                  <a:pt x="79794" y="12458"/>
                </a:lnTo>
                <a:lnTo>
                  <a:pt x="78524" y="11061"/>
                </a:lnTo>
                <a:lnTo>
                  <a:pt x="78206" y="10706"/>
                </a:lnTo>
                <a:lnTo>
                  <a:pt x="63766" y="2146"/>
                </a:lnTo>
                <a:lnTo>
                  <a:pt x="55638" y="0"/>
                </a:lnTo>
                <a:lnTo>
                  <a:pt x="46672" y="0"/>
                </a:lnTo>
                <a:lnTo>
                  <a:pt x="7327" y="21158"/>
                </a:lnTo>
                <a:lnTo>
                  <a:pt x="0" y="60020"/>
                </a:lnTo>
                <a:lnTo>
                  <a:pt x="1816" y="68110"/>
                </a:lnTo>
                <a:lnTo>
                  <a:pt x="5600" y="75755"/>
                </a:lnTo>
                <a:lnTo>
                  <a:pt x="9245" y="83375"/>
                </a:lnTo>
                <a:lnTo>
                  <a:pt x="46520" y="100444"/>
                </a:lnTo>
                <a:lnTo>
                  <a:pt x="54940" y="100444"/>
                </a:lnTo>
                <a:lnTo>
                  <a:pt x="62928" y="98450"/>
                </a:lnTo>
                <a:lnTo>
                  <a:pt x="77495" y="90462"/>
                </a:lnTo>
                <a:lnTo>
                  <a:pt x="78460" y="89446"/>
                </a:lnTo>
                <a:lnTo>
                  <a:pt x="83108" y="84582"/>
                </a:lnTo>
                <a:lnTo>
                  <a:pt x="87172" y="76796"/>
                </a:lnTo>
                <a:lnTo>
                  <a:pt x="89750" y="70777"/>
                </a:lnTo>
                <a:lnTo>
                  <a:pt x="91579" y="64376"/>
                </a:lnTo>
                <a:lnTo>
                  <a:pt x="92684" y="57569"/>
                </a:lnTo>
                <a:lnTo>
                  <a:pt x="93052" y="50317"/>
                </a:lnTo>
                <a:close/>
              </a:path>
              <a:path w="357504" h="130810">
                <a:moveTo>
                  <a:pt x="195364" y="67995"/>
                </a:moveTo>
                <a:lnTo>
                  <a:pt x="182473" y="64757"/>
                </a:lnTo>
                <a:lnTo>
                  <a:pt x="180657" y="72910"/>
                </a:lnTo>
                <a:lnTo>
                  <a:pt x="177292" y="79070"/>
                </a:lnTo>
                <a:lnTo>
                  <a:pt x="167195" y="87363"/>
                </a:lnTo>
                <a:lnTo>
                  <a:pt x="161175" y="89446"/>
                </a:lnTo>
                <a:lnTo>
                  <a:pt x="147993" y="89446"/>
                </a:lnTo>
                <a:lnTo>
                  <a:pt x="122491" y="57721"/>
                </a:lnTo>
                <a:lnTo>
                  <a:pt x="122491" y="43053"/>
                </a:lnTo>
                <a:lnTo>
                  <a:pt x="123469" y="36842"/>
                </a:lnTo>
                <a:lnTo>
                  <a:pt x="125577" y="30822"/>
                </a:lnTo>
                <a:lnTo>
                  <a:pt x="127533" y="24803"/>
                </a:lnTo>
                <a:lnTo>
                  <a:pt x="131178" y="19989"/>
                </a:lnTo>
                <a:lnTo>
                  <a:pt x="136080" y="16421"/>
                </a:lnTo>
                <a:lnTo>
                  <a:pt x="141135" y="12839"/>
                </a:lnTo>
                <a:lnTo>
                  <a:pt x="147434" y="11061"/>
                </a:lnTo>
                <a:lnTo>
                  <a:pt x="161455" y="11061"/>
                </a:lnTo>
                <a:lnTo>
                  <a:pt x="166776" y="12661"/>
                </a:lnTo>
                <a:lnTo>
                  <a:pt x="175463" y="19113"/>
                </a:lnTo>
                <a:lnTo>
                  <a:pt x="178689" y="24257"/>
                </a:lnTo>
                <a:lnTo>
                  <a:pt x="180936" y="31318"/>
                </a:lnTo>
                <a:lnTo>
                  <a:pt x="193687" y="28333"/>
                </a:lnTo>
                <a:lnTo>
                  <a:pt x="191020" y="19380"/>
                </a:lnTo>
                <a:lnTo>
                  <a:pt x="186397" y="12420"/>
                </a:lnTo>
                <a:lnTo>
                  <a:pt x="184569" y="11061"/>
                </a:lnTo>
                <a:lnTo>
                  <a:pt x="179806" y="7480"/>
                </a:lnTo>
                <a:lnTo>
                  <a:pt x="174498" y="4241"/>
                </a:lnTo>
                <a:lnTo>
                  <a:pt x="168630" y="1917"/>
                </a:lnTo>
                <a:lnTo>
                  <a:pt x="162191" y="533"/>
                </a:lnTo>
                <a:lnTo>
                  <a:pt x="155143" y="63"/>
                </a:lnTo>
                <a:lnTo>
                  <a:pt x="146596" y="63"/>
                </a:lnTo>
                <a:lnTo>
                  <a:pt x="115062" y="23063"/>
                </a:lnTo>
                <a:lnTo>
                  <a:pt x="109169" y="49517"/>
                </a:lnTo>
                <a:lnTo>
                  <a:pt x="109486" y="56362"/>
                </a:lnTo>
                <a:lnTo>
                  <a:pt x="129362" y="94043"/>
                </a:lnTo>
                <a:lnTo>
                  <a:pt x="155003" y="100444"/>
                </a:lnTo>
                <a:lnTo>
                  <a:pt x="162280" y="99923"/>
                </a:lnTo>
                <a:lnTo>
                  <a:pt x="168986" y="98361"/>
                </a:lnTo>
                <a:lnTo>
                  <a:pt x="175107" y="95758"/>
                </a:lnTo>
                <a:lnTo>
                  <a:pt x="180657" y="92125"/>
                </a:lnTo>
                <a:lnTo>
                  <a:pt x="183502" y="89446"/>
                </a:lnTo>
                <a:lnTo>
                  <a:pt x="185572" y="87503"/>
                </a:lnTo>
                <a:lnTo>
                  <a:pt x="189636" y="81940"/>
                </a:lnTo>
                <a:lnTo>
                  <a:pt x="192887" y="75438"/>
                </a:lnTo>
                <a:lnTo>
                  <a:pt x="195364" y="67995"/>
                </a:lnTo>
                <a:close/>
              </a:path>
              <a:path w="357504" h="130810">
                <a:moveTo>
                  <a:pt x="290957" y="1727"/>
                </a:moveTo>
                <a:lnTo>
                  <a:pt x="278053" y="1727"/>
                </a:lnTo>
                <a:lnTo>
                  <a:pt x="278053" y="41567"/>
                </a:lnTo>
                <a:lnTo>
                  <a:pt x="227469" y="41567"/>
                </a:lnTo>
                <a:lnTo>
                  <a:pt x="227469" y="1727"/>
                </a:lnTo>
                <a:lnTo>
                  <a:pt x="214566" y="1727"/>
                </a:lnTo>
                <a:lnTo>
                  <a:pt x="214566" y="98780"/>
                </a:lnTo>
                <a:lnTo>
                  <a:pt x="227469" y="98780"/>
                </a:lnTo>
                <a:lnTo>
                  <a:pt x="227469" y="53035"/>
                </a:lnTo>
                <a:lnTo>
                  <a:pt x="278053" y="53035"/>
                </a:lnTo>
                <a:lnTo>
                  <a:pt x="278053" y="98780"/>
                </a:lnTo>
                <a:lnTo>
                  <a:pt x="290957" y="98780"/>
                </a:lnTo>
                <a:lnTo>
                  <a:pt x="290957" y="53035"/>
                </a:lnTo>
                <a:lnTo>
                  <a:pt x="290957" y="41567"/>
                </a:lnTo>
                <a:lnTo>
                  <a:pt x="290957" y="1727"/>
                </a:lnTo>
                <a:close/>
              </a:path>
              <a:path w="357504" h="130810">
                <a:moveTo>
                  <a:pt x="357251" y="102793"/>
                </a:moveTo>
                <a:lnTo>
                  <a:pt x="356120" y="98882"/>
                </a:lnTo>
                <a:lnTo>
                  <a:pt x="351218" y="92621"/>
                </a:lnTo>
                <a:lnTo>
                  <a:pt x="347992" y="90551"/>
                </a:lnTo>
                <a:lnTo>
                  <a:pt x="343649" y="89560"/>
                </a:lnTo>
                <a:lnTo>
                  <a:pt x="346875" y="88036"/>
                </a:lnTo>
                <a:lnTo>
                  <a:pt x="349402" y="85991"/>
                </a:lnTo>
                <a:lnTo>
                  <a:pt x="352894" y="80822"/>
                </a:lnTo>
                <a:lnTo>
                  <a:pt x="353745" y="77952"/>
                </a:lnTo>
                <a:lnTo>
                  <a:pt x="353745" y="71501"/>
                </a:lnTo>
                <a:lnTo>
                  <a:pt x="336219" y="55892"/>
                </a:lnTo>
                <a:lnTo>
                  <a:pt x="326555" y="55892"/>
                </a:lnTo>
                <a:lnTo>
                  <a:pt x="321640" y="57531"/>
                </a:lnTo>
                <a:lnTo>
                  <a:pt x="313944" y="64135"/>
                </a:lnTo>
                <a:lnTo>
                  <a:pt x="311416" y="68770"/>
                </a:lnTo>
                <a:lnTo>
                  <a:pt x="310299" y="74752"/>
                </a:lnTo>
                <a:lnTo>
                  <a:pt x="319265" y="76352"/>
                </a:lnTo>
                <a:lnTo>
                  <a:pt x="319963" y="71983"/>
                </a:lnTo>
                <a:lnTo>
                  <a:pt x="321500" y="68707"/>
                </a:lnTo>
                <a:lnTo>
                  <a:pt x="326136" y="64338"/>
                </a:lnTo>
                <a:lnTo>
                  <a:pt x="329069" y="63246"/>
                </a:lnTo>
                <a:lnTo>
                  <a:pt x="336080" y="63246"/>
                </a:lnTo>
                <a:lnTo>
                  <a:pt x="338886" y="64325"/>
                </a:lnTo>
                <a:lnTo>
                  <a:pt x="343369" y="68630"/>
                </a:lnTo>
                <a:lnTo>
                  <a:pt x="344487" y="71335"/>
                </a:lnTo>
                <a:lnTo>
                  <a:pt x="344487" y="78752"/>
                </a:lnTo>
                <a:lnTo>
                  <a:pt x="342950" y="81813"/>
                </a:lnTo>
                <a:lnTo>
                  <a:pt x="336778" y="85788"/>
                </a:lnTo>
                <a:lnTo>
                  <a:pt x="333413" y="86779"/>
                </a:lnTo>
                <a:lnTo>
                  <a:pt x="328091" y="86690"/>
                </a:lnTo>
                <a:lnTo>
                  <a:pt x="327113" y="94538"/>
                </a:lnTo>
                <a:lnTo>
                  <a:pt x="329641" y="93865"/>
                </a:lnTo>
                <a:lnTo>
                  <a:pt x="331736" y="93522"/>
                </a:lnTo>
                <a:lnTo>
                  <a:pt x="337629" y="93522"/>
                </a:lnTo>
                <a:lnTo>
                  <a:pt x="340982" y="94869"/>
                </a:lnTo>
                <a:lnTo>
                  <a:pt x="346456" y="100190"/>
                </a:lnTo>
                <a:lnTo>
                  <a:pt x="347713" y="103581"/>
                </a:lnTo>
                <a:lnTo>
                  <a:pt x="347713" y="111988"/>
                </a:lnTo>
                <a:lnTo>
                  <a:pt x="346316" y="115595"/>
                </a:lnTo>
                <a:lnTo>
                  <a:pt x="340423" y="121424"/>
                </a:lnTo>
                <a:lnTo>
                  <a:pt x="336918" y="122885"/>
                </a:lnTo>
                <a:lnTo>
                  <a:pt x="329069" y="122885"/>
                </a:lnTo>
                <a:lnTo>
                  <a:pt x="326136" y="121767"/>
                </a:lnTo>
                <a:lnTo>
                  <a:pt x="321221" y="117297"/>
                </a:lnTo>
                <a:lnTo>
                  <a:pt x="319405" y="113639"/>
                </a:lnTo>
                <a:lnTo>
                  <a:pt x="318427" y="108585"/>
                </a:lnTo>
                <a:lnTo>
                  <a:pt x="309448" y="109766"/>
                </a:lnTo>
                <a:lnTo>
                  <a:pt x="310019" y="115836"/>
                </a:lnTo>
                <a:lnTo>
                  <a:pt x="312394" y="120764"/>
                </a:lnTo>
                <a:lnTo>
                  <a:pt x="320941" y="128371"/>
                </a:lnTo>
                <a:lnTo>
                  <a:pt x="326275" y="130276"/>
                </a:lnTo>
                <a:lnTo>
                  <a:pt x="339725" y="130276"/>
                </a:lnTo>
                <a:lnTo>
                  <a:pt x="345617" y="128066"/>
                </a:lnTo>
                <a:lnTo>
                  <a:pt x="355003" y="119227"/>
                </a:lnTo>
                <a:lnTo>
                  <a:pt x="357251" y="113855"/>
                </a:lnTo>
                <a:lnTo>
                  <a:pt x="357251" y="1027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77317" y="5672217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8079" y="0"/>
                </a:moveTo>
                <a:lnTo>
                  <a:pt x="5185" y="0"/>
                </a:lnTo>
                <a:lnTo>
                  <a:pt x="0" y="5209"/>
                </a:lnTo>
                <a:lnTo>
                  <a:pt x="0" y="18072"/>
                </a:lnTo>
                <a:lnTo>
                  <a:pt x="5185" y="23282"/>
                </a:lnTo>
                <a:lnTo>
                  <a:pt x="18079" y="23282"/>
                </a:lnTo>
                <a:lnTo>
                  <a:pt x="23405" y="18072"/>
                </a:lnTo>
                <a:lnTo>
                  <a:pt x="23405" y="11634"/>
                </a:lnTo>
                <a:lnTo>
                  <a:pt x="23405" y="5209"/>
                </a:lnTo>
                <a:lnTo>
                  <a:pt x="180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7" name="object 47"/>
          <p:cNvGrpSpPr/>
          <p:nvPr/>
        </p:nvGrpSpPr>
        <p:grpSpPr>
          <a:xfrm>
            <a:off x="6264557" y="5674885"/>
            <a:ext cx="147955" cy="102235"/>
            <a:chOff x="6264557" y="5674885"/>
            <a:chExt cx="147955" cy="102235"/>
          </a:xfrm>
        </p:grpSpPr>
        <p:sp>
          <p:nvSpPr>
            <p:cNvPr id="48" name="object 48"/>
            <p:cNvSpPr/>
            <p:nvPr/>
          </p:nvSpPr>
          <p:spPr>
            <a:xfrm>
              <a:off x="6389013" y="5674885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5">
                  <a:moveTo>
                    <a:pt x="18079" y="0"/>
                  </a:moveTo>
                  <a:lnTo>
                    <a:pt x="5185" y="0"/>
                  </a:lnTo>
                  <a:lnTo>
                    <a:pt x="0" y="5209"/>
                  </a:lnTo>
                  <a:lnTo>
                    <a:pt x="0" y="18072"/>
                  </a:lnTo>
                  <a:lnTo>
                    <a:pt x="5185" y="23282"/>
                  </a:lnTo>
                  <a:lnTo>
                    <a:pt x="18079" y="23282"/>
                  </a:lnTo>
                  <a:lnTo>
                    <a:pt x="23405" y="18072"/>
                  </a:lnTo>
                  <a:lnTo>
                    <a:pt x="23405" y="11648"/>
                  </a:lnTo>
                  <a:lnTo>
                    <a:pt x="23405" y="5209"/>
                  </a:lnTo>
                  <a:lnTo>
                    <a:pt x="18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4557" y="5691477"/>
              <a:ext cx="85913" cy="8564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1486</Words>
  <Application>Microsoft Office PowerPoint</Application>
  <PresentationFormat>Widescreen</PresentationFormat>
  <Paragraphs>218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Wingdings</vt:lpstr>
      <vt:lpstr>Office Theme</vt:lpstr>
      <vt:lpstr>Chemistry Revision Mind Map Unit 2 –Esters 1</vt:lpstr>
      <vt:lpstr>Chemistry Revision Mind Map Unit 2 – Fats and Oils 2</vt:lpstr>
      <vt:lpstr>Chemistry Revision Mind Map Unit 2 – Soaps 3</vt:lpstr>
      <vt:lpstr>Chemistry Revision Mind Map Unit 2 – Proteins 4</vt:lpstr>
      <vt:lpstr>Chemistry Revision Mind Map Unit 2 – Oxidation of Alcohols 5</vt:lpstr>
      <vt:lpstr>Chemistry Revision Mind Map Unit 2 – Aldehydes and Ketones 6</vt:lpstr>
      <vt:lpstr>Chemistry Revision Mind Map Unit 2 – Fragrances 7</vt:lpstr>
      <vt:lpstr>Chemistry Revision Mind Map Unit 2 – Skin Care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Beattie</dc:creator>
  <cp:lastModifiedBy>Colette Mary Brown</cp:lastModifiedBy>
  <cp:revision>1</cp:revision>
  <dcterms:created xsi:type="dcterms:W3CDTF">2021-05-04T15:54:15Z</dcterms:created>
  <dcterms:modified xsi:type="dcterms:W3CDTF">2023-03-15T16:22:01Z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2021-05-04T00:00:00Z</vt:filetime>
  </property>
</Properties>
</file>