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CA243F-80E7-4AA8-B747-2A6FBA379A4B}" v="4" dt="2021-05-22T21:20:02.93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4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7469" y="29209"/>
            <a:ext cx="12037060" cy="381000"/>
          </a:xfrm>
          <a:custGeom>
            <a:avLst/>
            <a:gdLst/>
            <a:ahLst/>
            <a:cxnLst/>
            <a:rect l="l" t="t" r="r" b="b"/>
            <a:pathLst>
              <a:path w="12037060" h="381000">
                <a:moveTo>
                  <a:pt x="0" y="63500"/>
                </a:moveTo>
                <a:lnTo>
                  <a:pt x="4990" y="38790"/>
                </a:lnTo>
                <a:lnTo>
                  <a:pt x="18599" y="18605"/>
                </a:lnTo>
                <a:lnTo>
                  <a:pt x="38783" y="4992"/>
                </a:lnTo>
                <a:lnTo>
                  <a:pt x="63500" y="0"/>
                </a:lnTo>
                <a:lnTo>
                  <a:pt x="11973560" y="0"/>
                </a:lnTo>
                <a:lnTo>
                  <a:pt x="11998269" y="4992"/>
                </a:lnTo>
                <a:lnTo>
                  <a:pt x="12018454" y="18605"/>
                </a:lnTo>
                <a:lnTo>
                  <a:pt x="12032067" y="38790"/>
                </a:lnTo>
                <a:lnTo>
                  <a:pt x="12037060" y="63500"/>
                </a:lnTo>
                <a:lnTo>
                  <a:pt x="12037060" y="317500"/>
                </a:lnTo>
                <a:lnTo>
                  <a:pt x="12032067" y="342209"/>
                </a:lnTo>
                <a:lnTo>
                  <a:pt x="12018454" y="362394"/>
                </a:lnTo>
                <a:lnTo>
                  <a:pt x="11998269" y="376007"/>
                </a:lnTo>
                <a:lnTo>
                  <a:pt x="11973560" y="381000"/>
                </a:lnTo>
                <a:lnTo>
                  <a:pt x="63500" y="381000"/>
                </a:lnTo>
                <a:lnTo>
                  <a:pt x="38783" y="376007"/>
                </a:lnTo>
                <a:lnTo>
                  <a:pt x="18599" y="362394"/>
                </a:lnTo>
                <a:lnTo>
                  <a:pt x="4990" y="342209"/>
                </a:lnTo>
                <a:lnTo>
                  <a:pt x="0" y="317500"/>
                </a:lnTo>
                <a:lnTo>
                  <a:pt x="0" y="635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82595" y="52641"/>
            <a:ext cx="6226809" cy="3003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0035" y="52641"/>
            <a:ext cx="654812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Chemistry </a:t>
            </a:r>
            <a:r>
              <a:rPr spc="-5" dirty="0"/>
              <a:t>Revision Mind Map Unit </a:t>
            </a:r>
            <a:r>
              <a:rPr dirty="0"/>
              <a:t>1 – </a:t>
            </a:r>
            <a:r>
              <a:rPr spc="-10" dirty="0"/>
              <a:t>Bonding </a:t>
            </a:r>
            <a:r>
              <a:rPr spc="-5" dirty="0"/>
              <a:t>of </a:t>
            </a:r>
            <a:r>
              <a:rPr spc="-15" dirty="0"/>
              <a:t>first </a:t>
            </a:r>
            <a:r>
              <a:rPr dirty="0"/>
              <a:t>20 </a:t>
            </a:r>
            <a:r>
              <a:rPr spc="-10" dirty="0"/>
              <a:t>elements</a:t>
            </a:r>
            <a:r>
              <a:rPr spc="114" dirty="0"/>
              <a:t> </a:t>
            </a:r>
            <a:r>
              <a:rPr dirty="0"/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10269" y="473709"/>
            <a:ext cx="3604260" cy="212344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2075" marR="182880">
              <a:lnSpc>
                <a:spcPct val="100000"/>
              </a:lnSpc>
              <a:spcBef>
                <a:spcPts val="265"/>
              </a:spcBef>
            </a:pPr>
            <a:r>
              <a:rPr sz="1200" dirty="0">
                <a:latin typeface="Calibri"/>
                <a:cs typeface="Calibri"/>
              </a:rPr>
              <a:t>Going down </a:t>
            </a:r>
            <a:r>
              <a:rPr sz="1200" spc="-5" dirty="0">
                <a:latin typeface="Calibri"/>
                <a:cs typeface="Calibri"/>
              </a:rPr>
              <a:t>group </a:t>
            </a:r>
            <a:r>
              <a:rPr sz="1200" dirty="0">
                <a:latin typeface="Calibri"/>
                <a:cs typeface="Calibri"/>
              </a:rPr>
              <a:t>8 </a:t>
            </a:r>
            <a:r>
              <a:rPr sz="1200" spc="-5" dirty="0">
                <a:latin typeface="Calibri"/>
                <a:cs typeface="Calibri"/>
              </a:rPr>
              <a:t>elements </a:t>
            </a:r>
            <a:r>
              <a:rPr sz="1200" dirty="0">
                <a:latin typeface="Calibri"/>
                <a:cs typeface="Calibri"/>
              </a:rPr>
              <a:t>boiling </a:t>
            </a:r>
            <a:r>
              <a:rPr sz="1200" spc="-5" dirty="0">
                <a:latin typeface="Calibri"/>
                <a:cs typeface="Calibri"/>
              </a:rPr>
              <a:t>points</a:t>
            </a:r>
            <a:r>
              <a:rPr sz="1200" spc="-1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increase.  Explain why </a:t>
            </a:r>
            <a:r>
              <a:rPr sz="1200" dirty="0">
                <a:latin typeface="Calibri"/>
                <a:cs typeface="Calibri"/>
              </a:rPr>
              <a:t>this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happens?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82209" y="3768090"/>
            <a:ext cx="3441700" cy="830580"/>
          </a:xfrm>
          <a:custGeom>
            <a:avLst/>
            <a:gdLst/>
            <a:ahLst/>
            <a:cxnLst/>
            <a:rect l="l" t="t" r="r" b="b"/>
            <a:pathLst>
              <a:path w="3441700" h="830579">
                <a:moveTo>
                  <a:pt x="0" y="830580"/>
                </a:moveTo>
                <a:lnTo>
                  <a:pt x="3441699" y="830580"/>
                </a:lnTo>
                <a:lnTo>
                  <a:pt x="3441699" y="0"/>
                </a:lnTo>
                <a:lnTo>
                  <a:pt x="0" y="0"/>
                </a:lnTo>
                <a:lnTo>
                  <a:pt x="0" y="83058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88559" y="3790695"/>
            <a:ext cx="34290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185">
              <a:lnSpc>
                <a:spcPts val="144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What </a:t>
            </a:r>
            <a:r>
              <a:rPr sz="1200" dirty="0">
                <a:latin typeface="Calibri"/>
                <a:cs typeface="Calibri"/>
              </a:rPr>
              <a:t>is the </a:t>
            </a:r>
            <a:r>
              <a:rPr sz="1200" spc="-15" dirty="0">
                <a:latin typeface="Calibri"/>
                <a:cs typeface="Calibri"/>
              </a:rPr>
              <a:t>strongest </a:t>
            </a:r>
            <a:r>
              <a:rPr sz="1200" spc="-5" dirty="0">
                <a:latin typeface="Calibri"/>
                <a:cs typeface="Calibri"/>
              </a:rPr>
              <a:t>type </a:t>
            </a:r>
            <a:r>
              <a:rPr sz="1200" dirty="0">
                <a:latin typeface="Calibri"/>
                <a:cs typeface="Calibri"/>
              </a:rPr>
              <a:t>of bonding </a:t>
            </a:r>
            <a:r>
              <a:rPr sz="1200" spc="-10" dirty="0">
                <a:latin typeface="Calibri"/>
                <a:cs typeface="Calibri"/>
              </a:rPr>
              <a:t>broken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when</a:t>
            </a:r>
            <a:endParaRPr sz="1200">
              <a:latin typeface="Calibri"/>
              <a:cs typeface="Calibri"/>
            </a:endParaRPr>
          </a:p>
          <a:p>
            <a:pPr marL="83185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boron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melts?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290" y="448309"/>
            <a:ext cx="4859020" cy="637032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Times New Roman"/>
              <a:cs typeface="Times New Roman"/>
            </a:endParaRPr>
          </a:p>
          <a:p>
            <a:pPr marL="90805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Annotate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15" dirty="0">
                <a:latin typeface="Calibri"/>
                <a:cs typeface="Calibri"/>
              </a:rPr>
              <a:t>first </a:t>
            </a:r>
            <a:r>
              <a:rPr sz="1200" spc="-5" dirty="0">
                <a:latin typeface="Calibri"/>
                <a:cs typeface="Calibri"/>
              </a:rPr>
              <a:t>20 elements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The Periodic </a:t>
            </a:r>
            <a:r>
              <a:rPr sz="1200" spc="-20" dirty="0">
                <a:latin typeface="Calibri"/>
                <a:cs typeface="Calibri"/>
              </a:rPr>
              <a:t>Table </a:t>
            </a:r>
            <a:r>
              <a:rPr sz="1200" spc="-15" dirty="0">
                <a:latin typeface="Calibri"/>
                <a:cs typeface="Calibri"/>
              </a:rPr>
              <a:t>to </a:t>
            </a:r>
            <a:r>
              <a:rPr sz="1200" dirty="0">
                <a:latin typeface="Calibri"/>
                <a:cs typeface="Calibri"/>
              </a:rPr>
              <a:t>show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their</a:t>
            </a:r>
            <a:endParaRPr sz="12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</a:pPr>
            <a:r>
              <a:rPr sz="1200" b="1" spc="-10" dirty="0">
                <a:latin typeface="Calibri"/>
                <a:cs typeface="Calibri"/>
              </a:rPr>
              <a:t>structure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bonding.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  <a:spcBef>
                <a:spcPts val="740"/>
              </a:spcBef>
            </a:pPr>
            <a:r>
              <a:rPr sz="1200" b="1" spc="-10" dirty="0">
                <a:latin typeface="Calibri"/>
                <a:cs typeface="Calibri"/>
              </a:rPr>
              <a:t>Note: </a:t>
            </a:r>
            <a:r>
              <a:rPr sz="1200" dirty="0">
                <a:latin typeface="Calibri"/>
                <a:cs typeface="Calibri"/>
              </a:rPr>
              <a:t>Carbon in the </a:t>
            </a:r>
            <a:r>
              <a:rPr sz="1200" spc="-10" dirty="0">
                <a:latin typeface="Calibri"/>
                <a:cs typeface="Calibri"/>
              </a:rPr>
              <a:t>form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fullerene (C</a:t>
            </a:r>
            <a:r>
              <a:rPr sz="1200" spc="-7" baseline="-20833" dirty="0">
                <a:latin typeface="Calibri"/>
                <a:cs typeface="Calibri"/>
              </a:rPr>
              <a:t>60</a:t>
            </a:r>
            <a:r>
              <a:rPr sz="1200" spc="-5" dirty="0">
                <a:latin typeface="Calibri"/>
                <a:cs typeface="Calibri"/>
              </a:rPr>
              <a:t>)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10" dirty="0">
                <a:latin typeface="Calibri"/>
                <a:cs typeface="Calibri"/>
              </a:rPr>
              <a:t>covalent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molecular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82209" y="473709"/>
            <a:ext cx="3441700" cy="323088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89535" marR="258445">
              <a:lnSpc>
                <a:spcPct val="100000"/>
              </a:lnSpc>
              <a:spcBef>
                <a:spcPts val="265"/>
              </a:spcBef>
            </a:pPr>
            <a:r>
              <a:rPr sz="1200" spc="-5" dirty="0">
                <a:latin typeface="Calibri"/>
                <a:cs typeface="Calibri"/>
              </a:rPr>
              <a:t>Explain why sulfur </a:t>
            </a:r>
            <a:r>
              <a:rPr sz="1200" dirty="0">
                <a:latin typeface="Calibri"/>
                <a:cs typeface="Calibri"/>
              </a:rPr>
              <a:t>has a higher melting </a:t>
            </a:r>
            <a:r>
              <a:rPr sz="1200" spc="-5" dirty="0">
                <a:latin typeface="Calibri"/>
                <a:cs typeface="Calibri"/>
              </a:rPr>
              <a:t>point</a:t>
            </a:r>
            <a:r>
              <a:rPr sz="1200" spc="-1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than  phosphorus?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1920" y="1082039"/>
            <a:ext cx="4681220" cy="3251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510269" y="2660650"/>
            <a:ext cx="3604260" cy="230632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92075" marR="267335">
              <a:lnSpc>
                <a:spcPct val="100000"/>
              </a:lnSpc>
              <a:spcBef>
                <a:spcPts val="270"/>
              </a:spcBef>
            </a:pPr>
            <a:r>
              <a:rPr sz="1200" spc="-5" dirty="0">
                <a:latin typeface="Calibri"/>
                <a:cs typeface="Calibri"/>
              </a:rPr>
              <a:t>Explain why </a:t>
            </a:r>
            <a:r>
              <a:rPr sz="1200" dirty="0">
                <a:latin typeface="Calibri"/>
                <a:cs typeface="Calibri"/>
              </a:rPr>
              <a:t>chlorine has a higher melting </a:t>
            </a:r>
            <a:r>
              <a:rPr sz="1200" spc="-5" dirty="0">
                <a:latin typeface="Calibri"/>
                <a:cs typeface="Calibri"/>
              </a:rPr>
              <a:t>point</a:t>
            </a:r>
            <a:r>
              <a:rPr sz="1200" spc="-1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than  </a:t>
            </a:r>
            <a:r>
              <a:rPr sz="1200" spc="-5" dirty="0">
                <a:latin typeface="Calibri"/>
                <a:cs typeface="Calibri"/>
              </a:rPr>
              <a:t>argon?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510269" y="5030470"/>
            <a:ext cx="3604260" cy="1755139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85"/>
              </a:spcBef>
            </a:pPr>
            <a:r>
              <a:rPr sz="1200" dirty="0">
                <a:latin typeface="Calibri"/>
                <a:cs typeface="Calibri"/>
              </a:rPr>
              <a:t>Explain </a:t>
            </a:r>
            <a:r>
              <a:rPr sz="1200" spc="-5" dirty="0">
                <a:latin typeface="Calibri"/>
                <a:cs typeface="Calibri"/>
              </a:rPr>
              <a:t>why boron </a:t>
            </a:r>
            <a:r>
              <a:rPr sz="1200" dirty="0">
                <a:latin typeface="Calibri"/>
                <a:cs typeface="Calibri"/>
              </a:rPr>
              <a:t>has a higher melting point</a:t>
            </a:r>
            <a:r>
              <a:rPr sz="1200" spc="-1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than</a:t>
            </a:r>
            <a:endParaRPr sz="1200">
              <a:latin typeface="Calibri"/>
              <a:cs typeface="Calibri"/>
            </a:endParaRPr>
          </a:p>
          <a:p>
            <a:pPr marL="92075">
              <a:lnSpc>
                <a:spcPct val="100000"/>
              </a:lnSpc>
              <a:spcBef>
                <a:spcPts val="5"/>
              </a:spcBef>
            </a:pPr>
            <a:r>
              <a:rPr sz="1200" spc="-20" dirty="0">
                <a:latin typeface="Calibri"/>
                <a:cs typeface="Calibri"/>
              </a:rPr>
              <a:t>sulfur.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982209" y="4644390"/>
            <a:ext cx="3441700" cy="830580"/>
          </a:xfrm>
          <a:custGeom>
            <a:avLst/>
            <a:gdLst/>
            <a:ahLst/>
            <a:cxnLst/>
            <a:rect l="l" t="t" r="r" b="b"/>
            <a:pathLst>
              <a:path w="3441700" h="830579">
                <a:moveTo>
                  <a:pt x="0" y="830580"/>
                </a:moveTo>
                <a:lnTo>
                  <a:pt x="3441699" y="830580"/>
                </a:lnTo>
                <a:lnTo>
                  <a:pt x="3441699" y="0"/>
                </a:lnTo>
                <a:lnTo>
                  <a:pt x="0" y="0"/>
                </a:lnTo>
                <a:lnTo>
                  <a:pt x="0" y="83058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988559" y="4666995"/>
            <a:ext cx="34290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185">
              <a:lnSpc>
                <a:spcPts val="144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What </a:t>
            </a:r>
            <a:r>
              <a:rPr sz="1200" dirty="0">
                <a:latin typeface="Calibri"/>
                <a:cs typeface="Calibri"/>
              </a:rPr>
              <a:t>is the </a:t>
            </a:r>
            <a:r>
              <a:rPr sz="1200" spc="-15" dirty="0">
                <a:latin typeface="Calibri"/>
                <a:cs typeface="Calibri"/>
              </a:rPr>
              <a:t>strongest </a:t>
            </a:r>
            <a:r>
              <a:rPr sz="1200" spc="-5" dirty="0">
                <a:latin typeface="Calibri"/>
                <a:cs typeface="Calibri"/>
              </a:rPr>
              <a:t>type </a:t>
            </a:r>
            <a:r>
              <a:rPr sz="1200" dirty="0">
                <a:latin typeface="Calibri"/>
                <a:cs typeface="Calibri"/>
              </a:rPr>
              <a:t>of bonding </a:t>
            </a:r>
            <a:r>
              <a:rPr sz="1200" spc="-10" dirty="0">
                <a:latin typeface="Calibri"/>
                <a:cs typeface="Calibri"/>
              </a:rPr>
              <a:t>broken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when</a:t>
            </a:r>
            <a:endParaRPr sz="1200">
              <a:latin typeface="Calibri"/>
              <a:cs typeface="Calibri"/>
            </a:endParaRPr>
          </a:p>
          <a:p>
            <a:pPr marL="83185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sulfur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melts?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982209" y="5520690"/>
            <a:ext cx="3441700" cy="1337310"/>
          </a:xfrm>
          <a:custGeom>
            <a:avLst/>
            <a:gdLst/>
            <a:ahLst/>
            <a:cxnLst/>
            <a:rect l="l" t="t" r="r" b="b"/>
            <a:pathLst>
              <a:path w="3441700" h="1337309">
                <a:moveTo>
                  <a:pt x="3441699" y="1337307"/>
                </a:moveTo>
                <a:lnTo>
                  <a:pt x="3441699" y="0"/>
                </a:lnTo>
                <a:lnTo>
                  <a:pt x="0" y="0"/>
                </a:lnTo>
                <a:lnTo>
                  <a:pt x="0" y="133730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059679" y="5543232"/>
            <a:ext cx="31661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Explain fully </a:t>
            </a:r>
            <a:r>
              <a:rPr sz="1200" dirty="0">
                <a:latin typeface="Calibri"/>
                <a:cs typeface="Calibri"/>
              </a:rPr>
              <a:t>in </a:t>
            </a:r>
            <a:r>
              <a:rPr sz="1200" spc="-5" dirty="0">
                <a:latin typeface="Calibri"/>
                <a:cs typeface="Calibri"/>
              </a:rPr>
              <a:t>terms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10" dirty="0">
                <a:latin typeface="Calibri"/>
                <a:cs typeface="Calibri"/>
              </a:rPr>
              <a:t>structure </a:t>
            </a:r>
            <a:r>
              <a:rPr sz="1200" dirty="0">
                <a:latin typeface="Calibri"/>
                <a:cs typeface="Calibri"/>
              </a:rPr>
              <a:t>and bonding </a:t>
            </a:r>
            <a:r>
              <a:rPr sz="1200" spc="-5" dirty="0">
                <a:latin typeface="Calibri"/>
                <a:cs typeface="Calibri"/>
              </a:rPr>
              <a:t>why  silicon </a:t>
            </a:r>
            <a:r>
              <a:rPr sz="1200" dirty="0">
                <a:latin typeface="Calibri"/>
                <a:cs typeface="Calibri"/>
              </a:rPr>
              <a:t>nitride has a high melting</a:t>
            </a:r>
            <a:r>
              <a:rPr sz="1200" spc="-1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point?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7814" y="52641"/>
            <a:ext cx="65131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Chemistry </a:t>
            </a:r>
            <a:r>
              <a:rPr spc="-5" dirty="0"/>
              <a:t>Revision Mind Map Unit </a:t>
            </a:r>
            <a:r>
              <a:rPr dirty="0"/>
              <a:t>1 – </a:t>
            </a:r>
            <a:r>
              <a:rPr spc="-25" dirty="0"/>
              <a:t>Trends </a:t>
            </a:r>
            <a:r>
              <a:rPr spc="-5" dirty="0"/>
              <a:t>in The </a:t>
            </a:r>
            <a:r>
              <a:rPr spc="-10" dirty="0"/>
              <a:t>Periodic </a:t>
            </a:r>
            <a:r>
              <a:rPr spc="-35" dirty="0"/>
              <a:t>Table</a:t>
            </a:r>
            <a:r>
              <a:rPr spc="60" dirty="0"/>
              <a:t> </a:t>
            </a:r>
            <a:r>
              <a:rPr dirty="0"/>
              <a:t>2</a:t>
            </a:r>
          </a:p>
        </p:txBody>
      </p:sp>
      <p:sp>
        <p:nvSpPr>
          <p:cNvPr id="3" name="object 3"/>
          <p:cNvSpPr/>
          <p:nvPr/>
        </p:nvSpPr>
        <p:spPr>
          <a:xfrm>
            <a:off x="8395969" y="473709"/>
            <a:ext cx="3718560" cy="3045460"/>
          </a:xfrm>
          <a:custGeom>
            <a:avLst/>
            <a:gdLst/>
            <a:ahLst/>
            <a:cxnLst/>
            <a:rect l="l" t="t" r="r" b="b"/>
            <a:pathLst>
              <a:path w="3718559" h="3045460">
                <a:moveTo>
                  <a:pt x="0" y="3045460"/>
                </a:moveTo>
                <a:lnTo>
                  <a:pt x="3718560" y="3045460"/>
                </a:lnTo>
                <a:lnTo>
                  <a:pt x="3718560" y="0"/>
                </a:lnTo>
                <a:lnTo>
                  <a:pt x="0" y="0"/>
                </a:lnTo>
                <a:lnTo>
                  <a:pt x="0" y="304546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474964" y="495046"/>
            <a:ext cx="34651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Explain why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15" dirty="0">
                <a:latin typeface="Calibri"/>
                <a:cs typeface="Calibri"/>
              </a:rPr>
              <a:t>first </a:t>
            </a:r>
            <a:r>
              <a:rPr sz="1200" spc="-5" dirty="0">
                <a:latin typeface="Calibri"/>
                <a:cs typeface="Calibri"/>
              </a:rPr>
              <a:t>ionisation </a:t>
            </a:r>
            <a:r>
              <a:rPr sz="1200" dirty="0">
                <a:latin typeface="Calibri"/>
                <a:cs typeface="Calibri"/>
              </a:rPr>
              <a:t>of sodium is </a:t>
            </a:r>
            <a:r>
              <a:rPr sz="1200" spc="-5" dirty="0">
                <a:latin typeface="Calibri"/>
                <a:cs typeface="Calibri"/>
              </a:rPr>
              <a:t>much lower  </a:t>
            </a:r>
            <a:r>
              <a:rPr sz="1200" dirty="0">
                <a:latin typeface="Calibri"/>
                <a:cs typeface="Calibri"/>
              </a:rPr>
              <a:t>than the </a:t>
            </a:r>
            <a:r>
              <a:rPr sz="1200" spc="-5" dirty="0">
                <a:latin typeface="Calibri"/>
                <a:cs typeface="Calibri"/>
              </a:rPr>
              <a:t>second ionisation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energy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290" y="448309"/>
            <a:ext cx="4201160" cy="645160"/>
          </a:xfrm>
          <a:custGeom>
            <a:avLst/>
            <a:gdLst/>
            <a:ahLst/>
            <a:cxnLst/>
            <a:rect l="l" t="t" r="r" b="b"/>
            <a:pathLst>
              <a:path w="4201160" h="645160">
                <a:moveTo>
                  <a:pt x="0" y="645160"/>
                </a:moveTo>
                <a:lnTo>
                  <a:pt x="4201160" y="645160"/>
                </a:lnTo>
                <a:lnTo>
                  <a:pt x="4201160" y="0"/>
                </a:lnTo>
                <a:lnTo>
                  <a:pt x="0" y="0"/>
                </a:lnTo>
                <a:lnTo>
                  <a:pt x="0" y="64516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712" y="469328"/>
            <a:ext cx="261620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covalent </a:t>
            </a:r>
            <a:r>
              <a:rPr sz="1200" dirty="0">
                <a:latin typeface="Calibri"/>
                <a:cs typeface="Calibri"/>
              </a:rPr>
              <a:t>radius is a </a:t>
            </a:r>
            <a:r>
              <a:rPr sz="1200" spc="-5" dirty="0">
                <a:latin typeface="Calibri"/>
                <a:cs typeface="Calibri"/>
              </a:rPr>
              <a:t>measure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what?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65929" y="2094229"/>
            <a:ext cx="4084320" cy="1016000"/>
          </a:xfrm>
          <a:custGeom>
            <a:avLst/>
            <a:gdLst/>
            <a:ahLst/>
            <a:cxnLst/>
            <a:rect l="l" t="t" r="r" b="b"/>
            <a:pathLst>
              <a:path w="4084320" h="1016000">
                <a:moveTo>
                  <a:pt x="0" y="1016000"/>
                </a:moveTo>
                <a:lnTo>
                  <a:pt x="4084320" y="1016000"/>
                </a:lnTo>
                <a:lnTo>
                  <a:pt x="4084320" y="0"/>
                </a:lnTo>
                <a:lnTo>
                  <a:pt x="0" y="0"/>
                </a:lnTo>
                <a:lnTo>
                  <a:pt x="0" y="10160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343400" y="2117090"/>
            <a:ext cx="33032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Explain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trend </a:t>
            </a:r>
            <a:r>
              <a:rPr sz="1200" dirty="0">
                <a:latin typeface="Calibri"/>
                <a:cs typeface="Calibri"/>
              </a:rPr>
              <a:t>in </a:t>
            </a:r>
            <a:r>
              <a:rPr sz="1200" spc="-5" dirty="0">
                <a:latin typeface="Calibri"/>
                <a:cs typeface="Calibri"/>
              </a:rPr>
              <a:t>ionisation energy </a:t>
            </a:r>
            <a:r>
              <a:rPr sz="1200" spc="-10" dirty="0">
                <a:latin typeface="Calibri"/>
                <a:cs typeface="Calibri"/>
              </a:rPr>
              <a:t>across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period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8389619" y="3497579"/>
            <a:ext cx="3731260" cy="845819"/>
            <a:chOff x="8389619" y="3497579"/>
            <a:chExt cx="3731260" cy="845819"/>
          </a:xfrm>
        </p:grpSpPr>
        <p:sp>
          <p:nvSpPr>
            <p:cNvPr id="10" name="object 10"/>
            <p:cNvSpPr/>
            <p:nvPr/>
          </p:nvSpPr>
          <p:spPr>
            <a:xfrm>
              <a:off x="8395969" y="3503929"/>
              <a:ext cx="3718560" cy="833119"/>
            </a:xfrm>
            <a:custGeom>
              <a:avLst/>
              <a:gdLst/>
              <a:ahLst/>
              <a:cxnLst/>
              <a:rect l="l" t="t" r="r" b="b"/>
              <a:pathLst>
                <a:path w="3718559" h="833120">
                  <a:moveTo>
                    <a:pt x="3718560" y="0"/>
                  </a:moveTo>
                  <a:lnTo>
                    <a:pt x="0" y="0"/>
                  </a:lnTo>
                  <a:lnTo>
                    <a:pt x="0" y="833120"/>
                  </a:lnTo>
                  <a:lnTo>
                    <a:pt x="3718560" y="833120"/>
                  </a:lnTo>
                  <a:lnTo>
                    <a:pt x="37185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395969" y="3503929"/>
              <a:ext cx="3718560" cy="833119"/>
            </a:xfrm>
            <a:custGeom>
              <a:avLst/>
              <a:gdLst/>
              <a:ahLst/>
              <a:cxnLst/>
              <a:rect l="l" t="t" r="r" b="b"/>
              <a:pathLst>
                <a:path w="3718559" h="833120">
                  <a:moveTo>
                    <a:pt x="0" y="833120"/>
                  </a:moveTo>
                  <a:lnTo>
                    <a:pt x="3718560" y="833120"/>
                  </a:lnTo>
                  <a:lnTo>
                    <a:pt x="3718560" y="0"/>
                  </a:lnTo>
                  <a:lnTo>
                    <a:pt x="0" y="0"/>
                  </a:lnTo>
                  <a:lnTo>
                    <a:pt x="0" y="83312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8474964" y="3527805"/>
            <a:ext cx="21202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Explain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term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electronegativity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380730" y="4387850"/>
            <a:ext cx="3718560" cy="1201420"/>
          </a:xfrm>
          <a:custGeom>
            <a:avLst/>
            <a:gdLst/>
            <a:ahLst/>
            <a:cxnLst/>
            <a:rect l="l" t="t" r="r" b="b"/>
            <a:pathLst>
              <a:path w="3718559" h="1201420">
                <a:moveTo>
                  <a:pt x="0" y="1201420"/>
                </a:moveTo>
                <a:lnTo>
                  <a:pt x="3718560" y="1201420"/>
                </a:lnTo>
                <a:lnTo>
                  <a:pt x="3718560" y="0"/>
                </a:lnTo>
                <a:lnTo>
                  <a:pt x="0" y="0"/>
                </a:lnTo>
                <a:lnTo>
                  <a:pt x="0" y="120142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460358" y="4412233"/>
            <a:ext cx="327532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Explain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trend </a:t>
            </a:r>
            <a:r>
              <a:rPr sz="1200" dirty="0">
                <a:latin typeface="Calibri"/>
                <a:cs typeface="Calibri"/>
              </a:rPr>
              <a:t>in </a:t>
            </a:r>
            <a:r>
              <a:rPr sz="1200" spc="-5" dirty="0">
                <a:latin typeface="Calibri"/>
                <a:cs typeface="Calibri"/>
              </a:rPr>
              <a:t>electronegativity </a:t>
            </a:r>
            <a:r>
              <a:rPr sz="1200" spc="-10" dirty="0">
                <a:latin typeface="Calibri"/>
                <a:cs typeface="Calibri"/>
              </a:rPr>
              <a:t>across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period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4290" y="1131569"/>
            <a:ext cx="4201160" cy="1016000"/>
          </a:xfrm>
          <a:custGeom>
            <a:avLst/>
            <a:gdLst/>
            <a:ahLst/>
            <a:cxnLst/>
            <a:rect l="l" t="t" r="r" b="b"/>
            <a:pathLst>
              <a:path w="4201160" h="1016000">
                <a:moveTo>
                  <a:pt x="0" y="1016000"/>
                </a:moveTo>
                <a:lnTo>
                  <a:pt x="4201160" y="1016000"/>
                </a:lnTo>
                <a:lnTo>
                  <a:pt x="4201160" y="0"/>
                </a:lnTo>
                <a:lnTo>
                  <a:pt x="0" y="0"/>
                </a:lnTo>
                <a:lnTo>
                  <a:pt x="0" y="10160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12712" y="1154048"/>
            <a:ext cx="378650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Explain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trend </a:t>
            </a:r>
            <a:r>
              <a:rPr sz="1200" dirty="0">
                <a:latin typeface="Calibri"/>
                <a:cs typeface="Calibri"/>
              </a:rPr>
              <a:t>in </a:t>
            </a:r>
            <a:r>
              <a:rPr sz="1200" spc="-10" dirty="0">
                <a:latin typeface="Calibri"/>
                <a:cs typeface="Calibri"/>
              </a:rPr>
              <a:t>covalent </a:t>
            </a:r>
            <a:r>
              <a:rPr sz="1200" spc="-5" dirty="0">
                <a:latin typeface="Calibri"/>
                <a:cs typeface="Calibri"/>
              </a:rPr>
              <a:t>radius </a:t>
            </a:r>
            <a:r>
              <a:rPr sz="1200" dirty="0">
                <a:latin typeface="Calibri"/>
                <a:cs typeface="Calibri"/>
              </a:rPr>
              <a:t>as </a:t>
            </a:r>
            <a:r>
              <a:rPr sz="1200" spc="-10" dirty="0">
                <a:latin typeface="Calibri"/>
                <a:cs typeface="Calibri"/>
              </a:rPr>
              <a:t>you </a:t>
            </a:r>
            <a:r>
              <a:rPr sz="1200" spc="-5" dirty="0">
                <a:latin typeface="Calibri"/>
                <a:cs typeface="Calibri"/>
              </a:rPr>
              <a:t>go </a:t>
            </a:r>
            <a:r>
              <a:rPr sz="1200" spc="-10" dirty="0">
                <a:latin typeface="Calibri"/>
                <a:cs typeface="Calibri"/>
              </a:rPr>
              <a:t>across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period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4290" y="2185670"/>
            <a:ext cx="4201160" cy="1016000"/>
          </a:xfrm>
          <a:custGeom>
            <a:avLst/>
            <a:gdLst/>
            <a:ahLst/>
            <a:cxnLst/>
            <a:rect l="l" t="t" r="r" b="b"/>
            <a:pathLst>
              <a:path w="4201160" h="1016000">
                <a:moveTo>
                  <a:pt x="0" y="1016000"/>
                </a:moveTo>
                <a:lnTo>
                  <a:pt x="4201160" y="1016000"/>
                </a:lnTo>
                <a:lnTo>
                  <a:pt x="4201160" y="0"/>
                </a:lnTo>
                <a:lnTo>
                  <a:pt x="0" y="0"/>
                </a:lnTo>
                <a:lnTo>
                  <a:pt x="0" y="10160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12712" y="2208148"/>
            <a:ext cx="37020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Explain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trend </a:t>
            </a:r>
            <a:r>
              <a:rPr sz="1200" dirty="0">
                <a:latin typeface="Calibri"/>
                <a:cs typeface="Calibri"/>
              </a:rPr>
              <a:t>in </a:t>
            </a:r>
            <a:r>
              <a:rPr sz="1200" spc="-10" dirty="0">
                <a:latin typeface="Calibri"/>
                <a:cs typeface="Calibri"/>
              </a:rPr>
              <a:t>covalent </a:t>
            </a:r>
            <a:r>
              <a:rPr sz="1200" spc="-5" dirty="0">
                <a:latin typeface="Calibri"/>
                <a:cs typeface="Calibri"/>
              </a:rPr>
              <a:t>radius </a:t>
            </a:r>
            <a:r>
              <a:rPr sz="1200" dirty="0">
                <a:latin typeface="Calibri"/>
                <a:cs typeface="Calibri"/>
              </a:rPr>
              <a:t>as </a:t>
            </a:r>
            <a:r>
              <a:rPr sz="1200" spc="-10" dirty="0">
                <a:latin typeface="Calibri"/>
                <a:cs typeface="Calibri"/>
              </a:rPr>
              <a:t>you </a:t>
            </a:r>
            <a:r>
              <a:rPr sz="1200" spc="-5" dirty="0">
                <a:latin typeface="Calibri"/>
                <a:cs typeface="Calibri"/>
              </a:rPr>
              <a:t>go </a:t>
            </a:r>
            <a:r>
              <a:rPr sz="1200" dirty="0">
                <a:latin typeface="Calibri"/>
                <a:cs typeface="Calibri"/>
              </a:rPr>
              <a:t>down a</a:t>
            </a:r>
            <a:r>
              <a:rPr sz="1200" spc="-9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group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1429" y="4652009"/>
            <a:ext cx="4198620" cy="1016000"/>
          </a:xfrm>
          <a:custGeom>
            <a:avLst/>
            <a:gdLst/>
            <a:ahLst/>
            <a:cxnLst/>
            <a:rect l="l" t="t" r="r" b="b"/>
            <a:pathLst>
              <a:path w="4198620" h="1016000">
                <a:moveTo>
                  <a:pt x="0" y="1015999"/>
                </a:moveTo>
                <a:lnTo>
                  <a:pt x="4198620" y="1015999"/>
                </a:lnTo>
                <a:lnTo>
                  <a:pt x="4198620" y="0"/>
                </a:lnTo>
                <a:lnTo>
                  <a:pt x="0" y="0"/>
                </a:lnTo>
                <a:lnTo>
                  <a:pt x="0" y="101599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8900" y="4675885"/>
            <a:ext cx="2383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Define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term </a:t>
            </a:r>
            <a:r>
              <a:rPr sz="1200" spc="-15" dirty="0">
                <a:latin typeface="Calibri"/>
                <a:cs typeface="Calibri"/>
              </a:rPr>
              <a:t>first </a:t>
            </a:r>
            <a:r>
              <a:rPr sz="1200" spc="-5" dirty="0">
                <a:latin typeface="Calibri"/>
                <a:cs typeface="Calibri"/>
              </a:rPr>
              <a:t>ionisation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energy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6669" y="5731509"/>
            <a:ext cx="4198620" cy="1016000"/>
          </a:xfrm>
          <a:custGeom>
            <a:avLst/>
            <a:gdLst/>
            <a:ahLst/>
            <a:cxnLst/>
            <a:rect l="l" t="t" r="r" b="b"/>
            <a:pathLst>
              <a:path w="4198620" h="1016000">
                <a:moveTo>
                  <a:pt x="0" y="1015999"/>
                </a:moveTo>
                <a:lnTo>
                  <a:pt x="4198620" y="1015999"/>
                </a:lnTo>
                <a:lnTo>
                  <a:pt x="4198620" y="0"/>
                </a:lnTo>
                <a:lnTo>
                  <a:pt x="0" y="0"/>
                </a:lnTo>
                <a:lnTo>
                  <a:pt x="0" y="101599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03504" y="5754687"/>
            <a:ext cx="35585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latin typeface="Calibri"/>
                <a:cs typeface="Calibri"/>
              </a:rPr>
              <a:t>Write </a:t>
            </a:r>
            <a:r>
              <a:rPr sz="1200" dirty="0">
                <a:latin typeface="Calibri"/>
                <a:cs typeface="Calibri"/>
              </a:rPr>
              <a:t>the equation </a:t>
            </a:r>
            <a:r>
              <a:rPr sz="1200" spc="-15" dirty="0">
                <a:latin typeface="Calibri"/>
                <a:cs typeface="Calibri"/>
              </a:rPr>
              <a:t>to </a:t>
            </a:r>
            <a:r>
              <a:rPr sz="1200" dirty="0">
                <a:latin typeface="Calibri"/>
                <a:cs typeface="Calibri"/>
              </a:rPr>
              <a:t>show the </a:t>
            </a:r>
            <a:r>
              <a:rPr sz="1200" spc="-5" dirty="0">
                <a:latin typeface="Calibri"/>
                <a:cs typeface="Calibri"/>
              </a:rPr>
              <a:t>third ionisation energy </a:t>
            </a:r>
            <a:r>
              <a:rPr sz="1200" dirty="0">
                <a:latin typeface="Calibri"/>
                <a:cs typeface="Calibri"/>
              </a:rPr>
              <a:t>of  chlorine.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263390" y="453390"/>
            <a:ext cx="4086860" cy="1567180"/>
          </a:xfrm>
          <a:custGeom>
            <a:avLst/>
            <a:gdLst/>
            <a:ahLst/>
            <a:cxnLst/>
            <a:rect l="l" t="t" r="r" b="b"/>
            <a:pathLst>
              <a:path w="4086859" h="1567180">
                <a:moveTo>
                  <a:pt x="0" y="1567179"/>
                </a:moveTo>
                <a:lnTo>
                  <a:pt x="4086860" y="1567179"/>
                </a:lnTo>
                <a:lnTo>
                  <a:pt x="4086860" y="0"/>
                </a:lnTo>
                <a:lnTo>
                  <a:pt x="0" y="0"/>
                </a:lnTo>
                <a:lnTo>
                  <a:pt x="0" y="15671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315840" y="474090"/>
            <a:ext cx="3543935" cy="393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Calculate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energy required </a:t>
            </a:r>
            <a:r>
              <a:rPr sz="1200" spc="-10" dirty="0">
                <a:latin typeface="Calibri"/>
                <a:cs typeface="Calibri"/>
              </a:rPr>
              <a:t>for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following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reaction;</a:t>
            </a:r>
            <a:endParaRPr sz="1200" dirty="0">
              <a:latin typeface="Calibri"/>
              <a:cs typeface="Calibri"/>
            </a:endParaRPr>
          </a:p>
          <a:p>
            <a:pPr marL="1229360">
              <a:lnSpc>
                <a:spcPct val="100000"/>
              </a:lnSpc>
              <a:spcBef>
                <a:spcPts val="20"/>
              </a:spcBef>
            </a:pPr>
            <a:r>
              <a:rPr sz="1200" dirty="0">
                <a:latin typeface="Calibri"/>
                <a:cs typeface="Calibri"/>
              </a:rPr>
              <a:t>Na</a:t>
            </a:r>
            <a:r>
              <a:rPr sz="1200" baseline="24305" dirty="0">
                <a:latin typeface="Calibri"/>
                <a:cs typeface="Calibri"/>
              </a:rPr>
              <a:t>+ </a:t>
            </a:r>
            <a:r>
              <a:rPr sz="1200" spc="-5" dirty="0">
                <a:latin typeface="Calibri"/>
                <a:cs typeface="Calibri"/>
              </a:rPr>
              <a:t>(g) </a:t>
            </a:r>
            <a:r>
              <a:rPr lang="en-GB" sz="1200" spc="-5" dirty="0">
                <a:latin typeface="Calibri"/>
                <a:cs typeface="Calibri"/>
                <a:sym typeface="Symbol" panose="05050102010706020507" pitchFamily="18" charset="2"/>
              </a:rPr>
              <a:t></a:t>
            </a:r>
            <a:r>
              <a:rPr sz="1200" spc="-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libri"/>
                <a:cs typeface="Calibri"/>
              </a:rPr>
              <a:t>Na </a:t>
            </a:r>
            <a:r>
              <a:rPr sz="1200" spc="-7" baseline="24305" dirty="0">
                <a:latin typeface="Calibri"/>
                <a:cs typeface="Calibri"/>
              </a:rPr>
              <a:t>3+ </a:t>
            </a:r>
            <a:r>
              <a:rPr sz="1200" spc="-5" dirty="0">
                <a:latin typeface="Calibri"/>
                <a:cs typeface="Calibri"/>
              </a:rPr>
              <a:t>(g) </a:t>
            </a:r>
            <a:r>
              <a:rPr sz="1200" dirty="0">
                <a:latin typeface="Calibri"/>
                <a:cs typeface="Calibri"/>
              </a:rPr>
              <a:t>+ 2e</a:t>
            </a:r>
            <a:r>
              <a:rPr sz="1200" baseline="24305" dirty="0">
                <a:latin typeface="Calibri"/>
                <a:cs typeface="Calibri"/>
              </a:rPr>
              <a:t>-</a:t>
            </a:r>
          </a:p>
        </p:txBody>
      </p:sp>
      <p:sp>
        <p:nvSpPr>
          <p:cNvPr id="25" name="object 25"/>
          <p:cNvSpPr/>
          <p:nvPr/>
        </p:nvSpPr>
        <p:spPr>
          <a:xfrm>
            <a:off x="4271009" y="3199129"/>
            <a:ext cx="4084320" cy="1016000"/>
          </a:xfrm>
          <a:custGeom>
            <a:avLst/>
            <a:gdLst/>
            <a:ahLst/>
            <a:cxnLst/>
            <a:rect l="l" t="t" r="r" b="b"/>
            <a:pathLst>
              <a:path w="4084320" h="1016000">
                <a:moveTo>
                  <a:pt x="0" y="1016000"/>
                </a:moveTo>
                <a:lnTo>
                  <a:pt x="4084320" y="1016000"/>
                </a:lnTo>
                <a:lnTo>
                  <a:pt x="4084320" y="0"/>
                </a:lnTo>
                <a:lnTo>
                  <a:pt x="0" y="0"/>
                </a:lnTo>
                <a:lnTo>
                  <a:pt x="0" y="10160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350003" y="3221990"/>
            <a:ext cx="3217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Explain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trend </a:t>
            </a:r>
            <a:r>
              <a:rPr sz="1200" dirty="0">
                <a:latin typeface="Calibri"/>
                <a:cs typeface="Calibri"/>
              </a:rPr>
              <a:t>in </a:t>
            </a:r>
            <a:r>
              <a:rPr sz="1200" spc="-5" dirty="0">
                <a:latin typeface="Calibri"/>
                <a:cs typeface="Calibri"/>
              </a:rPr>
              <a:t>ionisation energy </a:t>
            </a:r>
            <a:r>
              <a:rPr sz="1200" dirty="0">
                <a:latin typeface="Calibri"/>
                <a:cs typeface="Calibri"/>
              </a:rPr>
              <a:t>down a</a:t>
            </a:r>
            <a:r>
              <a:rPr sz="1200" spc="-1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group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258309" y="4265929"/>
            <a:ext cx="4091940" cy="2491740"/>
          </a:xfrm>
          <a:custGeom>
            <a:avLst/>
            <a:gdLst/>
            <a:ahLst/>
            <a:cxnLst/>
            <a:rect l="l" t="t" r="r" b="b"/>
            <a:pathLst>
              <a:path w="4091940" h="2491740">
                <a:moveTo>
                  <a:pt x="0" y="2491740"/>
                </a:moveTo>
                <a:lnTo>
                  <a:pt x="4091940" y="2491740"/>
                </a:lnTo>
                <a:lnTo>
                  <a:pt x="4091940" y="0"/>
                </a:lnTo>
                <a:lnTo>
                  <a:pt x="0" y="0"/>
                </a:lnTo>
                <a:lnTo>
                  <a:pt x="0" y="249174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335779" y="4288472"/>
            <a:ext cx="37826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Explain </a:t>
            </a:r>
            <a:r>
              <a:rPr sz="1200" spc="-5" dirty="0">
                <a:latin typeface="Calibri"/>
                <a:cs typeface="Calibri"/>
              </a:rPr>
              <a:t>why there </a:t>
            </a:r>
            <a:r>
              <a:rPr sz="1200" dirty="0">
                <a:latin typeface="Calibri"/>
                <a:cs typeface="Calibri"/>
              </a:rPr>
              <a:t>is a </a:t>
            </a:r>
            <a:r>
              <a:rPr sz="1200" spc="-10" dirty="0">
                <a:latin typeface="Calibri"/>
                <a:cs typeface="Calibri"/>
              </a:rPr>
              <a:t>large difference </a:t>
            </a:r>
            <a:r>
              <a:rPr sz="1200" spc="-5" dirty="0">
                <a:latin typeface="Calibri"/>
                <a:cs typeface="Calibri"/>
              </a:rPr>
              <a:t>between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third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fourth ionisation energies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aluminium?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6669" y="3227070"/>
            <a:ext cx="4198620" cy="1386840"/>
          </a:xfrm>
          <a:custGeom>
            <a:avLst/>
            <a:gdLst/>
            <a:ahLst/>
            <a:cxnLst/>
            <a:rect l="l" t="t" r="r" b="b"/>
            <a:pathLst>
              <a:path w="4198620" h="1386839">
                <a:moveTo>
                  <a:pt x="0" y="1386839"/>
                </a:moveTo>
                <a:lnTo>
                  <a:pt x="4198620" y="1386839"/>
                </a:lnTo>
                <a:lnTo>
                  <a:pt x="4198620" y="0"/>
                </a:lnTo>
                <a:lnTo>
                  <a:pt x="0" y="0"/>
                </a:lnTo>
                <a:lnTo>
                  <a:pt x="0" y="138683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03504" y="3250247"/>
            <a:ext cx="37998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Explain </a:t>
            </a:r>
            <a:r>
              <a:rPr sz="1200" spc="-5" dirty="0">
                <a:latin typeface="Calibri"/>
                <a:cs typeface="Calibri"/>
              </a:rPr>
              <a:t>why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covalent </a:t>
            </a:r>
            <a:r>
              <a:rPr sz="1200" dirty="0">
                <a:latin typeface="Calibri"/>
                <a:cs typeface="Calibri"/>
              </a:rPr>
              <a:t>radius of sodium is </a:t>
            </a:r>
            <a:r>
              <a:rPr lang="en-GB" sz="1200" dirty="0">
                <a:latin typeface="Calibri"/>
                <a:cs typeface="Calibri"/>
              </a:rPr>
              <a:t>larger</a:t>
            </a:r>
            <a:r>
              <a:rPr sz="1200" dirty="0">
                <a:latin typeface="Calibri"/>
                <a:cs typeface="Calibri"/>
              </a:rPr>
              <a:t> than</a:t>
            </a:r>
            <a:r>
              <a:rPr sz="1200" spc="-1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Calibri"/>
                <a:cs typeface="Calibri"/>
              </a:rPr>
              <a:t>ionic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radius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395969" y="5617209"/>
            <a:ext cx="3718560" cy="1201420"/>
          </a:xfrm>
          <a:custGeom>
            <a:avLst/>
            <a:gdLst/>
            <a:ahLst/>
            <a:cxnLst/>
            <a:rect l="l" t="t" r="r" b="b"/>
            <a:pathLst>
              <a:path w="3718559" h="1201420">
                <a:moveTo>
                  <a:pt x="0" y="1201420"/>
                </a:moveTo>
                <a:lnTo>
                  <a:pt x="3718560" y="1201420"/>
                </a:lnTo>
                <a:lnTo>
                  <a:pt x="3718560" y="0"/>
                </a:lnTo>
                <a:lnTo>
                  <a:pt x="0" y="0"/>
                </a:lnTo>
                <a:lnTo>
                  <a:pt x="0" y="120142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8474964" y="5642292"/>
            <a:ext cx="31915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Explain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trend </a:t>
            </a:r>
            <a:r>
              <a:rPr sz="1200" dirty="0">
                <a:latin typeface="Calibri"/>
                <a:cs typeface="Calibri"/>
              </a:rPr>
              <a:t>in </a:t>
            </a:r>
            <a:r>
              <a:rPr sz="1200" spc="-5" dirty="0">
                <a:latin typeface="Calibri"/>
                <a:cs typeface="Calibri"/>
              </a:rPr>
              <a:t>electronegativity </a:t>
            </a:r>
            <a:r>
              <a:rPr sz="1200" dirty="0">
                <a:latin typeface="Calibri"/>
                <a:cs typeface="Calibri"/>
              </a:rPr>
              <a:t>down a</a:t>
            </a:r>
            <a:r>
              <a:rPr sz="1200" spc="-1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group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1814" y="52641"/>
            <a:ext cx="60039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Chemistry </a:t>
            </a:r>
            <a:r>
              <a:rPr spc="-5" dirty="0"/>
              <a:t>Revision Mind Map Unit </a:t>
            </a:r>
            <a:r>
              <a:rPr dirty="0"/>
              <a:t>1 – </a:t>
            </a:r>
            <a:r>
              <a:rPr spc="-5" dirty="0"/>
              <a:t>Structure </a:t>
            </a:r>
            <a:r>
              <a:rPr spc="-10" dirty="0"/>
              <a:t>and Bonding</a:t>
            </a:r>
            <a:r>
              <a:rPr spc="25" dirty="0"/>
              <a:t> </a:t>
            </a:r>
            <a:r>
              <a:rPr dirty="0"/>
              <a:t>3</a:t>
            </a:r>
          </a:p>
        </p:txBody>
      </p:sp>
      <p:sp>
        <p:nvSpPr>
          <p:cNvPr id="3" name="object 3"/>
          <p:cNvSpPr/>
          <p:nvPr/>
        </p:nvSpPr>
        <p:spPr>
          <a:xfrm>
            <a:off x="4519873" y="2584773"/>
            <a:ext cx="737858" cy="4238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60295" y="3427632"/>
            <a:ext cx="797449" cy="1525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53783" y="1742058"/>
            <a:ext cx="536317" cy="5006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26279" y="960119"/>
            <a:ext cx="586739" cy="6070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961089"/>
              </p:ext>
            </p:extLst>
          </p:nvPr>
        </p:nvGraphicFramePr>
        <p:xfrm>
          <a:off x="24129" y="444500"/>
          <a:ext cx="12084050" cy="64071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13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8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1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1670"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a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covalent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bond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 marL="109220" marR="1289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Decide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if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each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following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polar or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non-polar</a:t>
                      </a:r>
                      <a:r>
                        <a:rPr sz="1200" spc="-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molecule  and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explain your</a:t>
                      </a:r>
                      <a:r>
                        <a:rPr sz="12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answer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Explain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how London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dispersion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forces</a:t>
                      </a:r>
                      <a:r>
                        <a:rPr sz="12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arise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5029"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a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polar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covalent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bond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760">
                <a:tc rowSpan="3"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a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non-polar/pure covalent</a:t>
                      </a:r>
                      <a:r>
                        <a:rPr sz="1200" b="1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bond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15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53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15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Explain how permanent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dipole-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permeant</a:t>
                      </a:r>
                      <a:r>
                        <a:rPr sz="1200" spc="-1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dipole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14300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interaction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arise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7429">
                <a:tc rowSpan="2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Annotate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HCl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below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show the partial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charge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each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atom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and 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location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electrons.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R="177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lang="en-GB"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lang="en-GB"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Cl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76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03505" marR="36322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Name 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three types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intramolecular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bonding.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these  types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bonding</a:t>
                      </a:r>
                      <a:r>
                        <a:rPr sz="12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strong?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73150">
                <a:tc>
                  <a:txBody>
                    <a:bodyPr/>
                    <a:lstStyle/>
                    <a:p>
                      <a:pPr marL="85725" marR="28765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If a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compound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has the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greatest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ionic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character,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does this  mean in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terms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electronegativity</a:t>
                      </a:r>
                      <a:r>
                        <a:rPr sz="12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difference?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Explain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how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Hydrogen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bonding</a:t>
                      </a:r>
                      <a:r>
                        <a:rPr sz="12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arises.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4619">
                <a:tc rowSpan="2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a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polar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molecule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38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Name 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three types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intermolecular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bonding.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Which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1200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sz="1200" spc="-15" dirty="0">
                          <a:latin typeface="Calibri"/>
                          <a:cs typeface="Calibri"/>
                        </a:rPr>
                        <a:t>strongest?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001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Explain why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ethanol is soluble in</a:t>
                      </a:r>
                      <a:r>
                        <a:rPr sz="12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water.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270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42007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a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non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polar/pure</a:t>
                      </a:r>
                      <a:r>
                        <a:rPr sz="1200" b="1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molecule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001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270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2595" y="52641"/>
            <a:ext cx="62261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Chemistry </a:t>
            </a:r>
            <a:r>
              <a:rPr spc="-5" dirty="0"/>
              <a:t>Revision Mind Map Unit </a:t>
            </a:r>
            <a:r>
              <a:rPr dirty="0"/>
              <a:t>1 – </a:t>
            </a:r>
            <a:r>
              <a:rPr spc="-10" dirty="0"/>
              <a:t>Oxidation and Reduction</a:t>
            </a:r>
            <a:r>
              <a:rPr spc="55" dirty="0"/>
              <a:t> </a:t>
            </a:r>
            <a:r>
              <a:rPr dirty="0"/>
              <a:t>4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638176"/>
              </p:ext>
            </p:extLst>
          </p:nvPr>
        </p:nvGraphicFramePr>
        <p:xfrm>
          <a:off x="53339" y="471169"/>
          <a:ext cx="12043409" cy="63499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74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5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13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0580">
                <a:tc rowSpan="3">
                  <a:txBody>
                    <a:bodyPr/>
                    <a:lstStyle/>
                    <a:p>
                      <a:pPr marL="83185" marR="706120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2228850" algn="l"/>
                        </a:tabLst>
                      </a:pPr>
                      <a:r>
                        <a:rPr sz="1200" b="1" spc="5" dirty="0">
                          <a:latin typeface="Calibri"/>
                          <a:cs typeface="Calibri"/>
                        </a:rPr>
                        <a:t>Ox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es t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f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electrons.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83185" marR="454659">
                        <a:lnSpc>
                          <a:spcPct val="100000"/>
                        </a:lnSpc>
                        <a:tabLst>
                          <a:tab pos="2479675" algn="l"/>
                        </a:tabLst>
                      </a:pPr>
                      <a:r>
                        <a:rPr sz="1200" b="1" spc="-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educt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2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es t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f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electrons.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Name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three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compounds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which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are strong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oxidising</a:t>
                      </a:r>
                      <a:r>
                        <a:rPr sz="12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agents?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In a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redox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equation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always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cancelled</a:t>
                      </a:r>
                      <a:r>
                        <a:rPr sz="12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out: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9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a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use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hydrogen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peroxide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as an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oxidising</a:t>
                      </a:r>
                      <a:r>
                        <a:rPr sz="12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agent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n-GB" sz="1200" b="0" spc="-15" dirty="0">
                          <a:latin typeface="+mn-lt"/>
                          <a:cs typeface="Calibri"/>
                        </a:rPr>
                        <a:t>Write </a:t>
                      </a:r>
                      <a:r>
                        <a:rPr lang="en-GB" sz="1200" b="0" dirty="0">
                          <a:latin typeface="+mn-lt"/>
                          <a:cs typeface="Calibri"/>
                        </a:rPr>
                        <a:t>the ion </a:t>
                      </a:r>
                      <a:r>
                        <a:rPr lang="en-GB" sz="1200" b="0" spc="-5" dirty="0">
                          <a:latin typeface="+mn-lt"/>
                          <a:cs typeface="Calibri"/>
                        </a:rPr>
                        <a:t>electron </a:t>
                      </a:r>
                      <a:r>
                        <a:rPr lang="en-GB" sz="1200" b="0" dirty="0">
                          <a:latin typeface="+mn-lt"/>
                          <a:cs typeface="Calibri"/>
                        </a:rPr>
                        <a:t>equation </a:t>
                      </a:r>
                      <a:r>
                        <a:rPr lang="en-GB" sz="1200" b="0" spc="-10" dirty="0">
                          <a:latin typeface="+mn-lt"/>
                          <a:cs typeface="Calibri"/>
                        </a:rPr>
                        <a:t>for </a:t>
                      </a:r>
                      <a:r>
                        <a:rPr lang="en-GB" sz="1200" b="0" dirty="0">
                          <a:latin typeface="+mn-lt"/>
                          <a:cs typeface="Calibri"/>
                        </a:rPr>
                        <a:t>the </a:t>
                      </a:r>
                      <a:r>
                        <a:rPr lang="en-GB" sz="1200" b="0" spc="-5" dirty="0">
                          <a:latin typeface="+mn-lt"/>
                          <a:cs typeface="Calibri"/>
                        </a:rPr>
                        <a:t>following</a:t>
                      </a:r>
                      <a:r>
                        <a:rPr lang="en-GB" sz="1200" b="0" spc="-90" dirty="0">
                          <a:latin typeface="+mn-lt"/>
                          <a:cs typeface="Calibri"/>
                        </a:rPr>
                        <a:t> reaction</a:t>
                      </a:r>
                      <a:r>
                        <a:rPr lang="en-GB" sz="1200" b="0" dirty="0">
                          <a:latin typeface="+mn-lt"/>
                          <a:cs typeface="Calibri"/>
                        </a:rPr>
                        <a:t>:</a:t>
                      </a:r>
                    </a:p>
                    <a:p>
                      <a:pPr marL="1181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lang="en-GB" sz="1200" b="0" dirty="0">
                        <a:latin typeface="+mn-lt"/>
                        <a:cs typeface="Calibri"/>
                      </a:endParaRPr>
                    </a:p>
                    <a:p>
                      <a:pPr marL="1181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n-GB" sz="1200" b="0" dirty="0">
                          <a:latin typeface="+mn-lt"/>
                          <a:cs typeface="Calibri"/>
                        </a:rPr>
                        <a:t>Potassium permanganate reacting with iron metal producing Iron(III) oxide in the presence of an acidic solution.</a:t>
                      </a: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070">
                <a:tc rowSpan="2"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an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oxidising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agent?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23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36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does 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term electronegativity</a:t>
                      </a:r>
                      <a:r>
                        <a:rPr sz="1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mean?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17475" marR="46228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If an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element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very electronegative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will it be an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oxidising 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agent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reducing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agent?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5029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a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reducing</a:t>
                      </a:r>
                      <a:r>
                        <a:rPr sz="12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agent?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449">
                <a:tc rowSpan="4"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Where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your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data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booklet will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you</a:t>
                      </a:r>
                      <a:r>
                        <a:rPr sz="12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find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93980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strong reducing</a:t>
                      </a:r>
                      <a:r>
                        <a:rPr sz="1200" b="1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agents?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53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 marL="1098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In 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following</a:t>
                      </a:r>
                      <a:r>
                        <a:rPr sz="12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equation: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92075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Mg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(s)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+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Zn</a:t>
                      </a:r>
                      <a:r>
                        <a:rPr sz="1200" spc="-7" baseline="24305" dirty="0">
                          <a:latin typeface="Calibri"/>
                          <a:cs typeface="Calibri"/>
                        </a:rPr>
                        <a:t>2+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(aq) </a:t>
                      </a:r>
                      <a:r>
                        <a:rPr lang="en-GB" sz="1200" dirty="0">
                          <a:latin typeface="Calibri"/>
                          <a:cs typeface="Calibri"/>
                          <a:sym typeface="Symbol" panose="05050102010706020507" pitchFamily="18" charset="2"/>
                        </a:rPr>
                        <a:t>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Mg</a:t>
                      </a:r>
                      <a:r>
                        <a:rPr sz="1200" spc="-15" baseline="24305" dirty="0">
                          <a:latin typeface="Calibri"/>
                          <a:cs typeface="Calibri"/>
                        </a:rPr>
                        <a:t>2+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(aq) +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Zn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(s)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338455" indent="-229235">
                        <a:lnSpc>
                          <a:spcPct val="100000"/>
                        </a:lnSpc>
                        <a:buAutoNum type="arabicPeriod"/>
                        <a:tabLst>
                          <a:tab pos="339090" algn="l"/>
                        </a:tabLst>
                      </a:pPr>
                      <a:r>
                        <a:rPr sz="1200" spc="-15" dirty="0">
                          <a:latin typeface="Calibri"/>
                          <a:cs typeface="Calibri"/>
                        </a:rPr>
                        <a:t>Write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oxidation</a:t>
                      </a:r>
                      <a:r>
                        <a:rPr sz="12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reaction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Calibri"/>
                        <a:buAutoNum type="arabicPeriod"/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Calibri"/>
                        <a:buAutoNum type="arabicPeriod"/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338455" indent="-229235">
                        <a:lnSpc>
                          <a:spcPct val="100000"/>
                        </a:lnSpc>
                        <a:buAutoNum type="arabicPeriod"/>
                        <a:tabLst>
                          <a:tab pos="339090" algn="l"/>
                        </a:tabLst>
                      </a:pPr>
                      <a:r>
                        <a:rPr sz="1200" spc="-15" dirty="0">
                          <a:latin typeface="Calibri"/>
                          <a:cs typeface="Calibri"/>
                        </a:rPr>
                        <a:t>Write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reduction</a:t>
                      </a:r>
                      <a:r>
                        <a:rPr sz="12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reaction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Calibri"/>
                        <a:buAutoNum type="arabicPeriod"/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Calibri"/>
                        <a:buAutoNum type="arabicPeriod"/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338455" indent="-229235">
                        <a:lnSpc>
                          <a:spcPct val="100000"/>
                        </a:lnSpc>
                        <a:buAutoNum type="arabicPeriod"/>
                        <a:tabLst>
                          <a:tab pos="339090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Name 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oxidising</a:t>
                      </a:r>
                      <a:r>
                        <a:rPr sz="12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agent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Calibri"/>
                        <a:buAutoNum type="arabicPeriod"/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Calibri"/>
                        <a:buAutoNum type="arabicPeriod"/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338455" indent="-229235">
                        <a:lnSpc>
                          <a:spcPct val="100000"/>
                        </a:lnSpc>
                        <a:buAutoNum type="arabicPeriod"/>
                        <a:tabLst>
                          <a:tab pos="339090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Name 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reducing</a:t>
                      </a:r>
                      <a:r>
                        <a:rPr sz="12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agent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469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5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69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6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69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following redox</a:t>
                      </a:r>
                      <a:r>
                        <a:rPr sz="12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equation: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200" spc="-7" baseline="-20833" dirty="0">
                          <a:latin typeface="Calibri"/>
                          <a:cs typeface="Calibri"/>
                        </a:rPr>
                        <a:t>6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200" spc="-7" baseline="-20833" dirty="0">
                          <a:latin typeface="Calibri"/>
                          <a:cs typeface="Calibri"/>
                        </a:rPr>
                        <a:t>12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-7" baseline="-20833" dirty="0">
                          <a:latin typeface="Calibri"/>
                          <a:cs typeface="Calibri"/>
                        </a:rPr>
                        <a:t>6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+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Cu</a:t>
                      </a:r>
                      <a:r>
                        <a:rPr sz="1200" spc="-7" baseline="24305" dirty="0">
                          <a:latin typeface="Calibri"/>
                          <a:cs typeface="Calibri"/>
                        </a:rPr>
                        <a:t>2+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+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200" spc="-7" baseline="-20833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 </a:t>
                      </a:r>
                      <a:r>
                        <a:rPr lang="en-GB" sz="1200" spc="-5" dirty="0">
                          <a:latin typeface="Calibri"/>
                          <a:cs typeface="Calibri"/>
                          <a:sym typeface="Symbol" panose="05050102010706020507" pitchFamily="18" charset="2"/>
                        </a:rPr>
                        <a:t>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200" spc="-7" baseline="-20833" dirty="0">
                          <a:latin typeface="Calibri"/>
                          <a:cs typeface="Calibri"/>
                        </a:rPr>
                        <a:t>6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200" spc="-7" baseline="-20833" dirty="0">
                          <a:latin typeface="Calibri"/>
                          <a:cs typeface="Calibri"/>
                        </a:rPr>
                        <a:t>12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-7" baseline="-20833" dirty="0">
                          <a:latin typeface="Calibri"/>
                          <a:cs typeface="Calibri"/>
                        </a:rPr>
                        <a:t>7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+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Cu</a:t>
                      </a:r>
                      <a:r>
                        <a:rPr sz="1200" spc="-7" baseline="24305" dirty="0">
                          <a:latin typeface="Calibri"/>
                          <a:cs typeface="Calibri"/>
                        </a:rPr>
                        <a:t>+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+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2H</a:t>
                      </a:r>
                      <a:r>
                        <a:rPr sz="1200" spc="-7" baseline="24305" dirty="0">
                          <a:latin typeface="Calibri"/>
                          <a:cs typeface="Calibri"/>
                        </a:rPr>
                        <a:t>+</a:t>
                      </a:r>
                      <a:endParaRPr sz="1200" baseline="24305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200" spc="-15" dirty="0">
                          <a:latin typeface="Calibri"/>
                          <a:cs typeface="Calibri"/>
                        </a:rPr>
                        <a:t>Write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ion-electron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equation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oxidation</a:t>
                      </a:r>
                      <a:r>
                        <a:rPr sz="12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reaction: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200" spc="-15" dirty="0">
                          <a:latin typeface="Calibri"/>
                          <a:cs typeface="Calibri"/>
                        </a:rPr>
                        <a:t>Write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ion-electron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equation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reduction</a:t>
                      </a:r>
                      <a:r>
                        <a:rPr sz="1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reaction: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54100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Where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your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data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booklet will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you</a:t>
                      </a:r>
                      <a:r>
                        <a:rPr sz="12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find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99695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strong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oxidising</a:t>
                      </a:r>
                      <a:r>
                        <a:rPr sz="1200" b="1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agents?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69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33169">
                <a:tc>
                  <a:txBody>
                    <a:bodyPr/>
                    <a:lstStyle/>
                    <a:p>
                      <a:pPr marL="93980" marR="13652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Name a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compound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which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a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strong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reducing 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agent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?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69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689</Words>
  <Application>Microsoft Office PowerPoint</Application>
  <PresentationFormat>Widescreen</PresentationFormat>
  <Paragraphs>126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Times New Roman</vt:lpstr>
      <vt:lpstr>Office Theme</vt:lpstr>
      <vt:lpstr>Chemistry Revision Mind Map Unit 1 – Bonding of first 20 elements 1</vt:lpstr>
      <vt:lpstr>Chemistry Revision Mind Map Unit 1 – Trends in The Periodic Table 2</vt:lpstr>
      <vt:lpstr>Chemistry Revision Mind Map Unit 1 – Structure and Bonding 3</vt:lpstr>
      <vt:lpstr>Chemistry Revision Mind Map Unit 1 – Oxidation and Reduction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Beattie</dc:creator>
  <cp:lastModifiedBy>Colette Mary Brown</cp:lastModifiedBy>
  <cp:revision>2</cp:revision>
  <dcterms:created xsi:type="dcterms:W3CDTF">2021-04-20T13:31:42Z</dcterms:created>
  <dcterms:modified xsi:type="dcterms:W3CDTF">2023-03-15T16:21:27Z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2021-04-20T00:00:00Z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2021-04-20T00:00:00Z</vt:filetime>
  </property>
</Properties>
</file>