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9144000" cy="5143500" type="screen16x9"/>
  <p:notesSz cx="6858000" cy="9144000"/>
  <p:embeddedFontLst>
    <p:embeddedFont>
      <p:font typeface="Amatic SC" panose="020B0604020202020204" charset="-79"/>
      <p:regular r:id="rId14"/>
      <p:bold r:id="rId15"/>
    </p:embeddedFont>
    <p:embeddedFont>
      <p:font typeface="Montserrat" panose="020B0604020202020204" charset="0"/>
      <p:regular r:id="rId16"/>
      <p:bold r:id="rId17"/>
      <p:italic r:id="rId18"/>
      <p:boldItalic r:id="rId19"/>
    </p:embeddedFont>
    <p:embeddedFont>
      <p:font typeface="Roboto Mono" panose="020B0604020202020204" charset="0"/>
      <p:regular r:id="rId20"/>
      <p:bold r:id="rId21"/>
      <p:italic r:id="rId22"/>
      <p:boldItalic r:id="rId23"/>
    </p:embeddedFont>
    <p:embeddedFont>
      <p:font typeface="Source Code Pr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3CD23-E61C-4749-8FFC-F65A1734B6AD}" v="74" dt="2021-03-08T17:23:30.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2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ollock" userId="S::gw09pollocknicola4@glow.sch.uk::a054c7c5-6adb-4b09-a626-351dfdf774b1" providerId="AD" clId="Web-{9103CD23-E61C-4749-8FFC-F65A1734B6AD}"/>
    <pc:docChg chg="modSld">
      <pc:chgData name="Mrs Pollock" userId="S::gw09pollocknicola4@glow.sch.uk::a054c7c5-6adb-4b09-a626-351dfdf774b1" providerId="AD" clId="Web-{9103CD23-E61C-4749-8FFC-F65A1734B6AD}" dt="2021-03-08T17:23:30.193" v="53" actId="20577"/>
      <pc:docMkLst>
        <pc:docMk/>
      </pc:docMkLst>
      <pc:sldChg chg="modSp">
        <pc:chgData name="Mrs Pollock" userId="S::gw09pollocknicola4@glow.sch.uk::a054c7c5-6adb-4b09-a626-351dfdf774b1" providerId="AD" clId="Web-{9103CD23-E61C-4749-8FFC-F65A1734B6AD}" dt="2021-03-08T17:18:58.703" v="42" actId="20577"/>
        <pc:sldMkLst>
          <pc:docMk/>
          <pc:sldMk cId="0" sldId="261"/>
        </pc:sldMkLst>
        <pc:spChg chg="mod">
          <ac:chgData name="Mrs Pollock" userId="S::gw09pollocknicola4@glow.sch.uk::a054c7c5-6adb-4b09-a626-351dfdf774b1" providerId="AD" clId="Web-{9103CD23-E61C-4749-8FFC-F65A1734B6AD}" dt="2021-03-08T17:18:58.703" v="42" actId="20577"/>
          <ac:spMkLst>
            <pc:docMk/>
            <pc:sldMk cId="0" sldId="261"/>
            <ac:spMk id="91" creationId="{00000000-0000-0000-0000-000000000000}"/>
          </ac:spMkLst>
        </pc:spChg>
      </pc:sldChg>
      <pc:sldChg chg="modSp">
        <pc:chgData name="Mrs Pollock" userId="S::gw09pollocknicola4@glow.sch.uk::a054c7c5-6adb-4b09-a626-351dfdf774b1" providerId="AD" clId="Web-{9103CD23-E61C-4749-8FFC-F65A1734B6AD}" dt="2021-03-08T17:23:30.193" v="53" actId="20577"/>
        <pc:sldMkLst>
          <pc:docMk/>
          <pc:sldMk cId="0" sldId="262"/>
        </pc:sldMkLst>
        <pc:spChg chg="mod">
          <ac:chgData name="Mrs Pollock" userId="S::gw09pollocknicola4@glow.sch.uk::a054c7c5-6adb-4b09-a626-351dfdf774b1" providerId="AD" clId="Web-{9103CD23-E61C-4749-8FFC-F65A1734B6AD}" dt="2021-03-08T17:23:30.193" v="53" actId="20577"/>
          <ac:spMkLst>
            <pc:docMk/>
            <pc:sldMk cId="0" sldId="262"/>
            <ac:spMk id="99" creationId="{00000000-0000-0000-0000-000000000000}"/>
          </ac:spMkLst>
        </pc:spChg>
        <pc:spChg chg="mod">
          <ac:chgData name="Mrs Pollock" userId="S::gw09pollocknicola4@glow.sch.uk::a054c7c5-6adb-4b09-a626-351dfdf774b1" providerId="AD" clId="Web-{9103CD23-E61C-4749-8FFC-F65A1734B6AD}" dt="2021-03-08T17:18:13.780" v="41" actId="20577"/>
          <ac:spMkLst>
            <pc:docMk/>
            <pc:sldMk cId="0" sldId="262"/>
            <ac:spMk id="100" creationId="{00000000-0000-0000-0000-000000000000}"/>
          </ac:spMkLst>
        </pc:spChg>
      </pc:sldChg>
      <pc:sldChg chg="delSp modSp">
        <pc:chgData name="Mrs Pollock" userId="S::gw09pollocknicola4@glow.sch.uk::a054c7c5-6adb-4b09-a626-351dfdf774b1" providerId="AD" clId="Web-{9103CD23-E61C-4749-8FFC-F65A1734B6AD}" dt="2021-03-08T17:17:25.920" v="35"/>
        <pc:sldMkLst>
          <pc:docMk/>
          <pc:sldMk cId="0" sldId="263"/>
        </pc:sldMkLst>
        <pc:spChg chg="mod">
          <ac:chgData name="Mrs Pollock" userId="S::gw09pollocknicola4@glow.sch.uk::a054c7c5-6adb-4b09-a626-351dfdf774b1" providerId="AD" clId="Web-{9103CD23-E61C-4749-8FFC-F65A1734B6AD}" dt="2021-03-08T17:17:24.763" v="34" actId="20577"/>
          <ac:spMkLst>
            <pc:docMk/>
            <pc:sldMk cId="0" sldId="263"/>
            <ac:spMk id="105" creationId="{00000000-0000-0000-0000-000000000000}"/>
          </ac:spMkLst>
        </pc:spChg>
        <pc:spChg chg="del mod">
          <ac:chgData name="Mrs Pollock" userId="S::gw09pollocknicola4@glow.sch.uk::a054c7c5-6adb-4b09-a626-351dfdf774b1" providerId="AD" clId="Web-{9103CD23-E61C-4749-8FFC-F65A1734B6AD}" dt="2021-03-08T17:17:25.920" v="35"/>
          <ac:spMkLst>
            <pc:docMk/>
            <pc:sldMk cId="0" sldId="263"/>
            <ac:spMk id="10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c6f5903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5903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590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59039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59039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5903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6f59039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6f59039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4a775327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4a775327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4a775327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4a775327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4a7753273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4a775327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care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scotsman.com/lifestyle/these-are-15-best-paid-creative-jobs-uk-how-does-your-wage-compare-1746687"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myworldofwork.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Why study Art?</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a:latin typeface="Roboto Mono"/>
                <a:ea typeface="Roboto Mono"/>
                <a:cs typeface="Roboto Mono"/>
                <a:sym typeface="Roboto Mono"/>
              </a:rPr>
              <a:t>Career Information</a:t>
            </a:r>
            <a:r>
              <a:rPr lang="en" b="0">
                <a:latin typeface="Montserrat"/>
                <a:ea typeface="Montserrat"/>
                <a:cs typeface="Montserrat"/>
                <a:sym typeface="Montserrat"/>
              </a:rPr>
              <a:t> </a:t>
            </a:r>
            <a:endParaRPr b="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10352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SKILLS </a:t>
            </a:r>
            <a:r>
              <a:rPr lang="en" sz="4800"/>
              <a:t>you can develop</a:t>
            </a:r>
            <a:r>
              <a:rPr lang="en" sz="4000"/>
              <a:t> IN</a:t>
            </a:r>
            <a:r>
              <a:rPr lang="en"/>
              <a:t> ART AND DESIGN?</a:t>
            </a:r>
            <a:endParaRPr/>
          </a:p>
        </p:txBody>
      </p:sp>
      <p:sp>
        <p:nvSpPr>
          <p:cNvPr id="63" name="Google Shape;63;p14"/>
          <p:cNvSpPr txBox="1">
            <a:spLocks noGrp="1"/>
          </p:cNvSpPr>
          <p:nvPr>
            <p:ph type="body" idx="1"/>
          </p:nvPr>
        </p:nvSpPr>
        <p:spPr>
          <a:xfrm>
            <a:off x="311700" y="834225"/>
            <a:ext cx="8520600" cy="39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Although you may not realise it you have already built up skills studying Art and Design. These skills will be further refined and developed as you move up to S3/S4/S5. </a:t>
            </a:r>
            <a:endParaRPr>
              <a:highlight>
                <a:srgbClr val="FFFFFF"/>
              </a:highlight>
            </a:endParaRPr>
          </a:p>
          <a:p>
            <a:pPr marL="0" lvl="0" indent="0" algn="l" rtl="0">
              <a:spcBef>
                <a:spcPts val="1600"/>
              </a:spcBef>
              <a:spcAft>
                <a:spcPts val="0"/>
              </a:spcAft>
              <a:buNone/>
            </a:pPr>
            <a:r>
              <a:rPr lang="en">
                <a:highlight>
                  <a:srgbClr val="FF00FF"/>
                </a:highlight>
              </a:rPr>
              <a:t>Innovation</a:t>
            </a:r>
            <a:r>
              <a:rPr lang="en"/>
              <a:t> 		Digital and IT skills	</a:t>
            </a:r>
            <a:r>
              <a:rPr lang="en">
                <a:highlight>
                  <a:srgbClr val="00FF00"/>
                </a:highlight>
              </a:rPr>
              <a:t>Good communicating</a:t>
            </a:r>
            <a:endParaRPr>
              <a:highlight>
                <a:srgbClr val="00FF00"/>
              </a:highlight>
            </a:endParaRPr>
          </a:p>
          <a:p>
            <a:pPr marL="0" lvl="0" indent="0" algn="l" rtl="0">
              <a:spcBef>
                <a:spcPts val="1600"/>
              </a:spcBef>
              <a:spcAft>
                <a:spcPts val="0"/>
              </a:spcAft>
              <a:buNone/>
            </a:pPr>
            <a:r>
              <a:rPr lang="en"/>
              <a:t>Critical thinking 	 </a:t>
            </a:r>
            <a:r>
              <a:rPr lang="en">
                <a:highlight>
                  <a:srgbClr val="00FFFF"/>
                </a:highlight>
              </a:rPr>
              <a:t>Decision Making</a:t>
            </a:r>
            <a:r>
              <a:rPr lang="en"/>
              <a:t> 	</a:t>
            </a:r>
            <a:r>
              <a:rPr lang="en">
                <a:highlight>
                  <a:srgbClr val="FFFF00"/>
                </a:highlight>
              </a:rPr>
              <a:t>Self reflection</a:t>
            </a:r>
            <a:endParaRPr>
              <a:highlight>
                <a:srgbClr val="FFFF00"/>
              </a:highlight>
            </a:endParaRPr>
          </a:p>
          <a:p>
            <a:pPr marL="0" lvl="0" indent="0" algn="l" rtl="0">
              <a:spcBef>
                <a:spcPts val="1600"/>
              </a:spcBef>
              <a:spcAft>
                <a:spcPts val="0"/>
              </a:spcAft>
              <a:buNone/>
            </a:pPr>
            <a:r>
              <a:rPr lang="en">
                <a:highlight>
                  <a:srgbClr val="FFFF00"/>
                </a:highlight>
              </a:rPr>
              <a:t>Patience</a:t>
            </a:r>
            <a:r>
              <a:rPr lang="en"/>
              <a:t>         Perseverance          Being able to adapt</a:t>
            </a:r>
            <a:endParaRPr/>
          </a:p>
          <a:p>
            <a:pPr marL="0" lvl="0" indent="0" algn="l" rtl="0">
              <a:spcBef>
                <a:spcPts val="1600"/>
              </a:spcBef>
              <a:spcAft>
                <a:spcPts val="0"/>
              </a:spcAft>
              <a:buNone/>
            </a:pPr>
            <a:r>
              <a:rPr lang="en">
                <a:highlight>
                  <a:srgbClr val="00FF00"/>
                </a:highlight>
              </a:rPr>
              <a:t>Teamwork</a:t>
            </a:r>
            <a:r>
              <a:rPr lang="en"/>
              <a:t> 			</a:t>
            </a:r>
            <a:r>
              <a:rPr lang="en">
                <a:highlight>
                  <a:srgbClr val="6D9EEB"/>
                </a:highlight>
              </a:rPr>
              <a:t>Creative thinking</a:t>
            </a:r>
            <a:r>
              <a:rPr lang="en"/>
              <a:t>     </a:t>
            </a:r>
            <a:r>
              <a:rPr lang="en">
                <a:highlight>
                  <a:srgbClr val="FF00FF"/>
                </a:highlight>
              </a:rPr>
              <a:t>Independence</a:t>
            </a:r>
            <a:endParaRPr>
              <a:highlight>
                <a:srgbClr val="FF00FF"/>
              </a:highlight>
            </a:endParaRPr>
          </a:p>
          <a:p>
            <a:pPr marL="0" lvl="0" indent="0" algn="l" rtl="0">
              <a:spcBef>
                <a:spcPts val="1600"/>
              </a:spcBef>
              <a:spcAft>
                <a:spcPts val="0"/>
              </a:spcAft>
              <a:buNone/>
            </a:pPr>
            <a:r>
              <a:rPr lang="en"/>
              <a:t>Focus 				Planning and Organisation</a:t>
            </a:r>
            <a:endParaRPr/>
          </a:p>
          <a:p>
            <a:pPr marL="0" lvl="0" indent="0" algn="l" rtl="0">
              <a:spcBef>
                <a:spcPts val="1600"/>
              </a:spcBef>
              <a:spcAft>
                <a:spcPts val="1600"/>
              </a:spcAft>
              <a:buNone/>
            </a:pPr>
            <a:r>
              <a:rPr lang="en">
                <a:highlight>
                  <a:srgbClr val="FF00FF"/>
                </a:highlight>
              </a:rPr>
              <a:t>Problem solving</a:t>
            </a:r>
            <a:r>
              <a:rPr lang="en"/>
              <a:t> 		</a:t>
            </a:r>
            <a:r>
              <a:rPr lang="en">
                <a:highlight>
                  <a:srgbClr val="FFFF00"/>
                </a:highlight>
              </a:rPr>
              <a:t>Build resilience</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0" y="2713750"/>
            <a:ext cx="4572000" cy="298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4000">
              <a:solidFill>
                <a:schemeClr val="dk2"/>
              </a:solidFill>
            </a:endParaRPr>
          </a:p>
          <a:p>
            <a:pPr marL="0" lvl="0" indent="0" algn="l" rtl="0">
              <a:spcBef>
                <a:spcPts val="0"/>
              </a:spcBef>
              <a:spcAft>
                <a:spcPts val="0"/>
              </a:spcAft>
              <a:buNone/>
            </a:pPr>
            <a:endParaRPr sz="4000">
              <a:solidFill>
                <a:schemeClr val="dk2"/>
              </a:solidFill>
            </a:endParaRPr>
          </a:p>
          <a:p>
            <a:pPr marL="0" lvl="0" indent="0" algn="l" rtl="0">
              <a:spcBef>
                <a:spcPts val="0"/>
              </a:spcBef>
              <a:spcAft>
                <a:spcPts val="0"/>
              </a:spcAft>
              <a:buNone/>
            </a:pPr>
            <a:endParaRPr sz="4000">
              <a:solidFill>
                <a:schemeClr val="dk2"/>
              </a:solidFill>
            </a:endParaRPr>
          </a:p>
          <a:p>
            <a:pPr marL="0" lvl="0" indent="0" algn="l" rtl="0">
              <a:spcBef>
                <a:spcPts val="0"/>
              </a:spcBef>
              <a:spcAft>
                <a:spcPts val="0"/>
              </a:spcAft>
              <a:buNone/>
            </a:pPr>
            <a:endParaRPr sz="4000">
              <a:solidFill>
                <a:schemeClr val="dk2"/>
              </a:solidFill>
            </a:endParaRPr>
          </a:p>
          <a:p>
            <a:pPr marL="0" lvl="0" indent="0" algn="l" rtl="0">
              <a:spcBef>
                <a:spcPts val="0"/>
              </a:spcBef>
              <a:spcAft>
                <a:spcPts val="0"/>
              </a:spcAft>
              <a:buNone/>
            </a:pPr>
            <a:r>
              <a:rPr lang="en" sz="4000">
                <a:solidFill>
                  <a:schemeClr val="dk2"/>
                </a:solidFill>
              </a:rPr>
              <a:t>Why Creativity is important?</a:t>
            </a:r>
            <a:endParaRPr sz="4000">
              <a:solidFill>
                <a:schemeClr val="dk2"/>
              </a:solidFill>
            </a:endParaRPr>
          </a:p>
          <a:p>
            <a:pPr marL="0" lvl="0" indent="0" algn="l" rtl="0">
              <a:spcBef>
                <a:spcPts val="0"/>
              </a:spcBef>
              <a:spcAft>
                <a:spcPts val="0"/>
              </a:spcAft>
              <a:buNone/>
            </a:pP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r>
              <a:rPr lang="en" sz="1800" b="0">
                <a:solidFill>
                  <a:schemeClr val="dk2"/>
                </a:solidFill>
                <a:latin typeface="Source Code Pro"/>
                <a:ea typeface="Source Code Pro"/>
                <a:cs typeface="Source Code Pro"/>
                <a:sym typeface="Source Code Pro"/>
              </a:rPr>
              <a:t>These creative skills help to contribute to Society, Health and Wellbeing, the Economy and Education. </a:t>
            </a: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r>
              <a:rPr lang="en" sz="1800" b="0">
                <a:solidFill>
                  <a:schemeClr val="dk2"/>
                </a:solidFill>
                <a:latin typeface="Source Code Pro"/>
                <a:ea typeface="Source Code Pro"/>
                <a:cs typeface="Source Code Pro"/>
                <a:sym typeface="Source Code Pro"/>
              </a:rPr>
              <a:t>Art can improve wellbeing and provide a positive outlet to people of all ages.</a:t>
            </a: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r>
              <a:rPr lang="en" sz="1800" b="0">
                <a:solidFill>
                  <a:schemeClr val="dk2"/>
                </a:solidFill>
                <a:latin typeface="Source Code Pro"/>
                <a:ea typeface="Source Code Pro"/>
                <a:cs typeface="Source Code Pro"/>
                <a:sym typeface="Source Code Pro"/>
              </a:rPr>
              <a:t>Art is FUN!</a:t>
            </a: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r>
              <a:rPr lang="en" sz="1800" b="0">
                <a:solidFill>
                  <a:schemeClr val="dk2"/>
                </a:solidFill>
                <a:latin typeface="Source Code Pro"/>
                <a:ea typeface="Source Code Pro"/>
                <a:cs typeface="Source Code Pro"/>
                <a:sym typeface="Source Code Pro"/>
              </a:rPr>
              <a:t>Art is relaxing, it provides escape from day to day life!</a:t>
            </a: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endParaRPr sz="1800" b="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endParaRPr sz="1800" b="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endParaRPr sz="1800" b="0">
              <a:solidFill>
                <a:schemeClr val="dk2"/>
              </a:solidFill>
              <a:latin typeface="Source Code Pro"/>
              <a:ea typeface="Source Code Pro"/>
              <a:cs typeface="Source Code Pro"/>
              <a:sym typeface="Source Code Pro"/>
            </a:endParaRPr>
          </a:p>
        </p:txBody>
      </p:sp>
      <p:pic>
        <p:nvPicPr>
          <p:cNvPr id="69" name="Google Shape;69;p15"/>
          <p:cNvPicPr preferRelativeResize="0"/>
          <p:nvPr/>
        </p:nvPicPr>
        <p:blipFill>
          <a:blip r:embed="rId3">
            <a:alphaModFix/>
          </a:blip>
          <a:stretch>
            <a:fillRect/>
          </a:stretch>
        </p:blipFill>
        <p:spPr>
          <a:xfrm>
            <a:off x="5506209" y="0"/>
            <a:ext cx="3637783"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258875" y="617250"/>
            <a:ext cx="5797500" cy="381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l" rtl="0">
              <a:spcBef>
                <a:spcPts val="0"/>
              </a:spcBef>
              <a:spcAft>
                <a:spcPts val="0"/>
              </a:spcAft>
              <a:buNone/>
            </a:pPr>
            <a:r>
              <a:rPr lang="en"/>
              <a:t>COMMON MYTH; BUT THERE’S NO JOBS IN ART?</a:t>
            </a:r>
            <a:endParaRPr/>
          </a:p>
          <a:p>
            <a:pPr marL="914400" lvl="0" indent="457200" algn="l" rtl="0">
              <a:spcBef>
                <a:spcPts val="0"/>
              </a:spcBef>
              <a:spcAft>
                <a:spcPts val="0"/>
              </a:spcAft>
              <a:buNone/>
            </a:pPr>
            <a:r>
              <a:rPr lang="en"/>
              <a:t>IN 2016 THERE WERE </a:t>
            </a:r>
            <a:endParaRPr/>
          </a:p>
          <a:p>
            <a:pPr marL="0" lvl="0" indent="0" algn="ctr" rtl="0">
              <a:spcBef>
                <a:spcPts val="0"/>
              </a:spcBef>
              <a:spcAft>
                <a:spcPts val="0"/>
              </a:spcAft>
              <a:buNone/>
            </a:pPr>
            <a:r>
              <a:rPr lang="en"/>
              <a:t>1.96Million jobs in the creative INDUSTRIES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75" name="Google Shape;75;p16"/>
          <p:cNvPicPr preferRelativeResize="0"/>
          <p:nvPr/>
        </p:nvPicPr>
        <p:blipFill>
          <a:blip r:embed="rId3">
            <a:alphaModFix/>
          </a:blip>
          <a:stretch>
            <a:fillRect/>
          </a:stretch>
        </p:blipFill>
        <p:spPr>
          <a:xfrm>
            <a:off x="-393011" y="0"/>
            <a:ext cx="3651885"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877475" y="296900"/>
            <a:ext cx="3981900" cy="6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Wendy’s Picks</a:t>
            </a:r>
            <a:endParaRPr sz="3600"/>
          </a:p>
        </p:txBody>
      </p:sp>
      <p:sp>
        <p:nvSpPr>
          <p:cNvPr id="81" name="Google Shape;81;p17"/>
          <p:cNvSpPr txBox="1">
            <a:spLocks noGrp="1"/>
          </p:cNvSpPr>
          <p:nvPr>
            <p:ph type="body" idx="1"/>
          </p:nvPr>
        </p:nvSpPr>
        <p:spPr>
          <a:xfrm>
            <a:off x="4877475" y="1275625"/>
            <a:ext cx="3981900" cy="10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Gibson Surf Cap</a:t>
            </a:r>
            <a:endParaRPr sz="1600" b="1"/>
          </a:p>
          <a:p>
            <a:pPr marL="0" lvl="0" indent="0" algn="l" rtl="0">
              <a:spcBef>
                <a:spcPts val="0"/>
              </a:spcBef>
              <a:spcAft>
                <a:spcPts val="0"/>
              </a:spcAft>
              <a:buNone/>
            </a:pPr>
            <a:r>
              <a:rPr lang="en" sz="1400"/>
              <a:t>Lorem ipsum dolor sit amet, consectetur adipiscing elit</a:t>
            </a:r>
            <a:endParaRPr sz="1400"/>
          </a:p>
        </p:txBody>
      </p:sp>
      <p:sp>
        <p:nvSpPr>
          <p:cNvPr id="82" name="Google Shape;82;p17"/>
          <p:cNvSpPr txBox="1">
            <a:spLocks noGrp="1"/>
          </p:cNvSpPr>
          <p:nvPr>
            <p:ph type="body" idx="1"/>
          </p:nvPr>
        </p:nvSpPr>
        <p:spPr>
          <a:xfrm>
            <a:off x="4877475" y="2503527"/>
            <a:ext cx="3981900" cy="10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Rancher Vest</a:t>
            </a:r>
            <a:endParaRPr sz="1600" b="1"/>
          </a:p>
          <a:p>
            <a:pPr marL="0" lvl="0" indent="0" algn="l" rtl="0">
              <a:spcBef>
                <a:spcPts val="0"/>
              </a:spcBef>
              <a:spcAft>
                <a:spcPts val="0"/>
              </a:spcAft>
              <a:buNone/>
            </a:pPr>
            <a:r>
              <a:rPr lang="en" sz="1400"/>
              <a:t>Lorem ipsum dolor sit amet, consectetur adipiscing elit</a:t>
            </a:r>
            <a:endParaRPr sz="1400"/>
          </a:p>
        </p:txBody>
      </p:sp>
      <p:sp>
        <p:nvSpPr>
          <p:cNvPr id="83" name="Google Shape;83;p17"/>
          <p:cNvSpPr txBox="1">
            <a:spLocks noGrp="1"/>
          </p:cNvSpPr>
          <p:nvPr>
            <p:ph type="body" idx="1"/>
          </p:nvPr>
        </p:nvSpPr>
        <p:spPr>
          <a:xfrm>
            <a:off x="4877475" y="3731429"/>
            <a:ext cx="3981900" cy="10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Parker High-Tops</a:t>
            </a:r>
            <a:endParaRPr sz="1600" b="1"/>
          </a:p>
          <a:p>
            <a:pPr marL="0" lvl="0" indent="0" algn="l" rtl="0">
              <a:spcBef>
                <a:spcPts val="0"/>
              </a:spcBef>
              <a:spcAft>
                <a:spcPts val="0"/>
              </a:spcAft>
              <a:buNone/>
            </a:pPr>
            <a:r>
              <a:rPr lang="en" sz="1400"/>
              <a:t>Lorem ipsum dolor sit amet, consectetur adipiscing elit</a:t>
            </a:r>
            <a:endParaRPr sz="1400"/>
          </a:p>
        </p:txBody>
      </p:sp>
      <p:pic>
        <p:nvPicPr>
          <p:cNvPr id="84" name="Google Shape;84;p17"/>
          <p:cNvPicPr preferRelativeResize="0"/>
          <p:nvPr/>
        </p:nvPicPr>
        <p:blipFill>
          <a:blip r:embed="rId3">
            <a:alphaModFix/>
          </a:blip>
          <a:stretch>
            <a:fillRect/>
          </a:stretch>
        </p:blipFill>
        <p:spPr>
          <a:xfrm>
            <a:off x="353786" y="0"/>
            <a:ext cx="8436427"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p:nvPr/>
        </p:nvSpPr>
        <p:spPr>
          <a:xfrm>
            <a:off x="3076625" y="15775"/>
            <a:ext cx="6067500" cy="37551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8"/>
          <p:cNvSpPr txBox="1">
            <a:spLocks noGrp="1"/>
          </p:cNvSpPr>
          <p:nvPr>
            <p:ph type="title"/>
          </p:nvPr>
        </p:nvSpPr>
        <p:spPr>
          <a:xfrm>
            <a:off x="280150" y="131235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Remote Learning Task</a:t>
            </a:r>
            <a:endParaRPr/>
          </a:p>
          <a:p>
            <a:pPr marL="0" lvl="0" indent="0" algn="l" rtl="0">
              <a:spcBef>
                <a:spcPts val="0"/>
              </a:spcBef>
              <a:spcAft>
                <a:spcPts val="0"/>
              </a:spcAft>
              <a:buNone/>
            </a:pPr>
            <a:endParaRPr/>
          </a:p>
          <a:p>
            <a:pPr marL="457200" lvl="0" indent="-419100" algn="l" rtl="0">
              <a:spcBef>
                <a:spcPts val="0"/>
              </a:spcBef>
              <a:spcAft>
                <a:spcPts val="0"/>
              </a:spcAft>
              <a:buSzPts val="3000"/>
              <a:buAutoNum type="arabicPeriod"/>
            </a:pPr>
            <a:r>
              <a:rPr lang="en"/>
              <a:t>Click onto BBCBITESIZE; </a:t>
            </a:r>
            <a:endParaRPr/>
          </a:p>
        </p:txBody>
      </p:sp>
      <p:sp>
        <p:nvSpPr>
          <p:cNvPr id="91" name="Google Shape;91;p18"/>
          <p:cNvSpPr txBox="1">
            <a:spLocks noGrp="1"/>
          </p:cNvSpPr>
          <p:nvPr>
            <p:ph type="body" idx="1"/>
          </p:nvPr>
        </p:nvSpPr>
        <p:spPr>
          <a:xfrm>
            <a:off x="169725" y="1964100"/>
            <a:ext cx="2681000" cy="75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u="sng" dirty="0">
                <a:solidFill>
                  <a:schemeClr val="hlink"/>
                </a:solidFill>
                <a:hlinkClick r:id="rId3">
                  <a:extLst>
                    <a:ext uri="{A12FA001-AC4F-418D-AE19-62706E023703}">
                      <ahyp:hlinkClr xmlns:ahyp="http://schemas.microsoft.com/office/drawing/2018/hyperlinkcolor" val="tx"/>
                    </a:ext>
                  </a:extLst>
                </a:hlinkClick>
              </a:rPr>
              <a:t>https://www.bbc.co.uk/bitesize/careers</a:t>
            </a:r>
            <a:endParaRPr sz="1000" dirty="0">
              <a:solidFill>
                <a:schemeClr val="hlink"/>
              </a:solidFill>
            </a:endParaRPr>
          </a:p>
          <a:p>
            <a:pPr marL="0" lvl="0" indent="0" algn="l" rtl="0">
              <a:spcBef>
                <a:spcPts val="1600"/>
              </a:spcBef>
              <a:spcAft>
                <a:spcPts val="0"/>
              </a:spcAft>
              <a:buNone/>
            </a:pPr>
            <a:r>
              <a:rPr lang="en" sz="2000" dirty="0">
                <a:highlight>
                  <a:srgbClr val="00FFFF"/>
                </a:highlight>
                <a:latin typeface="Amatic SC"/>
                <a:ea typeface="Amatic SC"/>
                <a:cs typeface="Amatic SC"/>
                <a:sym typeface="Amatic SC"/>
              </a:rPr>
              <a:t>2.Type in Careers box “Art”</a:t>
            </a:r>
            <a:endParaRPr sz="2000">
              <a:highlight>
                <a:srgbClr val="00FFFF"/>
              </a:highlight>
              <a:latin typeface="Amatic SC"/>
              <a:ea typeface="Amatic SC"/>
              <a:cs typeface="Amatic SC"/>
            </a:endParaRPr>
          </a:p>
          <a:p>
            <a:pPr marL="0" indent="0">
              <a:spcBef>
                <a:spcPts val="1600"/>
              </a:spcBef>
              <a:spcAft>
                <a:spcPts val="1600"/>
              </a:spcAft>
              <a:buNone/>
            </a:pPr>
            <a:r>
              <a:rPr lang="en" sz="2000" dirty="0">
                <a:highlight>
                  <a:srgbClr val="00FFFF"/>
                </a:highlight>
                <a:latin typeface="Amatic SC"/>
                <a:ea typeface="Amatic SC"/>
                <a:cs typeface="Amatic SC"/>
                <a:sym typeface="Amatic SC"/>
              </a:rPr>
              <a:t>3.Look through the careers using Art </a:t>
            </a:r>
            <a:endParaRPr lang="en" sz="2000" dirty="0">
              <a:highlight>
                <a:srgbClr val="00FFFF"/>
              </a:highlight>
              <a:latin typeface="Amatic SC"/>
              <a:ea typeface="Amatic SC"/>
              <a:cs typeface="Amatic SC"/>
            </a:endParaRPr>
          </a:p>
        </p:txBody>
      </p:sp>
      <p:pic>
        <p:nvPicPr>
          <p:cNvPr id="92" name="Google Shape;92;p18"/>
          <p:cNvPicPr preferRelativeResize="0"/>
          <p:nvPr/>
        </p:nvPicPr>
        <p:blipFill>
          <a:blip r:embed="rId4">
            <a:alphaModFix/>
          </a:blip>
          <a:stretch>
            <a:fillRect/>
          </a:stretch>
        </p:blipFill>
        <p:spPr>
          <a:xfrm>
            <a:off x="3368021" y="303626"/>
            <a:ext cx="5484717" cy="317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236675" y="1380375"/>
            <a:ext cx="4548000" cy="15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t>Job Title;Graphic Designer</a:t>
            </a:r>
            <a:endParaRPr sz="2000"/>
          </a:p>
          <a:p>
            <a:pPr marL="0" lvl="0" indent="0" algn="l" rtl="0">
              <a:spcBef>
                <a:spcPts val="0"/>
              </a:spcBef>
              <a:spcAft>
                <a:spcPts val="0"/>
              </a:spcAft>
              <a:buNone/>
            </a:pPr>
            <a:r>
              <a:rPr lang="en" sz="2000"/>
              <a:t>Name;Sam Handy</a:t>
            </a:r>
            <a:endParaRPr sz="2000"/>
          </a:p>
          <a:p>
            <a:pPr marL="0" lvl="0" indent="0" algn="l" rtl="0">
              <a:spcBef>
                <a:spcPts val="0"/>
              </a:spcBef>
              <a:spcAft>
                <a:spcPts val="0"/>
              </a:spcAft>
              <a:buNone/>
            </a:pPr>
            <a:r>
              <a:rPr lang="en" sz="2000"/>
              <a:t>Qualifications; Design Technology, Art and Design, English.</a:t>
            </a:r>
            <a:endParaRPr sz="2000"/>
          </a:p>
          <a:p>
            <a:pPr marL="0" lvl="0" indent="0" algn="l" rtl="0">
              <a:spcBef>
                <a:spcPts val="0"/>
              </a:spcBef>
              <a:spcAft>
                <a:spcPts val="0"/>
              </a:spcAft>
              <a:buNone/>
            </a:pPr>
            <a:r>
              <a:rPr lang="en" sz="2000"/>
              <a:t>Studied; Art college in Birmingham </a:t>
            </a:r>
            <a:r>
              <a:rPr lang="en"/>
              <a:t>  </a:t>
            </a:r>
            <a:endParaRPr/>
          </a:p>
        </p:txBody>
      </p:sp>
      <p:pic>
        <p:nvPicPr>
          <p:cNvPr id="98" name="Google Shape;98;p19"/>
          <p:cNvPicPr preferRelativeResize="0"/>
          <p:nvPr/>
        </p:nvPicPr>
        <p:blipFill>
          <a:blip r:embed="rId3">
            <a:alphaModFix/>
          </a:blip>
          <a:stretch>
            <a:fillRect/>
          </a:stretch>
        </p:blipFill>
        <p:spPr>
          <a:xfrm>
            <a:off x="4402250" y="1127925"/>
            <a:ext cx="3801000" cy="2138050"/>
          </a:xfrm>
          <a:prstGeom prst="rect">
            <a:avLst/>
          </a:prstGeom>
          <a:noFill/>
          <a:ln>
            <a:noFill/>
          </a:ln>
        </p:spPr>
      </p:pic>
      <p:sp>
        <p:nvSpPr>
          <p:cNvPr id="99" name="Google Shape;99;p19"/>
          <p:cNvSpPr txBox="1"/>
          <p:nvPr/>
        </p:nvSpPr>
        <p:spPr>
          <a:xfrm>
            <a:off x="236675" y="189325"/>
            <a:ext cx="8472600" cy="738633"/>
          </a:xfrm>
          <a:prstGeom prst="rect">
            <a:avLst/>
          </a:prstGeom>
          <a:noFill/>
          <a:ln>
            <a:noFill/>
          </a:ln>
        </p:spPr>
        <p:txBody>
          <a:bodyPr spcFirstLastPara="1" wrap="square" lIns="91425" tIns="91425" rIns="91425" bIns="91425" anchor="t" anchorCtr="0">
            <a:spAutoFit/>
          </a:bodyPr>
          <a:lstStyle/>
          <a:p>
            <a:r>
              <a:rPr lang="en" sz="3600" dirty="0">
                <a:latin typeface="Amatic SC"/>
                <a:ea typeface="Amatic SC"/>
                <a:cs typeface="Amatic SC"/>
                <a:sym typeface="Amatic SC"/>
              </a:rPr>
              <a:t>EXAMPLE OF A CAREER USING ART AND DESIGN</a:t>
            </a:r>
            <a:r>
              <a:rPr lang="en" dirty="0">
                <a:latin typeface="Source Code Pro"/>
                <a:ea typeface="Source Code Pro"/>
                <a:cs typeface="Amatic SC"/>
                <a:sym typeface="Source Code Pro"/>
              </a:rPr>
              <a:t> </a:t>
            </a:r>
            <a:endParaRPr>
              <a:latin typeface="Source Code Pro"/>
              <a:ea typeface="Source Code Pro"/>
              <a:cs typeface="Source Code Pro"/>
              <a:sym typeface="Source Code Pro"/>
            </a:endParaRPr>
          </a:p>
        </p:txBody>
      </p:sp>
      <p:sp>
        <p:nvSpPr>
          <p:cNvPr id="100" name="Google Shape;100;p19"/>
          <p:cNvSpPr txBox="1"/>
          <p:nvPr/>
        </p:nvSpPr>
        <p:spPr>
          <a:xfrm>
            <a:off x="236675" y="2858350"/>
            <a:ext cx="8108100" cy="232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900" dirty="0">
                <a:latin typeface="Amatic SC"/>
                <a:ea typeface="Amatic SC"/>
                <a:cs typeface="Amatic SC"/>
                <a:sym typeface="Amatic SC"/>
              </a:rPr>
              <a:t>Interesting fact</a:t>
            </a:r>
            <a:endParaRPr sz="3900" dirty="0">
              <a:latin typeface="Amatic SC"/>
              <a:ea typeface="Amatic SC"/>
              <a:cs typeface="Amatic SC"/>
              <a:sym typeface="Amatic SC"/>
            </a:endParaRPr>
          </a:p>
          <a:p>
            <a:pPr algn="just">
              <a:lnSpc>
                <a:spcPct val="115000"/>
              </a:lnSpc>
            </a:pPr>
            <a:r>
              <a:rPr lang="en" sz="1350" dirty="0">
                <a:solidFill>
                  <a:srgbClr val="231F20"/>
                </a:solidFill>
                <a:highlight>
                  <a:srgbClr val="FFFFFF"/>
                </a:highlight>
              </a:rPr>
              <a:t>Sam’s </a:t>
            </a:r>
            <a:r>
              <a:rPr lang="en" sz="1350" dirty="0" err="1">
                <a:solidFill>
                  <a:srgbClr val="231F20"/>
                </a:solidFill>
                <a:highlight>
                  <a:srgbClr val="FFFFFF"/>
                </a:highlight>
              </a:rPr>
              <a:t>emphasises</a:t>
            </a:r>
            <a:r>
              <a:rPr lang="en" sz="1350" dirty="0">
                <a:solidFill>
                  <a:srgbClr val="231F20"/>
                </a:solidFill>
                <a:highlight>
                  <a:srgbClr val="FFFFFF"/>
                </a:highlight>
              </a:rPr>
              <a:t> the importance of young designers being proactive and chasing after opportunities as a potential way to enter the industry. Sam was contacted by his future employers  in 2009 to say they were looking for designers to come and work in Germany. He has been based there ever since, working on projects such as the official boot of then Juventus, now Manchester United player, Paul Pogba.</a:t>
            </a:r>
            <a:endParaRPr sz="1350" dirty="0">
              <a:solidFill>
                <a:srgbClr val="231F20"/>
              </a:solidFill>
              <a:highlight>
                <a:srgbClr val="FFFFFF"/>
              </a:highlight>
            </a:endParaRPr>
          </a:p>
          <a:p>
            <a:pPr marL="0" lvl="0" indent="0" algn="l" rtl="0">
              <a:spcBef>
                <a:spcPts val="120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r>
              <a:rPr lang="en-US" dirty="0">
                <a:highlight>
                  <a:srgbClr val="00FDC8"/>
                </a:highlight>
              </a:rPr>
              <a:t>Additional Info on Creative Careers</a:t>
            </a:r>
            <a:endParaRPr dirty="0"/>
          </a:p>
        </p:txBody>
      </p:sp>
      <p:sp>
        <p:nvSpPr>
          <p:cNvPr id="107" name="Google Shape;107;p20"/>
          <p:cNvSpPr txBox="1"/>
          <p:nvPr/>
        </p:nvSpPr>
        <p:spPr>
          <a:xfrm>
            <a:off x="3581525" y="820425"/>
            <a:ext cx="48594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If you want any additional information on the best paid Careers using Art and Design please follow the link;</a:t>
            </a:r>
            <a:endParaRPr>
              <a:latin typeface="Source Code Pro"/>
              <a:ea typeface="Source Code Pro"/>
              <a:cs typeface="Source Code Pro"/>
              <a:sym typeface="Source Code Pro"/>
            </a:endParaRPr>
          </a:p>
          <a:p>
            <a:pPr marL="0" lvl="0" indent="0" algn="l" rtl="0">
              <a:spcBef>
                <a:spcPts val="0"/>
              </a:spcBef>
              <a:spcAft>
                <a:spcPts val="0"/>
              </a:spcAft>
              <a:buNone/>
            </a:pPr>
            <a:r>
              <a:rPr lang="en" u="sng">
                <a:solidFill>
                  <a:schemeClr val="hlink"/>
                </a:solidFill>
                <a:latin typeface="Source Code Pro"/>
                <a:ea typeface="Source Code Pro"/>
                <a:cs typeface="Source Code Pro"/>
                <a:sym typeface="Source Code Pro"/>
                <a:hlinkClick r:id="rId3"/>
              </a:rPr>
              <a:t>https://www.scotsman.com/lifestyle/these-are-15-best-paid-creative-jobs-uk-how-does-your-wage-compare-1746687</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More career information can also be found on Skills Development Scotland website;</a:t>
            </a:r>
            <a:endParaRPr>
              <a:latin typeface="Source Code Pro"/>
              <a:ea typeface="Source Code Pro"/>
              <a:cs typeface="Source Code Pro"/>
              <a:sym typeface="Source Code Pro"/>
            </a:endParaRPr>
          </a:p>
          <a:p>
            <a:pPr marL="0" lvl="0" indent="0" algn="l" rtl="0">
              <a:spcBef>
                <a:spcPts val="0"/>
              </a:spcBef>
              <a:spcAft>
                <a:spcPts val="0"/>
              </a:spcAft>
              <a:buNone/>
            </a:pPr>
            <a:r>
              <a:rPr lang="en" u="sng">
                <a:solidFill>
                  <a:schemeClr val="hlink"/>
                </a:solidFill>
                <a:latin typeface="Source Code Pro"/>
                <a:ea typeface="Source Code Pro"/>
                <a:cs typeface="Source Code Pro"/>
                <a:sym typeface="Source Code Pro"/>
                <a:hlinkClick r:id="rId4"/>
              </a:rPr>
              <a:t>https://www.myworldofwork.co.uk/</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377B67E10B0443A07A3BC046076615" ma:contentTypeVersion="10" ma:contentTypeDescription="Create a new document." ma:contentTypeScope="" ma:versionID="d9fe8d07431f0da727b1d9767b9a111f">
  <xsd:schema xmlns:xsd="http://www.w3.org/2001/XMLSchema" xmlns:xs="http://www.w3.org/2001/XMLSchema" xmlns:p="http://schemas.microsoft.com/office/2006/metadata/properties" xmlns:ns2="fd59642a-3e76-4997-be87-00266d4287b8" targetNamespace="http://schemas.microsoft.com/office/2006/metadata/properties" ma:root="true" ma:fieldsID="1e77097e455a179b1b902beb51a4d17f" ns2:_="">
    <xsd:import namespace="fd59642a-3e76-4997-be87-00266d4287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59642a-3e76-4997-be87-00266d4287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51FE7C-971B-4765-ADEA-5EC955614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59642a-3e76-4997-be87-00266d428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26382-22F0-41EF-96D4-7024D548716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BEF032-163A-45D8-8002-7B481FFD9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423</Words>
  <Application>Microsoft Office PowerPoint</Application>
  <PresentationFormat>On-screen Show (16:9)</PresentationFormat>
  <Paragraphs>61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Beach Day</vt:lpstr>
      <vt:lpstr>Why study Art?</vt:lpstr>
      <vt:lpstr>WHAT SKILLS you can develop IN ART AND DESIGN?</vt:lpstr>
      <vt:lpstr>    Why Creativity is important?  These creative skills help to contribute to Society, Health and Wellbeing, the Economy and Education.   Art can improve wellbeing and provide a positive outlet to people of all ages.  Art is FUN!  Art is relaxing, it provides escape from day to day life!    </vt:lpstr>
      <vt:lpstr>  COMMON MYTH; BUT THERE’S NO JOBS IN ART? IN 2016 THERE WERE  1.96Million jobs in the creative INDUSTRIES   </vt:lpstr>
      <vt:lpstr>Wendy’s Picks</vt:lpstr>
      <vt:lpstr>Remote Learning Task  Click onto BBCBITESIZE; </vt:lpstr>
      <vt:lpstr>Job Title;Graphic Designer Name;Sam Handy Qualifications; Design Technology, Art and Design, English. Studied; Art college in Birmingham   </vt:lpstr>
      <vt:lpstr>Additional Info on Creative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Art?</dc:title>
  <dc:creator>Karen Devlin</dc:creator>
  <cp:lastModifiedBy>Mrs Devlin</cp:lastModifiedBy>
  <cp:revision>30</cp:revision>
  <dcterms:modified xsi:type="dcterms:W3CDTF">2021-03-08T17:23:30Z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0x01010099377B67E10B0443A07A3BC046076615</vt:lpwstr>
  </property>
</Properties>
</file>