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6" r:id="rId1"/>
  </p:sldMasterIdLst>
  <p:sldIdLst>
    <p:sldId id="257" r:id="rId2"/>
    <p:sldId id="258" r:id="rId3"/>
    <p:sldId id="311" r:id="rId4"/>
    <p:sldId id="261" r:id="rId5"/>
    <p:sldId id="277" r:id="rId6"/>
    <p:sldId id="282" r:id="rId7"/>
    <p:sldId id="296" r:id="rId8"/>
    <p:sldId id="293" r:id="rId9"/>
    <p:sldId id="292" r:id="rId10"/>
    <p:sldId id="290" r:id="rId11"/>
    <p:sldId id="259" r:id="rId12"/>
    <p:sldId id="306" r:id="rId13"/>
    <p:sldId id="297" r:id="rId14"/>
    <p:sldId id="303" r:id="rId15"/>
    <p:sldId id="304" r:id="rId16"/>
    <p:sldId id="280" r:id="rId17"/>
    <p:sldId id="267" r:id="rId18"/>
    <p:sldId id="294" r:id="rId19"/>
    <p:sldId id="291" r:id="rId20"/>
    <p:sldId id="287" r:id="rId21"/>
    <p:sldId id="309" r:id="rId22"/>
    <p:sldId id="298" r:id="rId23"/>
    <p:sldId id="305" r:id="rId24"/>
    <p:sldId id="295" r:id="rId25"/>
    <p:sldId id="31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C1E"/>
    <a:srgbClr val="FFD00E"/>
    <a:srgbClr val="FFB40B"/>
    <a:srgbClr val="FFFA1A"/>
    <a:srgbClr val="FF9324"/>
    <a:srgbClr val="FF8339"/>
    <a:srgbClr val="FF9F78"/>
    <a:srgbClr val="FF7E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C00F6E-8CBB-416A-B8F9-5811551841B5}" type="doc">
      <dgm:prSet loTypeId="urn:microsoft.com/office/officeart/2005/8/layout/cycle2" loCatId="cycle" qsTypeId="urn:microsoft.com/office/officeart/2005/8/quickstyle/simple1" qsCatId="simple" csTypeId="urn:microsoft.com/office/officeart/2005/8/colors/accent2_4" csCatId="accent2" phldr="1"/>
      <dgm:spPr/>
      <dgm:t>
        <a:bodyPr/>
        <a:lstStyle/>
        <a:p>
          <a:endParaRPr lang="en-GB"/>
        </a:p>
      </dgm:t>
    </dgm:pt>
    <dgm:pt modelId="{AF55A95C-1BAA-4FA5-9832-13F4FC96D2DB}">
      <dgm:prSet phldrT="[Text]"/>
      <dgm:spPr/>
      <dgm:t>
        <a:bodyPr/>
        <a:lstStyle/>
        <a:p>
          <a:r>
            <a:rPr lang="en-GB" dirty="0"/>
            <a:t>Maths</a:t>
          </a:r>
        </a:p>
      </dgm:t>
    </dgm:pt>
    <dgm:pt modelId="{57C159F0-AF69-4E18-8DC7-F03948B54F8A}" type="parTrans" cxnId="{59D16181-4E59-4373-91CE-3F060556C70A}">
      <dgm:prSet/>
      <dgm:spPr/>
      <dgm:t>
        <a:bodyPr/>
        <a:lstStyle/>
        <a:p>
          <a:endParaRPr lang="en-GB"/>
        </a:p>
      </dgm:t>
    </dgm:pt>
    <dgm:pt modelId="{CD8107A3-FE5A-4CE6-B285-B015CDEB731C}" type="sibTrans" cxnId="{59D16181-4E59-4373-91CE-3F060556C70A}">
      <dgm:prSet/>
      <dgm:spPr/>
      <dgm:t>
        <a:bodyPr/>
        <a:lstStyle/>
        <a:p>
          <a:endParaRPr lang="en-GB"/>
        </a:p>
      </dgm:t>
    </dgm:pt>
    <dgm:pt modelId="{5B9F7AE6-9F8F-4159-A666-E64019A5BF45}">
      <dgm:prSet phldrT="[Text]"/>
      <dgm:spPr/>
      <dgm:t>
        <a:bodyPr/>
        <a:lstStyle/>
        <a:p>
          <a:r>
            <a:rPr lang="en-GB" dirty="0"/>
            <a:t>English</a:t>
          </a:r>
        </a:p>
      </dgm:t>
    </dgm:pt>
    <dgm:pt modelId="{B1C865FF-577B-44F5-94EB-3B26A20AFD98}" type="parTrans" cxnId="{C13B36AA-225F-406A-AC6A-1967B3A031E5}">
      <dgm:prSet/>
      <dgm:spPr/>
      <dgm:t>
        <a:bodyPr/>
        <a:lstStyle/>
        <a:p>
          <a:endParaRPr lang="en-GB"/>
        </a:p>
      </dgm:t>
    </dgm:pt>
    <dgm:pt modelId="{C23396A9-32C6-4C37-89CD-D5032004C01E}" type="sibTrans" cxnId="{C13B36AA-225F-406A-AC6A-1967B3A031E5}">
      <dgm:prSet/>
      <dgm:spPr/>
      <dgm:t>
        <a:bodyPr/>
        <a:lstStyle/>
        <a:p>
          <a:endParaRPr lang="en-GB"/>
        </a:p>
      </dgm:t>
    </dgm:pt>
    <dgm:pt modelId="{872C4DFB-E330-4C6A-9C55-257B1F8BA1B1}">
      <dgm:prSet phldrT="[Text]"/>
      <dgm:spPr/>
      <dgm:t>
        <a:bodyPr/>
        <a:lstStyle/>
        <a:p>
          <a:r>
            <a:rPr lang="en-GB" dirty="0"/>
            <a:t>R.E</a:t>
          </a:r>
        </a:p>
      </dgm:t>
    </dgm:pt>
    <dgm:pt modelId="{66C799AE-D676-4A76-8FC8-68AC1400F407}" type="parTrans" cxnId="{88D9BD88-0484-4D7C-9D8F-05987C82660F}">
      <dgm:prSet/>
      <dgm:spPr/>
      <dgm:t>
        <a:bodyPr/>
        <a:lstStyle/>
        <a:p>
          <a:endParaRPr lang="en-GB"/>
        </a:p>
      </dgm:t>
    </dgm:pt>
    <dgm:pt modelId="{9D64155D-DD51-441C-84BF-DBF01FEBF8E5}" type="sibTrans" cxnId="{88D9BD88-0484-4D7C-9D8F-05987C82660F}">
      <dgm:prSet/>
      <dgm:spPr/>
      <dgm:t>
        <a:bodyPr/>
        <a:lstStyle/>
        <a:p>
          <a:endParaRPr lang="en-GB"/>
        </a:p>
      </dgm:t>
    </dgm:pt>
    <dgm:pt modelId="{611E8575-9BDB-4FFB-8D53-E65F1423F04D}">
      <dgm:prSet phldrT="[Text]"/>
      <dgm:spPr/>
      <dgm:t>
        <a:bodyPr/>
        <a:lstStyle/>
        <a:p>
          <a:r>
            <a:rPr lang="en-GB" dirty="0"/>
            <a:t>P.E</a:t>
          </a:r>
        </a:p>
      </dgm:t>
    </dgm:pt>
    <dgm:pt modelId="{5C1B680A-619A-4BE7-9619-8186CBBBECBA}" type="parTrans" cxnId="{E59DBF78-5903-468C-8876-42F55C217F05}">
      <dgm:prSet/>
      <dgm:spPr/>
      <dgm:t>
        <a:bodyPr/>
        <a:lstStyle/>
        <a:p>
          <a:endParaRPr lang="en-GB"/>
        </a:p>
      </dgm:t>
    </dgm:pt>
    <dgm:pt modelId="{D50B7145-1A2C-4A20-9954-2B9FE8FF894C}" type="sibTrans" cxnId="{E59DBF78-5903-468C-8876-42F55C217F05}">
      <dgm:prSet/>
      <dgm:spPr/>
      <dgm:t>
        <a:bodyPr/>
        <a:lstStyle/>
        <a:p>
          <a:endParaRPr lang="en-GB"/>
        </a:p>
      </dgm:t>
    </dgm:pt>
    <dgm:pt modelId="{9CCE1D36-0854-421C-828F-EB54B811327C}">
      <dgm:prSet phldrT="[Text]"/>
      <dgm:spPr/>
      <dgm:t>
        <a:bodyPr/>
        <a:lstStyle/>
        <a:p>
          <a:r>
            <a:rPr lang="en-GB" dirty="0"/>
            <a:t>PSHE</a:t>
          </a:r>
        </a:p>
      </dgm:t>
    </dgm:pt>
    <dgm:pt modelId="{1B096C3B-64F4-4EFD-8799-6A0AE72B70E3}" type="parTrans" cxnId="{18CC58ED-812A-4F6B-8A8A-E94FE532DAC3}">
      <dgm:prSet/>
      <dgm:spPr/>
      <dgm:t>
        <a:bodyPr/>
        <a:lstStyle/>
        <a:p>
          <a:endParaRPr lang="en-GB"/>
        </a:p>
      </dgm:t>
    </dgm:pt>
    <dgm:pt modelId="{83E8B4D0-C126-4C56-96EA-2104CC9C2FF2}" type="sibTrans" cxnId="{18CC58ED-812A-4F6B-8A8A-E94FE532DAC3}">
      <dgm:prSet/>
      <dgm:spPr/>
      <dgm:t>
        <a:bodyPr/>
        <a:lstStyle/>
        <a:p>
          <a:endParaRPr lang="en-GB"/>
        </a:p>
      </dgm:t>
    </dgm:pt>
    <dgm:pt modelId="{70148154-3689-41F9-A6C5-39FD9012C2D7}" type="pres">
      <dgm:prSet presAssocID="{5DC00F6E-8CBB-416A-B8F9-5811551841B5}" presName="cycle" presStyleCnt="0">
        <dgm:presLayoutVars>
          <dgm:dir/>
          <dgm:resizeHandles val="exact"/>
        </dgm:presLayoutVars>
      </dgm:prSet>
      <dgm:spPr/>
    </dgm:pt>
    <dgm:pt modelId="{858E085E-2944-4637-997E-65BB1316BBD5}" type="pres">
      <dgm:prSet presAssocID="{AF55A95C-1BAA-4FA5-9832-13F4FC96D2DB}" presName="node" presStyleLbl="node1" presStyleIdx="0" presStyleCnt="5">
        <dgm:presLayoutVars>
          <dgm:bulletEnabled val="1"/>
        </dgm:presLayoutVars>
      </dgm:prSet>
      <dgm:spPr/>
    </dgm:pt>
    <dgm:pt modelId="{7B5A121C-773E-48C2-A8F0-DF901B70B59C}" type="pres">
      <dgm:prSet presAssocID="{CD8107A3-FE5A-4CE6-B285-B015CDEB731C}" presName="sibTrans" presStyleLbl="sibTrans2D1" presStyleIdx="0" presStyleCnt="5"/>
      <dgm:spPr/>
    </dgm:pt>
    <dgm:pt modelId="{FD03766C-79C7-4F30-90E7-F155E744EF0C}" type="pres">
      <dgm:prSet presAssocID="{CD8107A3-FE5A-4CE6-B285-B015CDEB731C}" presName="connectorText" presStyleLbl="sibTrans2D1" presStyleIdx="0" presStyleCnt="5"/>
      <dgm:spPr/>
    </dgm:pt>
    <dgm:pt modelId="{274CD9F6-02F9-44D1-8A46-965A5D8AC973}" type="pres">
      <dgm:prSet presAssocID="{5B9F7AE6-9F8F-4159-A666-E64019A5BF45}" presName="node" presStyleLbl="node1" presStyleIdx="1" presStyleCnt="5">
        <dgm:presLayoutVars>
          <dgm:bulletEnabled val="1"/>
        </dgm:presLayoutVars>
      </dgm:prSet>
      <dgm:spPr/>
    </dgm:pt>
    <dgm:pt modelId="{0ED9B0D2-61CC-4B58-A71B-2D593FC1B892}" type="pres">
      <dgm:prSet presAssocID="{C23396A9-32C6-4C37-89CD-D5032004C01E}" presName="sibTrans" presStyleLbl="sibTrans2D1" presStyleIdx="1" presStyleCnt="5"/>
      <dgm:spPr/>
    </dgm:pt>
    <dgm:pt modelId="{50B50A31-1E5E-4C40-ABD1-F2A6864FB6A8}" type="pres">
      <dgm:prSet presAssocID="{C23396A9-32C6-4C37-89CD-D5032004C01E}" presName="connectorText" presStyleLbl="sibTrans2D1" presStyleIdx="1" presStyleCnt="5"/>
      <dgm:spPr/>
    </dgm:pt>
    <dgm:pt modelId="{EA44B13C-F744-4DA4-AAA0-B221AB6B6709}" type="pres">
      <dgm:prSet presAssocID="{872C4DFB-E330-4C6A-9C55-257B1F8BA1B1}" presName="node" presStyleLbl="node1" presStyleIdx="2" presStyleCnt="5">
        <dgm:presLayoutVars>
          <dgm:bulletEnabled val="1"/>
        </dgm:presLayoutVars>
      </dgm:prSet>
      <dgm:spPr/>
    </dgm:pt>
    <dgm:pt modelId="{3FB70021-3163-4568-BA99-458268631055}" type="pres">
      <dgm:prSet presAssocID="{9D64155D-DD51-441C-84BF-DBF01FEBF8E5}" presName="sibTrans" presStyleLbl="sibTrans2D1" presStyleIdx="2" presStyleCnt="5"/>
      <dgm:spPr/>
    </dgm:pt>
    <dgm:pt modelId="{CD5D43C8-A3C9-4587-935D-76464F8B4218}" type="pres">
      <dgm:prSet presAssocID="{9D64155D-DD51-441C-84BF-DBF01FEBF8E5}" presName="connectorText" presStyleLbl="sibTrans2D1" presStyleIdx="2" presStyleCnt="5"/>
      <dgm:spPr/>
    </dgm:pt>
    <dgm:pt modelId="{B20E8D70-72A1-49B1-B7F5-80D5D4BB4D50}" type="pres">
      <dgm:prSet presAssocID="{611E8575-9BDB-4FFB-8D53-E65F1423F04D}" presName="node" presStyleLbl="node1" presStyleIdx="3" presStyleCnt="5">
        <dgm:presLayoutVars>
          <dgm:bulletEnabled val="1"/>
        </dgm:presLayoutVars>
      </dgm:prSet>
      <dgm:spPr/>
    </dgm:pt>
    <dgm:pt modelId="{C5C2EAAB-99F5-4CA7-86B9-DEB0EA6E9068}" type="pres">
      <dgm:prSet presAssocID="{D50B7145-1A2C-4A20-9954-2B9FE8FF894C}" presName="sibTrans" presStyleLbl="sibTrans2D1" presStyleIdx="3" presStyleCnt="5"/>
      <dgm:spPr/>
    </dgm:pt>
    <dgm:pt modelId="{1F0F2F20-7312-4EBA-B124-7D756EDD4AB3}" type="pres">
      <dgm:prSet presAssocID="{D50B7145-1A2C-4A20-9954-2B9FE8FF894C}" presName="connectorText" presStyleLbl="sibTrans2D1" presStyleIdx="3" presStyleCnt="5"/>
      <dgm:spPr/>
    </dgm:pt>
    <dgm:pt modelId="{8B72CD5E-C7B7-47A7-993A-049E1003FF33}" type="pres">
      <dgm:prSet presAssocID="{9CCE1D36-0854-421C-828F-EB54B811327C}" presName="node" presStyleLbl="node1" presStyleIdx="4" presStyleCnt="5">
        <dgm:presLayoutVars>
          <dgm:bulletEnabled val="1"/>
        </dgm:presLayoutVars>
      </dgm:prSet>
      <dgm:spPr/>
    </dgm:pt>
    <dgm:pt modelId="{A002ED79-920D-4914-B243-43CF9237A923}" type="pres">
      <dgm:prSet presAssocID="{83E8B4D0-C126-4C56-96EA-2104CC9C2FF2}" presName="sibTrans" presStyleLbl="sibTrans2D1" presStyleIdx="4" presStyleCnt="5"/>
      <dgm:spPr/>
    </dgm:pt>
    <dgm:pt modelId="{3BEAC262-8368-47EE-ABE4-BD49DFBB6D15}" type="pres">
      <dgm:prSet presAssocID="{83E8B4D0-C126-4C56-96EA-2104CC9C2FF2}" presName="connectorText" presStyleLbl="sibTrans2D1" presStyleIdx="4" presStyleCnt="5"/>
      <dgm:spPr/>
    </dgm:pt>
  </dgm:ptLst>
  <dgm:cxnLst>
    <dgm:cxn modelId="{0985CA07-089E-4DB6-B225-AEE9727D0A03}" type="presOf" srcId="{CD8107A3-FE5A-4CE6-B285-B015CDEB731C}" destId="{7B5A121C-773E-48C2-A8F0-DF901B70B59C}" srcOrd="0" destOrd="0" presId="urn:microsoft.com/office/officeart/2005/8/layout/cycle2"/>
    <dgm:cxn modelId="{6D5FBA12-FAC7-4326-95FB-14EFA036AC34}" type="presOf" srcId="{C23396A9-32C6-4C37-89CD-D5032004C01E}" destId="{0ED9B0D2-61CC-4B58-A71B-2D593FC1B892}" srcOrd="0" destOrd="0" presId="urn:microsoft.com/office/officeart/2005/8/layout/cycle2"/>
    <dgm:cxn modelId="{D5844E25-E393-4EEC-9524-FBB03D253900}" type="presOf" srcId="{9D64155D-DD51-441C-84BF-DBF01FEBF8E5}" destId="{CD5D43C8-A3C9-4587-935D-76464F8B4218}" srcOrd="1" destOrd="0" presId="urn:microsoft.com/office/officeart/2005/8/layout/cycle2"/>
    <dgm:cxn modelId="{26FA6B30-3A3C-48F9-8E91-CF5D2E08A967}" type="presOf" srcId="{9D64155D-DD51-441C-84BF-DBF01FEBF8E5}" destId="{3FB70021-3163-4568-BA99-458268631055}" srcOrd="0" destOrd="0" presId="urn:microsoft.com/office/officeart/2005/8/layout/cycle2"/>
    <dgm:cxn modelId="{7F16F350-4711-4C59-B585-8E944E7B3E2E}" type="presOf" srcId="{AF55A95C-1BAA-4FA5-9832-13F4FC96D2DB}" destId="{858E085E-2944-4637-997E-65BB1316BBD5}" srcOrd="0" destOrd="0" presId="urn:microsoft.com/office/officeart/2005/8/layout/cycle2"/>
    <dgm:cxn modelId="{A6998052-B077-4387-95A6-F3182DBBCDCF}" type="presOf" srcId="{CD8107A3-FE5A-4CE6-B285-B015CDEB731C}" destId="{FD03766C-79C7-4F30-90E7-F155E744EF0C}" srcOrd="1" destOrd="0" presId="urn:microsoft.com/office/officeart/2005/8/layout/cycle2"/>
    <dgm:cxn modelId="{E59DBF78-5903-468C-8876-42F55C217F05}" srcId="{5DC00F6E-8CBB-416A-B8F9-5811551841B5}" destId="{611E8575-9BDB-4FFB-8D53-E65F1423F04D}" srcOrd="3" destOrd="0" parTransId="{5C1B680A-619A-4BE7-9619-8186CBBBECBA}" sibTransId="{D50B7145-1A2C-4A20-9954-2B9FE8FF894C}"/>
    <dgm:cxn modelId="{F4A1A37F-5494-4DE4-BC96-B3AF3A2872E1}" type="presOf" srcId="{D50B7145-1A2C-4A20-9954-2B9FE8FF894C}" destId="{C5C2EAAB-99F5-4CA7-86B9-DEB0EA6E9068}" srcOrd="0" destOrd="0" presId="urn:microsoft.com/office/officeart/2005/8/layout/cycle2"/>
    <dgm:cxn modelId="{59D16181-4E59-4373-91CE-3F060556C70A}" srcId="{5DC00F6E-8CBB-416A-B8F9-5811551841B5}" destId="{AF55A95C-1BAA-4FA5-9832-13F4FC96D2DB}" srcOrd="0" destOrd="0" parTransId="{57C159F0-AF69-4E18-8DC7-F03948B54F8A}" sibTransId="{CD8107A3-FE5A-4CE6-B285-B015CDEB731C}"/>
    <dgm:cxn modelId="{CE85B284-8A35-452E-9195-9E091E6ED305}" type="presOf" srcId="{5B9F7AE6-9F8F-4159-A666-E64019A5BF45}" destId="{274CD9F6-02F9-44D1-8A46-965A5D8AC973}" srcOrd="0" destOrd="0" presId="urn:microsoft.com/office/officeart/2005/8/layout/cycle2"/>
    <dgm:cxn modelId="{88D9BD88-0484-4D7C-9D8F-05987C82660F}" srcId="{5DC00F6E-8CBB-416A-B8F9-5811551841B5}" destId="{872C4DFB-E330-4C6A-9C55-257B1F8BA1B1}" srcOrd="2" destOrd="0" parTransId="{66C799AE-D676-4A76-8FC8-68AC1400F407}" sibTransId="{9D64155D-DD51-441C-84BF-DBF01FEBF8E5}"/>
    <dgm:cxn modelId="{BCE3D98A-C714-42D3-91E7-BBDFE8DA118D}" type="presOf" srcId="{611E8575-9BDB-4FFB-8D53-E65F1423F04D}" destId="{B20E8D70-72A1-49B1-B7F5-80D5D4BB4D50}" srcOrd="0" destOrd="0" presId="urn:microsoft.com/office/officeart/2005/8/layout/cycle2"/>
    <dgm:cxn modelId="{FE5B1D9C-F471-4E5E-9E2E-6D3422E6EBF1}" type="presOf" srcId="{C23396A9-32C6-4C37-89CD-D5032004C01E}" destId="{50B50A31-1E5E-4C40-ABD1-F2A6864FB6A8}" srcOrd="1" destOrd="0" presId="urn:microsoft.com/office/officeart/2005/8/layout/cycle2"/>
    <dgm:cxn modelId="{C13B36AA-225F-406A-AC6A-1967B3A031E5}" srcId="{5DC00F6E-8CBB-416A-B8F9-5811551841B5}" destId="{5B9F7AE6-9F8F-4159-A666-E64019A5BF45}" srcOrd="1" destOrd="0" parTransId="{B1C865FF-577B-44F5-94EB-3B26A20AFD98}" sibTransId="{C23396A9-32C6-4C37-89CD-D5032004C01E}"/>
    <dgm:cxn modelId="{C110A6AF-407B-4FE6-80A4-3CD1F277B73A}" type="presOf" srcId="{9CCE1D36-0854-421C-828F-EB54B811327C}" destId="{8B72CD5E-C7B7-47A7-993A-049E1003FF33}" srcOrd="0" destOrd="0" presId="urn:microsoft.com/office/officeart/2005/8/layout/cycle2"/>
    <dgm:cxn modelId="{B54E6BB2-FCF3-4940-84E8-693440F0532D}" type="presOf" srcId="{D50B7145-1A2C-4A20-9954-2B9FE8FF894C}" destId="{1F0F2F20-7312-4EBA-B124-7D756EDD4AB3}" srcOrd="1" destOrd="0" presId="urn:microsoft.com/office/officeart/2005/8/layout/cycle2"/>
    <dgm:cxn modelId="{1EC52BC2-7C8F-47E8-933A-BE72106C329E}" type="presOf" srcId="{83E8B4D0-C126-4C56-96EA-2104CC9C2FF2}" destId="{A002ED79-920D-4914-B243-43CF9237A923}" srcOrd="0" destOrd="0" presId="urn:microsoft.com/office/officeart/2005/8/layout/cycle2"/>
    <dgm:cxn modelId="{B4ACEFCA-3824-4407-9D95-A82E28B8092A}" type="presOf" srcId="{5DC00F6E-8CBB-416A-B8F9-5811551841B5}" destId="{70148154-3689-41F9-A6C5-39FD9012C2D7}" srcOrd="0" destOrd="0" presId="urn:microsoft.com/office/officeart/2005/8/layout/cycle2"/>
    <dgm:cxn modelId="{F2BED7D5-623F-441C-B965-B770DB845ECD}" type="presOf" srcId="{872C4DFB-E330-4C6A-9C55-257B1F8BA1B1}" destId="{EA44B13C-F744-4DA4-AAA0-B221AB6B6709}" srcOrd="0" destOrd="0" presId="urn:microsoft.com/office/officeart/2005/8/layout/cycle2"/>
    <dgm:cxn modelId="{B3AB3AE9-4268-41F6-9CE4-3A1530B6AFC1}" type="presOf" srcId="{83E8B4D0-C126-4C56-96EA-2104CC9C2FF2}" destId="{3BEAC262-8368-47EE-ABE4-BD49DFBB6D15}" srcOrd="1" destOrd="0" presId="urn:microsoft.com/office/officeart/2005/8/layout/cycle2"/>
    <dgm:cxn modelId="{18CC58ED-812A-4F6B-8A8A-E94FE532DAC3}" srcId="{5DC00F6E-8CBB-416A-B8F9-5811551841B5}" destId="{9CCE1D36-0854-421C-828F-EB54B811327C}" srcOrd="4" destOrd="0" parTransId="{1B096C3B-64F4-4EFD-8799-6A0AE72B70E3}" sibTransId="{83E8B4D0-C126-4C56-96EA-2104CC9C2FF2}"/>
    <dgm:cxn modelId="{E512B77E-70F3-4029-AD8A-F0E769A55075}" type="presParOf" srcId="{70148154-3689-41F9-A6C5-39FD9012C2D7}" destId="{858E085E-2944-4637-997E-65BB1316BBD5}" srcOrd="0" destOrd="0" presId="urn:microsoft.com/office/officeart/2005/8/layout/cycle2"/>
    <dgm:cxn modelId="{BEAE217C-1CFE-4B3F-9C0A-F901B7E74E1A}" type="presParOf" srcId="{70148154-3689-41F9-A6C5-39FD9012C2D7}" destId="{7B5A121C-773E-48C2-A8F0-DF901B70B59C}" srcOrd="1" destOrd="0" presId="urn:microsoft.com/office/officeart/2005/8/layout/cycle2"/>
    <dgm:cxn modelId="{FBB523B3-FFFA-419E-B86A-805A414F41E3}" type="presParOf" srcId="{7B5A121C-773E-48C2-A8F0-DF901B70B59C}" destId="{FD03766C-79C7-4F30-90E7-F155E744EF0C}" srcOrd="0" destOrd="0" presId="urn:microsoft.com/office/officeart/2005/8/layout/cycle2"/>
    <dgm:cxn modelId="{F90E11F9-35DB-401E-92DB-ED370EE2F716}" type="presParOf" srcId="{70148154-3689-41F9-A6C5-39FD9012C2D7}" destId="{274CD9F6-02F9-44D1-8A46-965A5D8AC973}" srcOrd="2" destOrd="0" presId="urn:microsoft.com/office/officeart/2005/8/layout/cycle2"/>
    <dgm:cxn modelId="{523FCE26-19BB-46EB-9E47-A4DCA35F14C6}" type="presParOf" srcId="{70148154-3689-41F9-A6C5-39FD9012C2D7}" destId="{0ED9B0D2-61CC-4B58-A71B-2D593FC1B892}" srcOrd="3" destOrd="0" presId="urn:microsoft.com/office/officeart/2005/8/layout/cycle2"/>
    <dgm:cxn modelId="{CB7168EF-F37A-4BB3-A680-0CAE30F2B56E}" type="presParOf" srcId="{0ED9B0D2-61CC-4B58-A71B-2D593FC1B892}" destId="{50B50A31-1E5E-4C40-ABD1-F2A6864FB6A8}" srcOrd="0" destOrd="0" presId="urn:microsoft.com/office/officeart/2005/8/layout/cycle2"/>
    <dgm:cxn modelId="{76C4147C-C5A1-40BC-A379-3C2D0BFD7C9C}" type="presParOf" srcId="{70148154-3689-41F9-A6C5-39FD9012C2D7}" destId="{EA44B13C-F744-4DA4-AAA0-B221AB6B6709}" srcOrd="4" destOrd="0" presId="urn:microsoft.com/office/officeart/2005/8/layout/cycle2"/>
    <dgm:cxn modelId="{17D84FA3-7823-4309-9C3B-022B8F470B8F}" type="presParOf" srcId="{70148154-3689-41F9-A6C5-39FD9012C2D7}" destId="{3FB70021-3163-4568-BA99-458268631055}" srcOrd="5" destOrd="0" presId="urn:microsoft.com/office/officeart/2005/8/layout/cycle2"/>
    <dgm:cxn modelId="{4E564435-6631-497D-AD54-B9D47C5ADE67}" type="presParOf" srcId="{3FB70021-3163-4568-BA99-458268631055}" destId="{CD5D43C8-A3C9-4587-935D-76464F8B4218}" srcOrd="0" destOrd="0" presId="urn:microsoft.com/office/officeart/2005/8/layout/cycle2"/>
    <dgm:cxn modelId="{635C5AB9-8F11-4EB8-A43D-9C8B585B81C7}" type="presParOf" srcId="{70148154-3689-41F9-A6C5-39FD9012C2D7}" destId="{B20E8D70-72A1-49B1-B7F5-80D5D4BB4D50}" srcOrd="6" destOrd="0" presId="urn:microsoft.com/office/officeart/2005/8/layout/cycle2"/>
    <dgm:cxn modelId="{4392B356-8884-4C03-BDDD-5059C2FB1D23}" type="presParOf" srcId="{70148154-3689-41F9-A6C5-39FD9012C2D7}" destId="{C5C2EAAB-99F5-4CA7-86B9-DEB0EA6E9068}" srcOrd="7" destOrd="0" presId="urn:microsoft.com/office/officeart/2005/8/layout/cycle2"/>
    <dgm:cxn modelId="{09E1C76D-74E1-4DC3-84C4-3D1280339897}" type="presParOf" srcId="{C5C2EAAB-99F5-4CA7-86B9-DEB0EA6E9068}" destId="{1F0F2F20-7312-4EBA-B124-7D756EDD4AB3}" srcOrd="0" destOrd="0" presId="urn:microsoft.com/office/officeart/2005/8/layout/cycle2"/>
    <dgm:cxn modelId="{34B6B06D-3C71-4957-874F-8F7769E9BA5B}" type="presParOf" srcId="{70148154-3689-41F9-A6C5-39FD9012C2D7}" destId="{8B72CD5E-C7B7-47A7-993A-049E1003FF33}" srcOrd="8" destOrd="0" presId="urn:microsoft.com/office/officeart/2005/8/layout/cycle2"/>
    <dgm:cxn modelId="{78C34435-6D2F-4CBB-A1D6-9B29A5231FEA}" type="presParOf" srcId="{70148154-3689-41F9-A6C5-39FD9012C2D7}" destId="{A002ED79-920D-4914-B243-43CF9237A923}" srcOrd="9" destOrd="0" presId="urn:microsoft.com/office/officeart/2005/8/layout/cycle2"/>
    <dgm:cxn modelId="{906F6416-2824-486F-A1E8-DBCBAB6879DA}" type="presParOf" srcId="{A002ED79-920D-4914-B243-43CF9237A923}" destId="{3BEAC262-8368-47EE-ABE4-BD49DFBB6D15}"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E085E-2944-4637-997E-65BB1316BBD5}">
      <dsp:nvSpPr>
        <dsp:cNvPr id="0" name=""/>
        <dsp:cNvSpPr/>
      </dsp:nvSpPr>
      <dsp:spPr>
        <a:xfrm>
          <a:off x="2434828" y="401"/>
          <a:ext cx="1226343" cy="1226343"/>
        </a:xfrm>
        <a:prstGeom prst="ellipse">
          <a:avLst/>
        </a:prstGeom>
        <a:solidFill>
          <a:schemeClr val="accent2">
            <a:shade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Maths</a:t>
          </a:r>
        </a:p>
      </dsp:txBody>
      <dsp:txXfrm>
        <a:off x="2614422" y="179995"/>
        <a:ext cx="867155" cy="867155"/>
      </dsp:txXfrm>
    </dsp:sp>
    <dsp:sp modelId="{7B5A121C-773E-48C2-A8F0-DF901B70B59C}">
      <dsp:nvSpPr>
        <dsp:cNvPr id="0" name=""/>
        <dsp:cNvSpPr/>
      </dsp:nvSpPr>
      <dsp:spPr>
        <a:xfrm rot="2160000">
          <a:off x="3622675" y="942976"/>
          <a:ext cx="327092" cy="413891"/>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3632045" y="996915"/>
        <a:ext cx="228964" cy="248335"/>
      </dsp:txXfrm>
    </dsp:sp>
    <dsp:sp modelId="{274CD9F6-02F9-44D1-8A46-965A5D8AC973}">
      <dsp:nvSpPr>
        <dsp:cNvPr id="0" name=""/>
        <dsp:cNvSpPr/>
      </dsp:nvSpPr>
      <dsp:spPr>
        <a:xfrm>
          <a:off x="3926250" y="1083982"/>
          <a:ext cx="1226343" cy="1226343"/>
        </a:xfrm>
        <a:prstGeom prst="ellipse">
          <a:avLst/>
        </a:prstGeom>
        <a:solidFill>
          <a:schemeClr val="accent2">
            <a:shade val="50000"/>
            <a:hueOff val="51343"/>
            <a:satOff val="-8195"/>
            <a:lumOff val="20113"/>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English</a:t>
          </a:r>
        </a:p>
      </dsp:txBody>
      <dsp:txXfrm>
        <a:off x="4105844" y="1263576"/>
        <a:ext cx="867155" cy="867155"/>
      </dsp:txXfrm>
    </dsp:sp>
    <dsp:sp modelId="{0ED9B0D2-61CC-4B58-A71B-2D593FC1B892}">
      <dsp:nvSpPr>
        <dsp:cNvPr id="0" name=""/>
        <dsp:cNvSpPr/>
      </dsp:nvSpPr>
      <dsp:spPr>
        <a:xfrm rot="6480000">
          <a:off x="4093900" y="2358041"/>
          <a:ext cx="327092" cy="413891"/>
        </a:xfrm>
        <a:prstGeom prst="rightArrow">
          <a:avLst>
            <a:gd name="adj1" fmla="val 60000"/>
            <a:gd name="adj2" fmla="val 50000"/>
          </a:avLst>
        </a:prstGeom>
        <a:solidFill>
          <a:schemeClr val="accent2">
            <a:shade val="90000"/>
            <a:hueOff val="50902"/>
            <a:satOff val="-6928"/>
            <a:lumOff val="148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4158126" y="2394156"/>
        <a:ext cx="228964" cy="248335"/>
      </dsp:txXfrm>
    </dsp:sp>
    <dsp:sp modelId="{EA44B13C-F744-4DA4-AAA0-B221AB6B6709}">
      <dsp:nvSpPr>
        <dsp:cNvPr id="0" name=""/>
        <dsp:cNvSpPr/>
      </dsp:nvSpPr>
      <dsp:spPr>
        <a:xfrm>
          <a:off x="3356577" y="2837255"/>
          <a:ext cx="1226343" cy="1226343"/>
        </a:xfrm>
        <a:prstGeom prst="ellipse">
          <a:avLst/>
        </a:prstGeom>
        <a:solidFill>
          <a:schemeClr val="accent2">
            <a:shade val="50000"/>
            <a:hueOff val="102686"/>
            <a:satOff val="-16390"/>
            <a:lumOff val="4022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R.E</a:t>
          </a:r>
        </a:p>
      </dsp:txBody>
      <dsp:txXfrm>
        <a:off x="3536171" y="3016849"/>
        <a:ext cx="867155" cy="867155"/>
      </dsp:txXfrm>
    </dsp:sp>
    <dsp:sp modelId="{3FB70021-3163-4568-BA99-458268631055}">
      <dsp:nvSpPr>
        <dsp:cNvPr id="0" name=""/>
        <dsp:cNvSpPr/>
      </dsp:nvSpPr>
      <dsp:spPr>
        <a:xfrm rot="10800000">
          <a:off x="2893711" y="3243481"/>
          <a:ext cx="327092" cy="413891"/>
        </a:xfrm>
        <a:prstGeom prst="rightArrow">
          <a:avLst>
            <a:gd name="adj1" fmla="val 60000"/>
            <a:gd name="adj2" fmla="val 50000"/>
          </a:avLst>
        </a:prstGeom>
        <a:solidFill>
          <a:schemeClr val="accent2">
            <a:shade val="90000"/>
            <a:hueOff val="101804"/>
            <a:satOff val="-13855"/>
            <a:lumOff val="2965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2991839" y="3326259"/>
        <a:ext cx="228964" cy="248335"/>
      </dsp:txXfrm>
    </dsp:sp>
    <dsp:sp modelId="{B20E8D70-72A1-49B1-B7F5-80D5D4BB4D50}">
      <dsp:nvSpPr>
        <dsp:cNvPr id="0" name=""/>
        <dsp:cNvSpPr/>
      </dsp:nvSpPr>
      <dsp:spPr>
        <a:xfrm>
          <a:off x="1513078" y="2837255"/>
          <a:ext cx="1226343" cy="1226343"/>
        </a:xfrm>
        <a:prstGeom prst="ellipse">
          <a:avLst/>
        </a:prstGeom>
        <a:solidFill>
          <a:schemeClr val="accent2">
            <a:shade val="50000"/>
            <a:hueOff val="102686"/>
            <a:satOff val="-16390"/>
            <a:lumOff val="4022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P.E</a:t>
          </a:r>
        </a:p>
      </dsp:txBody>
      <dsp:txXfrm>
        <a:off x="1692672" y="3016849"/>
        <a:ext cx="867155" cy="867155"/>
      </dsp:txXfrm>
    </dsp:sp>
    <dsp:sp modelId="{C5C2EAAB-99F5-4CA7-86B9-DEB0EA6E9068}">
      <dsp:nvSpPr>
        <dsp:cNvPr id="0" name=""/>
        <dsp:cNvSpPr/>
      </dsp:nvSpPr>
      <dsp:spPr>
        <a:xfrm rot="15120000">
          <a:off x="1680728" y="2375649"/>
          <a:ext cx="327092" cy="413891"/>
        </a:xfrm>
        <a:prstGeom prst="rightArrow">
          <a:avLst>
            <a:gd name="adj1" fmla="val 60000"/>
            <a:gd name="adj2" fmla="val 50000"/>
          </a:avLst>
        </a:prstGeom>
        <a:solidFill>
          <a:schemeClr val="accent2">
            <a:shade val="90000"/>
            <a:hueOff val="101804"/>
            <a:satOff val="-13855"/>
            <a:lumOff val="2965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1744954" y="2505090"/>
        <a:ext cx="228964" cy="248335"/>
      </dsp:txXfrm>
    </dsp:sp>
    <dsp:sp modelId="{8B72CD5E-C7B7-47A7-993A-049E1003FF33}">
      <dsp:nvSpPr>
        <dsp:cNvPr id="0" name=""/>
        <dsp:cNvSpPr/>
      </dsp:nvSpPr>
      <dsp:spPr>
        <a:xfrm>
          <a:off x="943405" y="1083982"/>
          <a:ext cx="1226343" cy="1226343"/>
        </a:xfrm>
        <a:prstGeom prst="ellipse">
          <a:avLst/>
        </a:prstGeom>
        <a:solidFill>
          <a:schemeClr val="accent2">
            <a:shade val="50000"/>
            <a:hueOff val="51343"/>
            <a:satOff val="-8195"/>
            <a:lumOff val="20113"/>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PSHE</a:t>
          </a:r>
        </a:p>
      </dsp:txBody>
      <dsp:txXfrm>
        <a:off x="1122999" y="1263576"/>
        <a:ext cx="867155" cy="867155"/>
      </dsp:txXfrm>
    </dsp:sp>
    <dsp:sp modelId="{A002ED79-920D-4914-B243-43CF9237A923}">
      <dsp:nvSpPr>
        <dsp:cNvPr id="0" name=""/>
        <dsp:cNvSpPr/>
      </dsp:nvSpPr>
      <dsp:spPr>
        <a:xfrm rot="19440000">
          <a:off x="2131253" y="953859"/>
          <a:ext cx="327092" cy="413891"/>
        </a:xfrm>
        <a:prstGeom prst="rightArrow">
          <a:avLst>
            <a:gd name="adj1" fmla="val 60000"/>
            <a:gd name="adj2" fmla="val 50000"/>
          </a:avLst>
        </a:prstGeom>
        <a:solidFill>
          <a:schemeClr val="accent2">
            <a:shade val="90000"/>
            <a:hueOff val="50902"/>
            <a:satOff val="-6928"/>
            <a:lumOff val="148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2140623" y="1065476"/>
        <a:ext cx="228964" cy="24833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GB"/>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E2EE980A-1C8B-7142-BCBE-B7C614F51B6A}" type="datetimeFigureOut">
              <a:rPr lang="en-US" smtClean="0"/>
              <a:pPr/>
              <a:t>5/5/2021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
        <p:nvSpPr>
          <p:cNvPr id="7" name="Title 6"/>
          <p:cNvSpPr>
            <a:spLocks noGrp="1"/>
          </p:cNvSpPr>
          <p:nvPr>
            <p:ph type="title"/>
          </p:nvPr>
        </p:nvSpPr>
        <p:spPr/>
        <p:txBody>
          <a:bodyPr rtlCol="0"/>
          <a:lstStyle/>
          <a:p>
            <a:r>
              <a:rPr kumimoji="0" lang="en-GB"/>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GB"/>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a:t>Click to edit Master text styles</a:t>
            </a:r>
          </a:p>
        </p:txBody>
      </p:sp>
      <p:sp>
        <p:nvSpPr>
          <p:cNvPr id="4" name="Date Placeholder 3"/>
          <p:cNvSpPr>
            <a:spLocks noGrp="1"/>
          </p:cNvSpPr>
          <p:nvPr>
            <p:ph type="dt" sz="half" idx="10"/>
          </p:nvPr>
        </p:nvSpPr>
        <p:spPr/>
        <p:txBody>
          <a:bodyPr/>
          <a:lstStyle/>
          <a:p>
            <a:fld id="{E2EE980A-1C8B-7142-BCBE-B7C614F51B6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5" name="Date Placeholder 4"/>
          <p:cNvSpPr>
            <a:spLocks noGrp="1"/>
          </p:cNvSpPr>
          <p:nvPr>
            <p:ph type="dt" sz="half" idx="10"/>
          </p:nvPr>
        </p:nvSpPr>
        <p:spPr/>
        <p:txBody>
          <a:bodyPr/>
          <a:lstStyle/>
          <a:p>
            <a:fld id="{E2EE980A-1C8B-7142-BCBE-B7C614F51B6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B0-250A-E44C-B165-E47D7CF80A08}" type="slidenum">
              <a:rPr lang="en-US" smtClean="0"/>
              <a:pPr/>
              <a:t>‹#›</a:t>
            </a:fld>
            <a:endParaRPr lang="en-US"/>
          </a:p>
        </p:txBody>
      </p:sp>
      <p:sp>
        <p:nvSpPr>
          <p:cNvPr id="8" name="Title 7"/>
          <p:cNvSpPr>
            <a:spLocks noGrp="1"/>
          </p:cNvSpPr>
          <p:nvPr>
            <p:ph type="title"/>
          </p:nvPr>
        </p:nvSpPr>
        <p:spPr/>
        <p:txBody>
          <a:bodyPr rtlCol="0"/>
          <a:lstStyle/>
          <a:p>
            <a:r>
              <a:rPr kumimoji="0" lang="en-GB"/>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GB"/>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7" name="Date Placeholder 6"/>
          <p:cNvSpPr>
            <a:spLocks noGrp="1"/>
          </p:cNvSpPr>
          <p:nvPr>
            <p:ph type="dt" sz="half" idx="10"/>
          </p:nvPr>
        </p:nvSpPr>
        <p:spPr/>
        <p:txBody>
          <a:bodyPr/>
          <a:lstStyle/>
          <a:p>
            <a:fld id="{E2EE980A-1C8B-7142-BCBE-B7C614F51B6A}"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2B6B0-250A-E44C-B165-E47D7CF80A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EE980A-1C8B-7142-BCBE-B7C614F51B6A}"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2B6B0-250A-E44C-B165-E47D7CF80A08}" type="slidenum">
              <a:rPr lang="en-US" smtClean="0"/>
              <a:pPr/>
              <a:t>‹#›</a:t>
            </a:fld>
            <a:endParaRPr lang="en-US"/>
          </a:p>
        </p:txBody>
      </p:sp>
      <p:sp>
        <p:nvSpPr>
          <p:cNvPr id="6" name="Title 5"/>
          <p:cNvSpPr>
            <a:spLocks noGrp="1"/>
          </p:cNvSpPr>
          <p:nvPr>
            <p:ph type="title"/>
          </p:nvPr>
        </p:nvSpPr>
        <p:spPr/>
        <p:txBody>
          <a:bodyPr rtlCol="0"/>
          <a:lstStyle/>
          <a:p>
            <a:r>
              <a:rPr kumimoji="0" lang="en-GB"/>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E980A-1C8B-7142-BCBE-B7C614F51B6A}"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2B6B0-250A-E44C-B165-E47D7CF80A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GB"/>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GB"/>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2EE980A-1C8B-7142-BCBE-B7C614F51B6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GB"/>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GB"/>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E2EE980A-1C8B-7142-BCBE-B7C614F51B6A}" type="datetimeFigureOut">
              <a:rPr lang="en-US" smtClean="0"/>
              <a:pPr/>
              <a:t>5/5/2021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432B6B0-250A-E44C-B165-E47D7CF80A0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GB"/>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GB"/>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GB"/>
              <a:t>Click to edit Master text styles</a:t>
            </a:r>
          </a:p>
          <a:p>
            <a:pPr lvl="1" eaLnBrk="1" latinLnBrk="0" hangingPunct="1"/>
            <a:r>
              <a:rPr kumimoji="0" lang="en-GB"/>
              <a:t>Second level</a:t>
            </a:r>
          </a:p>
          <a:p>
            <a:pPr lvl="2" eaLnBrk="1" latinLnBrk="0" hangingPunct="1"/>
            <a:r>
              <a:rPr kumimoji="0" lang="en-GB"/>
              <a:t>Third level</a:t>
            </a:r>
          </a:p>
          <a:p>
            <a:pPr lvl="3" eaLnBrk="1" latinLnBrk="0" hangingPunct="1"/>
            <a:r>
              <a:rPr kumimoji="0" lang="en-GB"/>
              <a:t>Fourth level</a:t>
            </a:r>
          </a:p>
          <a:p>
            <a:pPr lvl="4" eaLnBrk="1" latinLnBrk="0" hangingPunct="1"/>
            <a:r>
              <a:rPr kumimoji="0" lang="en-GB"/>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E2EE980A-1C8B-7142-BCBE-B7C614F51B6A}" type="datetimeFigureOut">
              <a:rPr lang="en-US" smtClean="0"/>
              <a:pPr/>
              <a:t>5/5/2021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432B6B0-250A-E44C-B165-E47D7CF80A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blogs.glowscotland.org.uk/nl/taylorhighschoolpathway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NULL" TargetMode="External"/><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logs.glowscotland.org.uk/nl/taylorhighschoolpathways/" TargetMode="External"/><Relationship Id="rId1" Type="http://schemas.openxmlformats.org/officeDocument/2006/relationships/slideLayout" Target="../slideLayouts/slideLayout1.xml"/><Relationship Id="rId4" Type="http://schemas.openxmlformats.org/officeDocument/2006/relationships/image" Target="NUL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br>
              <a:rPr lang="en-US" sz="4000" b="1" dirty="0">
                <a:solidFill>
                  <a:schemeClr val="accent1"/>
                </a:solidFill>
                <a:latin typeface="Arial"/>
                <a:cs typeface="Arial"/>
              </a:rPr>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r>
              <a:rPr kumimoji="0" lang="en-US" sz="54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Taylor High School</a:t>
            </a:r>
            <a:b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br>
            <a:b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br>
            <a:r>
              <a:rPr kumimoji="0" lang="en-US" sz="4800" b="1" i="0" u="none" strike="noStrike" kern="1200" cap="none" spc="0" normalizeH="0" baseline="0" dirty="0">
                <a:ln>
                  <a:noFill/>
                </a:ln>
                <a:solidFill>
                  <a:srgbClr val="800000"/>
                </a:solidFill>
                <a:effectLst>
                  <a:outerShdw blurRad="31750" dist="25400" dir="5400000" algn="tl" rotWithShape="0">
                    <a:srgbClr val="000000">
                      <a:alpha val="25000"/>
                    </a:srgbClr>
                  </a:outerShdw>
                </a:effectLst>
                <a:uLnTx/>
                <a:uFillTx/>
                <a:latin typeface="Arial"/>
                <a:ea typeface="+mj-ea"/>
                <a:cs typeface="Arial"/>
              </a:rPr>
              <a:t>S3 </a:t>
            </a:r>
            <a:r>
              <a:rPr lang="en-US" sz="4800" b="1" dirty="0">
                <a:solidFill>
                  <a:srgbClr val="800000"/>
                </a:solidFill>
                <a:effectLst>
                  <a:outerShdw blurRad="31750" dist="25400" dir="5400000" algn="tl" rotWithShape="0">
                    <a:srgbClr val="000000">
                      <a:alpha val="25000"/>
                    </a:srgbClr>
                  </a:outerShdw>
                </a:effectLst>
                <a:latin typeface="Arial"/>
                <a:ea typeface="+mj-ea"/>
                <a:cs typeface="Arial"/>
              </a:rPr>
              <a:t>Pathways</a:t>
            </a:r>
            <a:br>
              <a:rPr kumimoji="0" lang="en-US" sz="4000" b="1" i="0" u="none" strike="noStrike" kern="1200" cap="none" spc="0" normalizeH="0" baseline="0" noProof="0" dirty="0">
                <a:ln>
                  <a:noFill/>
                </a:ln>
                <a:solidFill>
                  <a:srgbClr val="800000"/>
                </a:solidFill>
                <a:effectLst>
                  <a:outerShdw blurRad="31750" dist="25400" dir="5400000" algn="tl" rotWithShape="0">
                    <a:srgbClr val="000000">
                      <a:alpha val="25000"/>
                    </a:srgbClr>
                  </a:outerShdw>
                </a:effectLst>
                <a:uLnTx/>
                <a:uFillTx/>
                <a:latin typeface="Arial"/>
                <a:ea typeface="+mj-ea"/>
                <a:cs typeface="Arial"/>
              </a:rPr>
            </a:br>
            <a:b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br>
            <a:r>
              <a:rPr lang="en-US" sz="4800" b="1" dirty="0">
                <a:effectLst>
                  <a:outerShdw blurRad="31750" dist="25400" dir="5400000" algn="tl" rotWithShape="0">
                    <a:srgbClr val="000000">
                      <a:alpha val="25000"/>
                    </a:srgbClr>
                  </a:outerShdw>
                </a:effectLst>
                <a:latin typeface="Arial"/>
                <a:ea typeface="+mj-ea"/>
                <a:cs typeface="Arial"/>
              </a:rPr>
              <a:t>2021 - 2022</a:t>
            </a:r>
            <a:endParaRPr kumimoji="0" lang="en-US" sz="48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a:bodyPr>
          <a:lstStyle/>
          <a:p>
            <a:pPr algn="ctr">
              <a:spcBef>
                <a:spcPts val="0"/>
              </a:spcBef>
            </a:pPr>
            <a:r>
              <a:rPr lang="en-GB" sz="3100" dirty="0">
                <a:solidFill>
                  <a:srgbClr val="800000"/>
                </a:solidFill>
                <a:latin typeface="Arial"/>
                <a:cs typeface="Arial"/>
              </a:rPr>
              <a:t>Whole School Curriculum Structure</a:t>
            </a:r>
            <a:br>
              <a:rPr lang="en-GB" sz="4000" dirty="0">
                <a:solidFill>
                  <a:schemeClr val="tx1"/>
                </a:solidFill>
                <a:latin typeface="Arial"/>
                <a:cs typeface="Arial"/>
              </a:rPr>
            </a:br>
            <a:br>
              <a:rPr lang="en-GB" sz="4000" dirty="0">
                <a:solidFill>
                  <a:schemeClr val="tx1"/>
                </a:solidFill>
                <a:latin typeface="Arial"/>
                <a:cs typeface="Arial"/>
              </a:rPr>
            </a:br>
            <a:r>
              <a:rPr lang="en-GB" sz="4000" dirty="0">
                <a:solidFill>
                  <a:schemeClr val="tx1"/>
                </a:solidFill>
                <a:latin typeface="Arial"/>
                <a:cs typeface="Arial"/>
              </a:rPr>
              <a:t> S5/6</a:t>
            </a:r>
            <a:br>
              <a:rPr lang="en-GB" sz="2800" dirty="0">
                <a:solidFill>
                  <a:schemeClr val="tx1"/>
                </a:solidFill>
                <a:latin typeface="Arial"/>
                <a:cs typeface="Arial"/>
              </a:rPr>
            </a:br>
            <a:br>
              <a:rPr lang="en-GB" sz="2800" dirty="0">
                <a:solidFill>
                  <a:schemeClr val="tx1"/>
                </a:solidFill>
                <a:latin typeface="Arial"/>
                <a:cs typeface="Arial"/>
              </a:rPr>
            </a:br>
            <a:br>
              <a:rPr lang="en-GB" sz="4000" dirty="0">
                <a:solidFill>
                  <a:schemeClr val="tx1"/>
                </a:solidFill>
                <a:latin typeface="Arial"/>
                <a:cs typeface="Arial"/>
              </a:rPr>
            </a:br>
            <a:r>
              <a:rPr lang="en-GB" sz="4000" dirty="0">
                <a:solidFill>
                  <a:schemeClr val="tx1"/>
                </a:solidFill>
                <a:latin typeface="Arial"/>
                <a:cs typeface="Arial"/>
              </a:rPr>
              <a:t> S4</a:t>
            </a:r>
            <a:br>
              <a:rPr lang="en-GB" sz="4000" dirty="0">
                <a:solidFill>
                  <a:schemeClr val="tx1"/>
                </a:solidFill>
                <a:latin typeface="Arial"/>
                <a:cs typeface="Arial"/>
              </a:rPr>
            </a:b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r>
              <a:rPr lang="en-GB" sz="2800" dirty="0">
                <a:solidFill>
                  <a:schemeClr val="tx1"/>
                </a:solidFill>
                <a:latin typeface="Arial"/>
                <a:cs typeface="Arial"/>
              </a:rPr>
              <a:t> </a:t>
            </a:r>
            <a:r>
              <a:rPr lang="en-GB" sz="4000" dirty="0">
                <a:solidFill>
                  <a:schemeClr val="tx1"/>
                </a:solidFill>
                <a:latin typeface="Arial"/>
                <a:cs typeface="Arial"/>
              </a:rPr>
              <a:t>S3</a:t>
            </a: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
        <p:nvSpPr>
          <p:cNvPr id="5" name="Isosceles Triangle 4"/>
          <p:cNvSpPr/>
          <p:nvPr/>
        </p:nvSpPr>
        <p:spPr>
          <a:xfrm>
            <a:off x="1337393" y="1143000"/>
            <a:ext cx="6473107" cy="3886200"/>
          </a:xfrm>
          <a:prstGeom prst="triangle">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2032000" y="4191000"/>
            <a:ext cx="5130800" cy="3176"/>
          </a:xfrm>
          <a:prstGeom prst="line">
            <a:avLst/>
          </a:prstGeom>
          <a:ln>
            <a:solidFill>
              <a:srgbClr val="FFB40B"/>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124200" y="2895600"/>
            <a:ext cx="2895600" cy="1588"/>
          </a:xfrm>
          <a:prstGeom prst="line">
            <a:avLst/>
          </a:prstGeom>
          <a:ln>
            <a:solidFill>
              <a:srgbClr val="FFB40B"/>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552700" y="4508500"/>
            <a:ext cx="4127500" cy="461665"/>
          </a:xfrm>
          <a:prstGeom prst="rect">
            <a:avLst/>
          </a:prstGeom>
          <a:noFill/>
        </p:spPr>
        <p:txBody>
          <a:bodyPr wrap="square" rtlCol="0">
            <a:spAutoFit/>
          </a:bodyPr>
          <a:lstStyle/>
          <a:p>
            <a:pPr algn="ctr"/>
            <a:r>
              <a:rPr lang="en-US" sz="2400" dirty="0">
                <a:solidFill>
                  <a:schemeClr val="bg1"/>
                </a:solidFill>
              </a:rPr>
              <a:t>9 Subjects</a:t>
            </a:r>
          </a:p>
        </p:txBody>
      </p:sp>
      <p:sp>
        <p:nvSpPr>
          <p:cNvPr id="19" name="TextBox 18"/>
          <p:cNvSpPr txBox="1"/>
          <p:nvPr/>
        </p:nvSpPr>
        <p:spPr>
          <a:xfrm>
            <a:off x="2552700" y="3350567"/>
            <a:ext cx="3886200" cy="461665"/>
          </a:xfrm>
          <a:prstGeom prst="rect">
            <a:avLst/>
          </a:prstGeom>
          <a:noFill/>
        </p:spPr>
        <p:txBody>
          <a:bodyPr wrap="square" rtlCol="0">
            <a:spAutoFit/>
          </a:bodyPr>
          <a:lstStyle/>
          <a:p>
            <a:pPr algn="ctr"/>
            <a:r>
              <a:rPr lang="en-US" sz="2400" dirty="0">
                <a:solidFill>
                  <a:schemeClr val="bg1"/>
                </a:solidFill>
              </a:rPr>
              <a:t>7 Subjects</a:t>
            </a:r>
          </a:p>
        </p:txBody>
      </p:sp>
      <p:sp>
        <p:nvSpPr>
          <p:cNvPr id="23" name="TextBox 22"/>
          <p:cNvSpPr txBox="1"/>
          <p:nvPr/>
        </p:nvSpPr>
        <p:spPr>
          <a:xfrm>
            <a:off x="2552700" y="2118667"/>
            <a:ext cx="3886200" cy="461665"/>
          </a:xfrm>
          <a:prstGeom prst="rect">
            <a:avLst/>
          </a:prstGeom>
          <a:noFill/>
        </p:spPr>
        <p:txBody>
          <a:bodyPr wrap="square" rtlCol="0">
            <a:spAutoFit/>
          </a:bodyPr>
          <a:lstStyle/>
          <a:p>
            <a:pPr algn="ctr"/>
            <a:r>
              <a:rPr lang="en-US" sz="2400" dirty="0">
                <a:solidFill>
                  <a:schemeClr val="bg1"/>
                </a:solidFill>
              </a:rPr>
              <a:t>5 Subjects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15330" y="329405"/>
            <a:ext cx="8394700" cy="4940300"/>
          </a:xfrm>
          <a:prstGeom prst="rect">
            <a:avLst/>
          </a:prstGeom>
        </p:spPr>
        <p:txBody>
          <a:bodyPr vert="horz" anchor="t">
            <a:normAutofit fontScale="25000" lnSpcReduction="20000"/>
            <a:scene3d>
              <a:camera prst="orthographicFront"/>
              <a:lightRig rig="soft" dir="t"/>
            </a:scene3d>
            <a:sp3d prstMaterial="softEdge">
              <a:bevelT w="25400" h="25400"/>
            </a:sp3d>
          </a:bodyPr>
          <a:lstStyle/>
          <a:p>
            <a:pPr lvl="0" algn="ctr" defTabSz="914400">
              <a:spcBef>
                <a:spcPct val="0"/>
              </a:spcBef>
            </a:pPr>
            <a:br>
              <a:rPr kumimoji="0" lang="en-US" sz="67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r>
              <a:rPr lang="en-US" sz="11200" b="1" dirty="0">
                <a:solidFill>
                  <a:schemeClr val="accent1"/>
                </a:solidFill>
                <a:effectLst>
                  <a:outerShdw blurRad="31750" dist="25400" dir="5400000" algn="tl" rotWithShape="0">
                    <a:srgbClr val="000000">
                      <a:alpha val="25000"/>
                    </a:srgbClr>
                  </a:outerShdw>
                </a:effectLst>
                <a:latin typeface="Arial"/>
                <a:ea typeface="+mj-ea"/>
                <a:cs typeface="Arial"/>
              </a:rPr>
              <a:t>Purpose of S3 Options</a:t>
            </a:r>
            <a:r>
              <a:rPr kumimoji="0" lang="en-US" sz="11200" b="1" i="0" u="none" strike="noStrike" kern="1200" cap="none" spc="0" normalizeH="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t>
            </a:r>
          </a:p>
          <a:p>
            <a:pPr lvl="0" algn="ctr" defTabSz="914400">
              <a:spcBef>
                <a:spcPct val="0"/>
              </a:spcBef>
            </a:pPr>
            <a:endParaRPr kumimoji="0" lang="en-US" sz="11200" b="1" i="0" u="none" strike="noStrike" kern="1200" cap="none" spc="0" normalizeH="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endParaRPr>
          </a:p>
          <a:p>
            <a:pPr lvl="0" defTabSz="914400">
              <a:spcBef>
                <a:spcPct val="0"/>
              </a:spcBef>
            </a:pPr>
            <a:endParaRPr kumimoji="0" lang="en-US" sz="4000" b="1" i="0" u="none" strike="noStrike" kern="1200" cap="none" spc="0" normalizeH="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endParaRPr>
          </a:p>
          <a:p>
            <a:pPr lvl="0" defTabSz="914400">
              <a:spcBef>
                <a:spcPct val="0"/>
              </a:spcBef>
            </a:pPr>
            <a:r>
              <a:rPr kumimoji="0" lang="en-US" sz="11200" b="1" i="0" u="none" strike="noStrike" kern="1200" cap="none" spc="0" normalizeH="0" noProof="0" dirty="0" err="1">
                <a:ln>
                  <a:noFill/>
                </a:ln>
                <a:effectLst>
                  <a:outerShdw blurRad="31750" dist="25400" dir="5400000" algn="tl" rotWithShape="0">
                    <a:srgbClr val="000000">
                      <a:alpha val="25000"/>
                    </a:srgbClr>
                  </a:outerShdw>
                </a:effectLst>
                <a:uLnTx/>
                <a:uFillTx/>
                <a:latin typeface="Arial"/>
                <a:ea typeface="+mj-ea"/>
                <a:cs typeface="Arial"/>
              </a:rPr>
              <a:t>Maximise</a:t>
            </a:r>
            <a:r>
              <a:rPr kumimoji="0" lang="en-US" sz="112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rPr>
              <a:t> Outcomes for all young learners</a:t>
            </a:r>
          </a:p>
          <a:p>
            <a:pPr lvl="0" defTabSz="914400">
              <a:spcBef>
                <a:spcPct val="0"/>
              </a:spcBef>
            </a:pPr>
            <a:endParaRPr kumimoji="0" lang="en-US" sz="112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endParaRPr>
          </a:p>
          <a:p>
            <a:pPr lvl="0" defTabSz="914400">
              <a:spcBef>
                <a:spcPct val="0"/>
              </a:spcBef>
            </a:pPr>
            <a:endParaRPr lang="en-US" sz="11200" b="1" dirty="0">
              <a:effectLst>
                <a:outerShdw blurRad="31750" dist="25400" dir="5400000" algn="tl" rotWithShape="0">
                  <a:srgbClr val="000000">
                    <a:alpha val="25000"/>
                  </a:srgbClr>
                </a:outerShdw>
              </a:effectLst>
              <a:latin typeface="Arial"/>
              <a:ea typeface="+mj-ea"/>
              <a:cs typeface="Arial"/>
            </a:endParaRPr>
          </a:p>
          <a:p>
            <a:pPr lvl="0" defTabSz="914400">
              <a:spcBef>
                <a:spcPct val="0"/>
              </a:spcBef>
            </a:pPr>
            <a:r>
              <a:rPr kumimoji="0" lang="en-US" sz="112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rPr>
              <a:t>Define pathways which match the young person’s aspirations</a:t>
            </a:r>
          </a:p>
          <a:p>
            <a:pPr lvl="0" defTabSz="914400">
              <a:spcBef>
                <a:spcPct val="0"/>
              </a:spcBef>
            </a:pPr>
            <a:r>
              <a:rPr kumimoji="0" lang="en-US" sz="112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rPr>
              <a:t>	</a:t>
            </a:r>
          </a:p>
          <a:p>
            <a:pPr lvl="0" defTabSz="914400">
              <a:spcBef>
                <a:spcPct val="0"/>
              </a:spcBef>
            </a:pPr>
            <a:r>
              <a:rPr lang="en-US" sz="11200" b="1" dirty="0">
                <a:effectLst>
                  <a:outerShdw blurRad="31750" dist="25400" dir="5400000" algn="tl" rotWithShape="0">
                    <a:srgbClr val="000000">
                      <a:alpha val="25000"/>
                    </a:srgbClr>
                  </a:outerShdw>
                </a:effectLst>
                <a:latin typeface="Arial"/>
                <a:ea typeface="+mj-ea"/>
                <a:cs typeface="Arial"/>
              </a:rPr>
              <a:t>				</a:t>
            </a:r>
          </a:p>
          <a:p>
            <a:pPr lvl="0" defTabSz="914400">
              <a:spcBef>
                <a:spcPct val="0"/>
              </a:spcBef>
            </a:pPr>
            <a:r>
              <a:rPr lang="en-US" sz="11200" b="1" dirty="0">
                <a:effectLst>
                  <a:outerShdw blurRad="31750" dist="25400" dir="5400000" algn="tl" rotWithShape="0">
                    <a:srgbClr val="000000">
                      <a:alpha val="25000"/>
                    </a:srgbClr>
                  </a:outerShdw>
                </a:effectLst>
                <a:latin typeface="Arial"/>
                <a:ea typeface="+mj-ea"/>
                <a:cs typeface="Arial"/>
              </a:rPr>
              <a:t>Ensuring young people challenge themselves to be the best they can be at all times</a:t>
            </a:r>
          </a:p>
          <a:p>
            <a:pPr lvl="0" defTabSz="914400">
              <a:spcBef>
                <a:spcPct val="0"/>
              </a:spcBef>
            </a:pPr>
            <a:r>
              <a:rPr lang="en-US" sz="11200" b="1" dirty="0">
                <a:solidFill>
                  <a:schemeClr val="accent1"/>
                </a:solidFill>
                <a:effectLst>
                  <a:outerShdw blurRad="31750" dist="25400" dir="5400000" algn="tl" rotWithShape="0">
                    <a:srgbClr val="000000">
                      <a:alpha val="25000"/>
                    </a:srgbClr>
                  </a:outerShdw>
                </a:effectLst>
                <a:latin typeface="Arial"/>
                <a:ea typeface="+mj-ea"/>
                <a:cs typeface="Arial"/>
              </a:rPr>
              <a:t>				</a:t>
            </a:r>
            <a:endParaRPr lang="en-US" sz="11200" b="1" dirty="0">
              <a:solidFill>
                <a:srgbClr val="000000"/>
              </a:solidFill>
              <a:effectLst>
                <a:outerShdw blurRad="31750" dist="25400" dir="5400000" algn="tl" rotWithShape="0">
                  <a:srgbClr val="000000">
                    <a:alpha val="25000"/>
                  </a:srgbClr>
                </a:outerShdw>
              </a:effectLst>
              <a:latin typeface="Arial"/>
              <a:ea typeface="+mj-ea"/>
              <a:cs typeface="Arial"/>
            </a:endParaRPr>
          </a:p>
          <a:p>
            <a:pPr lvl="0" defTabSz="914400">
              <a:spcBef>
                <a:spcPct val="0"/>
              </a:spcBef>
            </a:pPr>
            <a:r>
              <a:rPr lang="en-US" sz="11200" b="1" dirty="0">
                <a:effectLst>
                  <a:outerShdw blurRad="31750" dist="25400" dir="5400000" algn="tl" rotWithShape="0">
                    <a:srgbClr val="000000">
                      <a:alpha val="25000"/>
                    </a:srgbClr>
                  </a:outerShdw>
                </a:effectLst>
                <a:latin typeface="Arial"/>
                <a:ea typeface="+mj-ea"/>
                <a:cs typeface="Arial"/>
              </a:rPr>
              <a:t>				</a:t>
            </a:r>
            <a:endParaRPr kumimoji="0" lang="en-US" sz="112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235" b="1" i="0" u="none" strike="noStrike" kern="1200" cap="none" spc="0" normalizeH="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b="1" baseline="0" dirty="0">
                <a:solidFill>
                  <a:schemeClr val="accent1"/>
                </a:solidFill>
                <a:effectLst>
                  <a:outerShdw blurRad="31750" dist="25400" dir="5400000" algn="tl" rotWithShape="0">
                    <a:srgbClr val="000000">
                      <a:alpha val="25000"/>
                    </a:srgbClr>
                  </a:outerShdw>
                </a:effectLst>
                <a:latin typeface="Arial"/>
                <a:ea typeface="+mj-ea"/>
                <a:cs typeface="Arial"/>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b="1" dirty="0">
                <a:solidFill>
                  <a:schemeClr val="accent1"/>
                </a:solidFill>
                <a:effectLst>
                  <a:outerShdw blurRad="31750" dist="25400" dir="5400000" algn="tl" rotWithShape="0">
                    <a:srgbClr val="000000">
                      <a:alpha val="25000"/>
                    </a:srgbClr>
                  </a:outerShdw>
                </a:effectLst>
                <a:latin typeface="Arial"/>
                <a:ea typeface="+mj-ea"/>
                <a:cs typeface="Arial"/>
              </a:rPr>
              <a:t>	</a:t>
            </a:r>
            <a:r>
              <a:rPr lang="en-US" sz="4000" b="1" dirty="0">
                <a:solidFill>
                  <a:srgbClr val="000000"/>
                </a:solidFill>
                <a:effectLst>
                  <a:outerShdw blurRad="31750" dist="25400" dir="5400000" algn="tl" rotWithShape="0">
                    <a:srgbClr val="000000">
                      <a:alpha val="25000"/>
                    </a:srgbClr>
                  </a:outerShdw>
                </a:effectLst>
                <a:latin typeface="Arial"/>
                <a:ea typeface="+mj-ea"/>
                <a:cs typeface="Arial"/>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b="1" baseline="0" dirty="0">
                <a:solidFill>
                  <a:srgbClr val="000000"/>
                </a:solidFill>
                <a:effectLst>
                  <a:outerShdw blurRad="31750" dist="25400" dir="5400000" algn="tl" rotWithShape="0">
                    <a:srgbClr val="000000">
                      <a:alpha val="25000"/>
                    </a:srgbClr>
                  </a:outerShdw>
                </a:effectLst>
                <a:latin typeface="Arial"/>
                <a:ea typeface="+mj-ea"/>
                <a:cs typeface="Arial"/>
              </a:rPr>
              <a:t>				</a:t>
            </a:r>
            <a:endParaRPr lang="en-US" sz="4235" b="1" baseline="0" dirty="0">
              <a:solidFill>
                <a:srgbClr val="000000"/>
              </a:solidFill>
              <a:effectLst>
                <a:outerShdw blurRad="31750" dist="25400" dir="5400000" algn="tl" rotWithShape="0">
                  <a:srgbClr val="000000">
                    <a:alpha val="25000"/>
                  </a:srgbClr>
                </a:outerShdw>
              </a:effectLst>
              <a:latin typeface="Arial"/>
              <a:ea typeface="+mj-ea"/>
              <a:cs typeface="Arial"/>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b="1" dirty="0">
                <a:solidFill>
                  <a:schemeClr val="accent1"/>
                </a:solidFill>
                <a:effectLst>
                  <a:outerShdw blurRad="31750" dist="25400" dir="5400000" algn="tl" rotWithShape="0">
                    <a:srgbClr val="000000">
                      <a:alpha val="25000"/>
                    </a:srgbClr>
                  </a:outerShdw>
                </a:effectLst>
                <a:latin typeface="Arial"/>
                <a:ea typeface="+mj-ea"/>
                <a:cs typeface="Arial"/>
              </a:rPr>
              <a:t>				</a:t>
            </a:r>
            <a:endParaRPr lang="en-US" sz="3412" b="1" baseline="0" dirty="0">
              <a:solidFill>
                <a:srgbClr val="000000"/>
              </a:solidFill>
              <a:effectLst>
                <a:outerShdw blurRad="31750" dist="25400" dir="5400000" algn="tl" rotWithShape="0">
                  <a:srgbClr val="000000">
                    <a:alpha val="25000"/>
                  </a:srgbClr>
                </a:outerShdw>
              </a:effectLst>
              <a:latin typeface="Arial"/>
              <a:ea typeface="+mj-ea"/>
              <a:cs typeface="Aria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235"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4A14A-4133-4192-AEA9-F84F1DCB110B}"/>
              </a:ext>
            </a:extLst>
          </p:cNvPr>
          <p:cNvSpPr>
            <a:spLocks noGrp="1"/>
          </p:cNvSpPr>
          <p:nvPr>
            <p:ph idx="1"/>
          </p:nvPr>
        </p:nvSpPr>
        <p:spPr/>
        <p:txBody>
          <a:bodyPr/>
          <a:lstStyle/>
          <a:p>
            <a:r>
              <a:rPr lang="en-GB" b="1" dirty="0">
                <a:latin typeface="Arial" panose="020B0604020202020204" pitchFamily="34" charset="0"/>
                <a:cs typeface="Arial" panose="020B0604020202020204" pitchFamily="34" charset="0"/>
              </a:rPr>
              <a:t>Process which supports learners every February / March to make appropriate subject options</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The choice process allows young learners to specialise in areas of the curriculum in which they have an interest or require for their intended career</a:t>
            </a:r>
          </a:p>
          <a:p>
            <a:endParaRPr lang="en-GB" b="1" dirty="0">
              <a:latin typeface="Arial" panose="020B0604020202020204" pitchFamily="34" charset="0"/>
              <a:cs typeface="Arial" panose="020B0604020202020204" pitchFamily="34" charset="0"/>
            </a:endParaRPr>
          </a:p>
          <a:p>
            <a:r>
              <a:rPr lang="en-GB" sz="2800" dirty="0">
                <a:solidFill>
                  <a:schemeClr val="tx1"/>
                </a:solidFill>
                <a:latin typeface="Arial" panose="020B0604020202020204" pitchFamily="34" charset="0"/>
                <a:cs typeface="Arial" panose="020B0604020202020204" pitchFamily="34" charset="0"/>
              </a:rPr>
              <a:t>Pathways </a:t>
            </a:r>
            <a:r>
              <a:rPr lang="en-GB" sz="2800" dirty="0">
                <a:solidFill>
                  <a:schemeClr val="tx1"/>
                </a:solidFill>
                <a:latin typeface="Arial" panose="020B0604020202020204" pitchFamily="34" charset="0"/>
                <a:cs typeface="Arial" panose="020B0604020202020204" pitchFamily="34" charset="0"/>
                <a:hlinkClick r:id="rId2"/>
              </a:rPr>
              <a:t>Blog</a:t>
            </a:r>
            <a:endParaRPr lang="en-GB" b="1" dirty="0">
              <a:latin typeface="Arial" panose="020B0604020202020204" pitchFamily="34" charset="0"/>
              <a:cs typeface="Arial" panose="020B0604020202020204" pitchFamily="34" charset="0"/>
            </a:endParaRPr>
          </a:p>
          <a:p>
            <a:endParaRPr lang="en-GB" dirty="0"/>
          </a:p>
          <a:p>
            <a:endParaRPr lang="en-GB" dirty="0"/>
          </a:p>
        </p:txBody>
      </p:sp>
      <p:sp>
        <p:nvSpPr>
          <p:cNvPr id="3" name="Title 2">
            <a:extLst>
              <a:ext uri="{FF2B5EF4-FFF2-40B4-BE49-F238E27FC236}">
                <a16:creationId xmlns:a16="http://schemas.microsoft.com/office/drawing/2014/main" id="{7E446748-7BD1-4B1D-89C0-C792AAE4F9D3}"/>
              </a:ext>
            </a:extLst>
          </p:cNvPr>
          <p:cNvSpPr>
            <a:spLocks noGrp="1"/>
          </p:cNvSpPr>
          <p:nvPr>
            <p:ph type="title"/>
          </p:nvPr>
        </p:nvSpPr>
        <p:spPr/>
        <p:txBody>
          <a:bodyPr>
            <a:normAutofit/>
          </a:bodyPr>
          <a:lstStyle/>
          <a:p>
            <a:pPr algn="ctr"/>
            <a:r>
              <a:rPr lang="en-GB" dirty="0">
                <a:latin typeface="Arial" panose="020B0604020202020204" pitchFamily="34" charset="0"/>
                <a:cs typeface="Arial" panose="020B0604020202020204" pitchFamily="34" charset="0"/>
              </a:rPr>
              <a:t>The Pathways Programme</a:t>
            </a:r>
          </a:p>
        </p:txBody>
      </p:sp>
    </p:spTree>
    <p:extLst>
      <p:ext uri="{BB962C8B-B14F-4D97-AF65-F5344CB8AC3E}">
        <p14:creationId xmlns:p14="http://schemas.microsoft.com/office/powerpoint/2010/main" val="4179853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092700"/>
          </a:xfrm>
        </p:spPr>
        <p:txBody>
          <a:bodyPr anchor="t">
            <a:normAutofit fontScale="90000"/>
          </a:bodyPr>
          <a:lstStyle/>
          <a:p>
            <a:pPr algn="ctr"/>
            <a:r>
              <a:rPr lang="en-GB" dirty="0">
                <a:solidFill>
                  <a:srgbClr val="800000"/>
                </a:solidFill>
                <a:latin typeface="Arial"/>
                <a:cs typeface="Arial"/>
              </a:rPr>
              <a:t>S4 SQA Qualifications</a:t>
            </a:r>
            <a:br>
              <a:rPr lang="en-GB" sz="4000" dirty="0">
                <a:solidFill>
                  <a:schemeClr val="tx1"/>
                </a:solidFill>
                <a:latin typeface="Arial"/>
                <a:cs typeface="Arial"/>
              </a:rPr>
            </a:br>
            <a:br>
              <a:rPr lang="en-GB" sz="4000" dirty="0">
                <a:solidFill>
                  <a:schemeClr val="tx1"/>
                </a:solidFill>
                <a:latin typeface="Arial"/>
                <a:cs typeface="Arial"/>
              </a:rPr>
            </a:br>
            <a:r>
              <a:rPr lang="en-GB" sz="4000" dirty="0">
                <a:solidFill>
                  <a:schemeClr val="tx1"/>
                </a:solidFill>
                <a:latin typeface="Arial"/>
                <a:cs typeface="Arial"/>
              </a:rPr>
              <a:t> National 3 </a:t>
            </a:r>
            <a:br>
              <a:rPr lang="en-GB" sz="4000" dirty="0">
                <a:solidFill>
                  <a:schemeClr val="tx1"/>
                </a:solidFill>
                <a:latin typeface="Arial"/>
                <a:cs typeface="Arial"/>
              </a:rPr>
            </a:br>
            <a:br>
              <a:rPr lang="en-GB" sz="4000" dirty="0">
                <a:solidFill>
                  <a:schemeClr val="tx1"/>
                </a:solidFill>
                <a:latin typeface="Arial"/>
                <a:cs typeface="Arial"/>
              </a:rPr>
            </a:br>
            <a:r>
              <a:rPr lang="en-GB" sz="4000" dirty="0">
                <a:solidFill>
                  <a:schemeClr val="tx1"/>
                </a:solidFill>
                <a:latin typeface="Arial"/>
                <a:cs typeface="Arial"/>
              </a:rPr>
              <a:t>National 4 </a:t>
            </a:r>
            <a:br>
              <a:rPr lang="en-GB" sz="4000" dirty="0">
                <a:solidFill>
                  <a:schemeClr val="tx1"/>
                </a:solidFill>
                <a:latin typeface="Arial"/>
                <a:cs typeface="Arial"/>
              </a:rPr>
            </a:br>
            <a:r>
              <a:rPr lang="en-GB" sz="4000" dirty="0">
                <a:solidFill>
                  <a:schemeClr val="tx1"/>
                </a:solidFill>
                <a:latin typeface="Arial"/>
                <a:cs typeface="Arial"/>
              </a:rPr>
              <a:t> </a:t>
            </a:r>
            <a:br>
              <a:rPr lang="en-GB" sz="4000" dirty="0">
                <a:solidFill>
                  <a:schemeClr val="tx1"/>
                </a:solidFill>
                <a:latin typeface="Arial"/>
                <a:cs typeface="Arial"/>
              </a:rPr>
            </a:br>
            <a:r>
              <a:rPr lang="en-GB" sz="4000" dirty="0">
                <a:solidFill>
                  <a:schemeClr val="tx1"/>
                </a:solidFill>
                <a:latin typeface="Arial"/>
                <a:cs typeface="Arial"/>
              </a:rPr>
              <a:t>National 5</a:t>
            </a:r>
            <a:br>
              <a:rPr lang="en-GB" sz="2800" dirty="0">
                <a:solidFill>
                  <a:schemeClr val="tx1"/>
                </a:solidFill>
                <a:latin typeface="Arial"/>
                <a:cs typeface="Arial"/>
              </a:rPr>
            </a:br>
            <a:br>
              <a:rPr lang="en-GB" sz="2800" dirty="0">
                <a:solidFill>
                  <a:schemeClr val="tx1"/>
                </a:solidFill>
                <a:latin typeface="Arial"/>
                <a:cs typeface="Arial"/>
              </a:rPr>
            </a:br>
            <a:br>
              <a:rPr lang="en-GB" sz="2800" dirty="0">
                <a:solidFill>
                  <a:schemeClr val="tx1"/>
                </a:solidFill>
                <a:latin typeface="Arial"/>
                <a:cs typeface="Arial"/>
              </a:rPr>
            </a:b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fontScale="90000"/>
          </a:bodyPr>
          <a:lstStyle/>
          <a:p>
            <a:pPr algn="l"/>
            <a:r>
              <a:rPr lang="en-GB" dirty="0">
                <a:solidFill>
                  <a:srgbClr val="800000"/>
                </a:solidFill>
                <a:latin typeface="Arial"/>
                <a:cs typeface="Arial"/>
              </a:rPr>
              <a:t>Qualifications….</a:t>
            </a:r>
            <a:br>
              <a:rPr lang="en-GB" sz="4000" dirty="0">
                <a:solidFill>
                  <a:schemeClr val="tx1"/>
                </a:solidFill>
                <a:latin typeface="Arial"/>
                <a:cs typeface="Arial"/>
              </a:rPr>
            </a:br>
            <a:br>
              <a:rPr lang="en-GB" sz="4000" dirty="0">
                <a:solidFill>
                  <a:schemeClr val="tx1"/>
                </a:solidFill>
                <a:latin typeface="Arial"/>
                <a:cs typeface="Arial"/>
              </a:rPr>
            </a:br>
            <a:r>
              <a:rPr lang="en-GB" sz="3111" dirty="0">
                <a:solidFill>
                  <a:srgbClr val="000000"/>
                </a:solidFill>
                <a:latin typeface="Arial"/>
                <a:cs typeface="Arial"/>
              </a:rPr>
              <a:t>National 3 and National 4 are unit-based qualifications with no external exam. </a:t>
            </a:r>
            <a:br>
              <a:rPr lang="en-GB" sz="3111" dirty="0">
                <a:solidFill>
                  <a:srgbClr val="000000"/>
                </a:solidFill>
                <a:latin typeface="Arial"/>
                <a:cs typeface="Arial"/>
              </a:rPr>
            </a:br>
            <a:br>
              <a:rPr lang="en-GB" sz="3111" dirty="0">
                <a:solidFill>
                  <a:srgbClr val="000000"/>
                </a:solidFill>
                <a:latin typeface="Arial"/>
                <a:cs typeface="Arial"/>
              </a:rPr>
            </a:br>
            <a:r>
              <a:rPr lang="en-GB" sz="3111" dirty="0">
                <a:solidFill>
                  <a:srgbClr val="000000"/>
                </a:solidFill>
                <a:latin typeface="Arial"/>
                <a:cs typeface="Arial"/>
              </a:rPr>
              <a:t>They are assessed within the school and will be externally verified by SQA staff. </a:t>
            </a:r>
            <a:br>
              <a:rPr lang="en-GB" sz="3111" dirty="0">
                <a:solidFill>
                  <a:srgbClr val="000000"/>
                </a:solidFill>
                <a:latin typeface="Arial"/>
                <a:cs typeface="Arial"/>
              </a:rPr>
            </a:br>
            <a:br>
              <a:rPr lang="en-GB" sz="3111" dirty="0">
                <a:solidFill>
                  <a:srgbClr val="000000"/>
                </a:solidFill>
                <a:latin typeface="Arial"/>
                <a:cs typeface="Arial"/>
              </a:rPr>
            </a:br>
            <a:r>
              <a:rPr lang="en-GB" sz="3111" dirty="0">
                <a:solidFill>
                  <a:srgbClr val="000000"/>
                </a:solidFill>
                <a:latin typeface="Arial"/>
                <a:cs typeface="Arial"/>
              </a:rPr>
              <a:t>National 3 and  4 qualifications are marked Pass or Fail.</a:t>
            </a:r>
            <a:br>
              <a:rPr lang="en-GB" sz="3111" dirty="0">
                <a:solidFill>
                  <a:srgbClr val="000000"/>
                </a:solidFill>
                <a:latin typeface="Arial"/>
                <a:cs typeface="Arial"/>
              </a:rPr>
            </a:br>
            <a:r>
              <a:rPr lang="en-GB" sz="3111" dirty="0">
                <a:solidFill>
                  <a:srgbClr val="000000"/>
                </a:solidFill>
                <a:latin typeface="Arial"/>
                <a:cs typeface="Arial"/>
              </a:rPr>
              <a:t> </a:t>
            </a:r>
            <a:br>
              <a:rPr lang="en-GB" sz="1333" dirty="0">
                <a:solidFill>
                  <a:srgbClr val="000000"/>
                </a:solidFill>
                <a:latin typeface="Arial"/>
                <a:cs typeface="Arial"/>
              </a:rPr>
            </a:br>
            <a:br>
              <a:rPr lang="en-GB" sz="2800" dirty="0">
                <a:solidFill>
                  <a:schemeClr val="tx1"/>
                </a:solidFill>
                <a:latin typeface="Arial"/>
                <a:cs typeface="Arial"/>
              </a:rPr>
            </a:br>
            <a:br>
              <a:rPr lang="en-GB" sz="2800" dirty="0">
                <a:solidFill>
                  <a:schemeClr val="tx1"/>
                </a:solidFill>
                <a:latin typeface="Arial"/>
                <a:cs typeface="Arial"/>
              </a:rPr>
            </a:br>
            <a:br>
              <a:rPr lang="en-GB" sz="2800" dirty="0">
                <a:solidFill>
                  <a:schemeClr val="tx1"/>
                </a:solidFill>
                <a:latin typeface="Arial"/>
                <a:cs typeface="Arial"/>
              </a:rPr>
            </a:b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fontScale="90000"/>
          </a:bodyPr>
          <a:lstStyle/>
          <a:p>
            <a:pPr algn="l"/>
            <a:r>
              <a:rPr lang="en-GB" dirty="0">
                <a:solidFill>
                  <a:srgbClr val="800000"/>
                </a:solidFill>
                <a:latin typeface="Arial"/>
                <a:cs typeface="Arial"/>
              </a:rPr>
              <a:t>Qualifications….</a:t>
            </a:r>
            <a:br>
              <a:rPr lang="en-GB" dirty="0">
                <a:solidFill>
                  <a:srgbClr val="800000"/>
                </a:solidFill>
                <a:latin typeface="Arial"/>
                <a:cs typeface="Arial"/>
              </a:rPr>
            </a:br>
            <a:br>
              <a:rPr lang="en-GB" sz="4000" dirty="0">
                <a:solidFill>
                  <a:schemeClr val="tx1"/>
                </a:solidFill>
                <a:latin typeface="Arial"/>
                <a:cs typeface="Arial"/>
              </a:rPr>
            </a:br>
            <a:r>
              <a:rPr lang="en-GB" sz="3111" dirty="0">
                <a:solidFill>
                  <a:srgbClr val="000000"/>
                </a:solidFill>
                <a:latin typeface="Arial"/>
                <a:cs typeface="Arial"/>
              </a:rPr>
              <a:t>National 5 is assessed externally which may be carried out by more than one method, for example a project and a question paper which will be assessed by SQA. </a:t>
            </a:r>
            <a:br>
              <a:rPr lang="en-GB" sz="3111" dirty="0">
                <a:solidFill>
                  <a:srgbClr val="000000"/>
                </a:solidFill>
                <a:latin typeface="Arial"/>
                <a:cs typeface="Arial"/>
              </a:rPr>
            </a:br>
            <a:r>
              <a:rPr lang="en-GB" sz="3111" dirty="0">
                <a:solidFill>
                  <a:srgbClr val="000000"/>
                </a:solidFill>
                <a:latin typeface="Arial"/>
                <a:cs typeface="Arial"/>
              </a:rPr>
              <a:t> </a:t>
            </a:r>
            <a:br>
              <a:rPr lang="en-GB" sz="3111" dirty="0">
                <a:solidFill>
                  <a:srgbClr val="000000"/>
                </a:solidFill>
                <a:latin typeface="Arial"/>
                <a:cs typeface="Arial"/>
              </a:rPr>
            </a:br>
            <a:r>
              <a:rPr lang="en-GB" sz="3111" dirty="0">
                <a:solidFill>
                  <a:srgbClr val="000000"/>
                </a:solidFill>
                <a:latin typeface="Arial"/>
                <a:cs typeface="Arial"/>
              </a:rPr>
              <a:t>National 5 qualifications are graded A – D </a:t>
            </a:r>
            <a:br>
              <a:rPr lang="en-GB" sz="3111" dirty="0">
                <a:solidFill>
                  <a:srgbClr val="000000"/>
                </a:solidFill>
                <a:latin typeface="Arial"/>
                <a:cs typeface="Arial"/>
              </a:rPr>
            </a:br>
            <a:r>
              <a:rPr lang="en-GB" sz="3111" dirty="0">
                <a:solidFill>
                  <a:srgbClr val="000000"/>
                </a:solidFill>
                <a:latin typeface="Arial"/>
                <a:cs typeface="Arial"/>
              </a:rPr>
              <a:t> </a:t>
            </a:r>
            <a:br>
              <a:rPr lang="en-GB" sz="1333" dirty="0">
                <a:solidFill>
                  <a:srgbClr val="000000"/>
                </a:solidFill>
                <a:latin typeface="Arial"/>
                <a:cs typeface="Arial"/>
              </a:rPr>
            </a:br>
            <a:br>
              <a:rPr lang="en-GB" sz="2800" dirty="0">
                <a:solidFill>
                  <a:schemeClr val="tx1"/>
                </a:solidFill>
                <a:latin typeface="Arial"/>
                <a:cs typeface="Arial"/>
              </a:rPr>
            </a:br>
            <a:br>
              <a:rPr lang="en-GB" sz="2800" dirty="0">
                <a:solidFill>
                  <a:schemeClr val="tx1"/>
                </a:solidFill>
                <a:latin typeface="Arial"/>
                <a:cs typeface="Arial"/>
              </a:rPr>
            </a:br>
            <a:br>
              <a:rPr lang="en-GB" sz="2800" dirty="0">
                <a:solidFill>
                  <a:schemeClr val="tx1"/>
                </a:solidFill>
                <a:latin typeface="Arial"/>
                <a:cs typeface="Arial"/>
              </a:rPr>
            </a:b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fontScale="90000"/>
          </a:bodyPr>
          <a:lstStyle/>
          <a:p>
            <a:pPr algn="ctr">
              <a:spcBef>
                <a:spcPts val="0"/>
              </a:spcBef>
            </a:pPr>
            <a:r>
              <a:rPr lang="en-GB" sz="4000" dirty="0">
                <a:solidFill>
                  <a:srgbClr val="800000"/>
                </a:solidFill>
                <a:latin typeface="Arial"/>
                <a:cs typeface="Arial"/>
              </a:rPr>
              <a:t>S4 Curriculum</a:t>
            </a:r>
            <a:br>
              <a:rPr lang="en-GB" sz="4000" dirty="0">
                <a:solidFill>
                  <a:schemeClr val="tx1"/>
                </a:solidFill>
                <a:latin typeface="Arial"/>
                <a:cs typeface="Arial"/>
              </a:rPr>
            </a:br>
            <a:br>
              <a:rPr lang="en-GB" sz="4000" dirty="0">
                <a:solidFill>
                  <a:schemeClr val="tx1"/>
                </a:solidFill>
                <a:latin typeface="Arial"/>
                <a:cs typeface="Arial"/>
              </a:rPr>
            </a:br>
            <a:r>
              <a:rPr lang="en-GB" sz="3556" dirty="0">
                <a:solidFill>
                  <a:schemeClr val="tx1"/>
                </a:solidFill>
                <a:latin typeface="Arial"/>
                <a:cs typeface="Arial"/>
              </a:rPr>
              <a:t>Reduction of the curriculum to reflect key strengths and career interests</a:t>
            </a:r>
            <a:br>
              <a:rPr lang="en-GB" sz="3556" dirty="0">
                <a:solidFill>
                  <a:schemeClr val="tx1"/>
                </a:solidFill>
                <a:latin typeface="Arial"/>
                <a:cs typeface="Arial"/>
              </a:rPr>
            </a:br>
            <a:br>
              <a:rPr lang="en-GB" sz="3556" dirty="0">
                <a:solidFill>
                  <a:schemeClr val="tx1"/>
                </a:solidFill>
                <a:latin typeface="Arial"/>
                <a:cs typeface="Arial"/>
              </a:rPr>
            </a:br>
            <a:r>
              <a:rPr lang="en-GB" sz="3556" dirty="0">
                <a:solidFill>
                  <a:schemeClr val="tx1"/>
                </a:solidFill>
                <a:latin typeface="Arial"/>
                <a:cs typeface="Arial"/>
              </a:rPr>
              <a:t>7 subjects will be taught for 4 periods per week in addition to 2 periods each of PE and RE and 1 period of HWB</a:t>
            </a:r>
            <a:br>
              <a:rPr lang="en-GB" sz="2800" dirty="0">
                <a:solidFill>
                  <a:schemeClr val="tx1"/>
                </a:solidFill>
                <a:latin typeface="Arial"/>
                <a:cs typeface="Arial"/>
              </a:rPr>
            </a:br>
            <a:br>
              <a:rPr lang="en-GB" sz="4000" dirty="0">
                <a:solidFill>
                  <a:schemeClr val="tx1"/>
                </a:solidFill>
                <a:latin typeface="Arial"/>
                <a:cs typeface="Arial"/>
              </a:rPr>
            </a:br>
            <a:br>
              <a:rPr lang="en-GB" sz="4000" dirty="0">
                <a:solidFill>
                  <a:schemeClr val="tx1"/>
                </a:solidFill>
                <a:latin typeface="Arial"/>
                <a:cs typeface="Arial"/>
              </a:rPr>
            </a:b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660900"/>
          </a:xfrm>
        </p:spPr>
        <p:txBody>
          <a:bodyPr anchor="t">
            <a:normAutofit fontScale="90000"/>
          </a:bodyPr>
          <a:lstStyle/>
          <a:p>
            <a:pPr algn="ctr"/>
            <a:r>
              <a:rPr lang="en-US" sz="4444" dirty="0">
                <a:solidFill>
                  <a:schemeClr val="accent1"/>
                </a:solidFill>
                <a:latin typeface="Arial"/>
                <a:cs typeface="Arial"/>
              </a:rPr>
              <a:t>S4 Compulsory Subjects</a:t>
            </a:r>
            <a:br>
              <a:rPr lang="en-US" sz="4444" dirty="0">
                <a:solidFill>
                  <a:schemeClr val="accent1"/>
                </a:solidFill>
                <a:latin typeface="Arial"/>
                <a:cs typeface="Arial"/>
              </a:rPr>
            </a:br>
            <a:br>
              <a:rPr lang="en-US" sz="1200" dirty="0">
                <a:solidFill>
                  <a:schemeClr val="accent1"/>
                </a:solidFill>
                <a:latin typeface="Arial"/>
                <a:cs typeface="Arial"/>
              </a:rPr>
            </a:br>
            <a:br>
              <a:rPr lang="en-US" sz="1200" dirty="0">
                <a:solidFill>
                  <a:schemeClr val="accent1"/>
                </a:solidFill>
                <a:latin typeface="Arial"/>
                <a:cs typeface="Arial"/>
              </a:rPr>
            </a:br>
            <a:br>
              <a:rPr lang="en-US" sz="4444" dirty="0">
                <a:solidFill>
                  <a:schemeClr val="accent1"/>
                </a:solidFill>
                <a:latin typeface="Arial"/>
                <a:cs typeface="Arial"/>
              </a:rPr>
            </a:br>
            <a:br>
              <a:rPr lang="en-US" sz="1200" dirty="0">
                <a:solidFill>
                  <a:schemeClr val="accent1"/>
                </a:solidFill>
                <a:latin typeface="Arial"/>
                <a:cs typeface="Arial"/>
              </a:rPr>
            </a:br>
            <a:br>
              <a:rPr lang="en-US" sz="4889" dirty="0">
                <a:solidFill>
                  <a:schemeClr val="accent1"/>
                </a:solidFill>
                <a:latin typeface="Arial"/>
                <a:cs typeface="Arial"/>
              </a:rPr>
            </a:br>
            <a:br>
              <a:rPr lang="en-US" sz="3800" dirty="0">
                <a:solidFill>
                  <a:schemeClr val="accent1"/>
                </a:solidFill>
                <a:latin typeface="Arial"/>
                <a:cs typeface="Arial"/>
              </a:rPr>
            </a:br>
            <a:br>
              <a:rPr lang="en-US" sz="3800" dirty="0">
                <a:solidFill>
                  <a:schemeClr val="accent1"/>
                </a:solidFill>
                <a:latin typeface="Arial"/>
                <a:cs typeface="Arial"/>
              </a:rPr>
            </a:br>
            <a:br>
              <a:rPr lang="en-US" sz="3800" dirty="0">
                <a:solidFill>
                  <a:schemeClr val="accent1"/>
                </a:solidFill>
                <a:latin typeface="Arial"/>
                <a:cs typeface="Arial"/>
              </a:rPr>
            </a:b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dirty="0">
                <a:solidFill>
                  <a:schemeClr val="accent1"/>
                </a:solidFill>
                <a:latin typeface="Arial"/>
                <a:cs typeface="Arial"/>
              </a:rPr>
            </a:br>
            <a:br>
              <a:rPr lang="en-US" sz="4000" dirty="0">
                <a:solidFill>
                  <a:schemeClr val="accent1"/>
                </a:solidFill>
                <a:latin typeface="Arial"/>
                <a:cs typeface="Arial"/>
              </a:rPr>
            </a:b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graphicFrame>
        <p:nvGraphicFramePr>
          <p:cNvPr id="3" name="Diagram 2">
            <a:extLst>
              <a:ext uri="{FF2B5EF4-FFF2-40B4-BE49-F238E27FC236}">
                <a16:creationId xmlns:a16="http://schemas.microsoft.com/office/drawing/2014/main" id="{EB065F8D-8938-4B32-87E6-597D66F96767}"/>
              </a:ext>
            </a:extLst>
          </p:cNvPr>
          <p:cNvGraphicFramePr/>
          <p:nvPr>
            <p:extLst>
              <p:ext uri="{D42A27DB-BD31-4B8C-83A1-F6EECF244321}">
                <p14:modId xmlns:p14="http://schemas.microsoft.com/office/powerpoint/2010/main" val="7768070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660900"/>
          </a:xfrm>
        </p:spPr>
        <p:txBody>
          <a:bodyPr anchor="t">
            <a:normAutofit fontScale="90000"/>
          </a:bodyPr>
          <a:lstStyle/>
          <a:p>
            <a:pPr algn="l"/>
            <a:br>
              <a:rPr lang="en-US" sz="4444" dirty="0">
                <a:solidFill>
                  <a:schemeClr val="accent1"/>
                </a:solidFill>
                <a:latin typeface="Arial"/>
                <a:cs typeface="Arial"/>
              </a:rPr>
            </a:br>
            <a:br>
              <a:rPr lang="en-US" sz="1200" dirty="0">
                <a:solidFill>
                  <a:schemeClr val="accent1"/>
                </a:solidFill>
                <a:latin typeface="Arial"/>
                <a:cs typeface="Arial"/>
              </a:rPr>
            </a:br>
            <a:br>
              <a:rPr lang="en-US" sz="1200" dirty="0">
                <a:solidFill>
                  <a:schemeClr val="accent1"/>
                </a:solidFill>
                <a:latin typeface="Arial"/>
                <a:cs typeface="Arial"/>
              </a:rPr>
            </a:br>
            <a:br>
              <a:rPr lang="en-US" sz="1200" dirty="0">
                <a:solidFill>
                  <a:schemeClr val="accent1"/>
                </a:solidFill>
                <a:latin typeface="Arial"/>
                <a:cs typeface="Arial"/>
              </a:rPr>
            </a:br>
            <a:r>
              <a:rPr lang="en-US" sz="4222" dirty="0">
                <a:solidFill>
                  <a:srgbClr val="000000"/>
                </a:solidFill>
                <a:latin typeface="Arial"/>
                <a:cs typeface="Arial"/>
              </a:rPr>
              <a:t>All learners must choose 5 other subjects from the subjects studied in Third Year.</a:t>
            </a:r>
            <a:br>
              <a:rPr lang="en-US" sz="4444" dirty="0">
                <a:solidFill>
                  <a:schemeClr val="accent1"/>
                </a:solidFill>
                <a:latin typeface="Arial"/>
                <a:cs typeface="Arial"/>
              </a:rPr>
            </a:br>
            <a:br>
              <a:rPr lang="en-US" sz="1200" dirty="0">
                <a:solidFill>
                  <a:schemeClr val="accent1"/>
                </a:solidFill>
                <a:latin typeface="Arial"/>
                <a:cs typeface="Arial"/>
              </a:rPr>
            </a:br>
            <a:br>
              <a:rPr lang="en-US" sz="4889" dirty="0">
                <a:solidFill>
                  <a:schemeClr val="accent1"/>
                </a:solidFill>
                <a:latin typeface="Arial"/>
                <a:cs typeface="Arial"/>
              </a:rPr>
            </a:br>
            <a:br>
              <a:rPr lang="en-US" sz="3800" dirty="0">
                <a:solidFill>
                  <a:schemeClr val="accent1"/>
                </a:solidFill>
                <a:latin typeface="Arial"/>
                <a:cs typeface="Arial"/>
              </a:rPr>
            </a:br>
            <a:br>
              <a:rPr lang="en-US" sz="3800" dirty="0">
                <a:solidFill>
                  <a:schemeClr val="accent1"/>
                </a:solidFill>
                <a:latin typeface="Arial"/>
                <a:cs typeface="Arial"/>
              </a:rPr>
            </a:br>
            <a:br>
              <a:rPr lang="en-US" sz="3800" dirty="0">
                <a:solidFill>
                  <a:schemeClr val="accent1"/>
                </a:solidFill>
                <a:latin typeface="Arial"/>
                <a:cs typeface="Arial"/>
              </a:rPr>
            </a:b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dirty="0">
                <a:solidFill>
                  <a:schemeClr val="accent1"/>
                </a:solidFill>
                <a:latin typeface="Arial"/>
                <a:cs typeface="Arial"/>
              </a:rPr>
            </a:br>
            <a:br>
              <a:rPr lang="en-US" sz="4000" dirty="0">
                <a:solidFill>
                  <a:schemeClr val="accent1"/>
                </a:solidFill>
                <a:latin typeface="Arial"/>
                <a:cs typeface="Arial"/>
              </a:rPr>
            </a:b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194300"/>
          </a:xfrm>
        </p:spPr>
        <p:txBody>
          <a:bodyPr anchor="t">
            <a:normAutofit fontScale="90000"/>
          </a:bodyPr>
          <a:lstStyle/>
          <a:p>
            <a:pPr algn="l"/>
            <a:r>
              <a:rPr lang="en-US" sz="4444" dirty="0">
                <a:solidFill>
                  <a:schemeClr val="accent1"/>
                </a:solidFill>
                <a:latin typeface="Arial"/>
                <a:cs typeface="Arial"/>
              </a:rPr>
              <a:t>Curriculum Choices</a:t>
            </a:r>
            <a:br>
              <a:rPr lang="en-US" sz="4444" dirty="0">
                <a:solidFill>
                  <a:schemeClr val="accent1"/>
                </a:solidFill>
                <a:latin typeface="Arial"/>
                <a:cs typeface="Arial"/>
              </a:rPr>
            </a:br>
            <a:br>
              <a:rPr lang="en-US" sz="1333" dirty="0">
                <a:solidFill>
                  <a:schemeClr val="accent1"/>
                </a:solidFill>
                <a:latin typeface="Arial"/>
                <a:cs typeface="Arial"/>
              </a:rPr>
            </a:br>
            <a:br>
              <a:rPr lang="en-US" sz="1333" dirty="0">
                <a:solidFill>
                  <a:schemeClr val="accent1"/>
                </a:solidFill>
                <a:latin typeface="Arial"/>
                <a:cs typeface="Arial"/>
              </a:rPr>
            </a:br>
            <a:br>
              <a:rPr lang="en-US" sz="1333" dirty="0">
                <a:solidFill>
                  <a:schemeClr val="accent1"/>
                </a:solidFill>
                <a:latin typeface="Arial"/>
                <a:cs typeface="Arial"/>
              </a:rPr>
            </a:br>
            <a:r>
              <a:rPr lang="en-US" sz="3556" dirty="0">
                <a:solidFill>
                  <a:schemeClr val="tx1"/>
                </a:solidFill>
                <a:latin typeface="Arial"/>
                <a:cs typeface="Arial"/>
              </a:rPr>
              <a:t>It is our intention to offer as many of the courses as possible but our ability to do so will be dependent on pupil uptake, staff availability and maximum class size </a:t>
            </a:r>
            <a:br>
              <a:rPr lang="en-US" sz="2800" dirty="0"/>
            </a:br>
            <a:br>
              <a:rPr lang="en-GB" sz="2800" dirty="0"/>
            </a:br>
            <a:br>
              <a:rPr lang="en-GB" sz="2889" dirty="0">
                <a:latin typeface="Arial"/>
                <a:cs typeface="Arial"/>
              </a:rPr>
            </a:br>
            <a:br>
              <a:rPr lang="en-US" sz="3556" dirty="0">
                <a:solidFill>
                  <a:srgbClr val="000000"/>
                </a:solidFill>
                <a:latin typeface="Arial"/>
                <a:cs typeface="Arial"/>
              </a:rPr>
            </a:br>
            <a:br>
              <a:rPr lang="en-US" sz="1333" dirty="0">
                <a:solidFill>
                  <a:srgbClr val="000000"/>
                </a:solidFill>
                <a:latin typeface="Arial"/>
                <a:cs typeface="Arial"/>
              </a:rPr>
            </a:br>
            <a:br>
              <a:rPr lang="en-US" sz="4222" dirty="0">
                <a:solidFill>
                  <a:srgbClr val="000000"/>
                </a:solidFill>
                <a:latin typeface="Arial"/>
                <a:cs typeface="Arial"/>
              </a:rPr>
            </a:br>
            <a:br>
              <a:rPr lang="en-US" sz="4222" dirty="0">
                <a:solidFill>
                  <a:srgbClr val="000000"/>
                </a:solidFill>
                <a:latin typeface="Arial"/>
                <a:cs typeface="Arial"/>
              </a:rPr>
            </a:br>
            <a:br>
              <a:rPr lang="en-US" sz="4222" dirty="0">
                <a:solidFill>
                  <a:srgbClr val="000000"/>
                </a:solidFill>
                <a:latin typeface="Arial"/>
                <a:cs typeface="Arial"/>
              </a:rPr>
            </a:br>
            <a:br>
              <a:rPr lang="en-US" sz="4222" dirty="0">
                <a:solidFill>
                  <a:schemeClr val="accent1"/>
                </a:solidFill>
                <a:latin typeface="Arial"/>
                <a:cs typeface="Arial"/>
              </a:rPr>
            </a:br>
            <a:br>
              <a:rPr lang="en-US" sz="4222" dirty="0">
                <a:solidFill>
                  <a:schemeClr val="accent1"/>
                </a:solidFill>
                <a:latin typeface="Arial"/>
                <a:cs typeface="Arial"/>
              </a:rPr>
            </a:br>
            <a:br>
              <a:rPr lang="en-US" sz="4222" dirty="0">
                <a:solidFill>
                  <a:schemeClr val="accent1"/>
                </a:solidFill>
                <a:latin typeface="Arial"/>
                <a:cs typeface="Arial"/>
              </a:rPr>
            </a:br>
            <a:br>
              <a:rPr lang="en-US" sz="4889" dirty="0">
                <a:solidFill>
                  <a:schemeClr val="accent1"/>
                </a:solidFill>
                <a:latin typeface="Arial"/>
                <a:cs typeface="Arial"/>
              </a:rPr>
            </a:br>
            <a:br>
              <a:rPr lang="en-US" sz="3800" dirty="0">
                <a:solidFill>
                  <a:schemeClr val="accent1"/>
                </a:solidFill>
                <a:latin typeface="Arial"/>
                <a:cs typeface="Arial"/>
              </a:rPr>
            </a:br>
            <a:br>
              <a:rPr lang="en-US" sz="3800" dirty="0">
                <a:solidFill>
                  <a:schemeClr val="accent1"/>
                </a:solidFill>
                <a:latin typeface="Arial"/>
                <a:cs typeface="Arial"/>
              </a:rPr>
            </a:br>
            <a:br>
              <a:rPr lang="en-US" sz="3800" dirty="0">
                <a:solidFill>
                  <a:schemeClr val="accent1"/>
                </a:solidFill>
                <a:latin typeface="Arial"/>
                <a:cs typeface="Arial"/>
              </a:rPr>
            </a:b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dirty="0">
                <a:solidFill>
                  <a:schemeClr val="accent1"/>
                </a:solidFill>
                <a:latin typeface="Arial"/>
                <a:cs typeface="Arial"/>
              </a:rPr>
            </a:br>
            <a:br>
              <a:rPr lang="en-US" sz="4000" dirty="0">
                <a:solidFill>
                  <a:schemeClr val="accent1"/>
                </a:solidFill>
                <a:latin typeface="Arial"/>
                <a:cs typeface="Arial"/>
              </a:rPr>
            </a:b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br>
              <a:rPr lang="en-US" sz="4000" b="1" dirty="0">
                <a:solidFill>
                  <a:schemeClr val="accent1"/>
                </a:solidFill>
                <a:latin typeface="Arial"/>
                <a:cs typeface="Arial"/>
              </a:rPr>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r>
              <a:rPr kumimoji="0" lang="en-US" sz="54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Welcome &amp; Introduction</a:t>
            </a:r>
            <a:endParaRPr lang="en-US" sz="5400" b="1" dirty="0">
              <a:effectLst>
                <a:outerShdw blurRad="31750" dist="25400" dir="5400000" algn="tl" rotWithShape="0">
                  <a:srgbClr val="000000">
                    <a:alpha val="25000"/>
                  </a:srgbClr>
                </a:outerShdw>
              </a:effectLst>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700" b="1" dirty="0" err="1">
                <a:effectLst>
                  <a:outerShdw blurRad="31750" dist="25400" dir="5400000" algn="tl" rotWithShape="0">
                    <a:srgbClr val="000000">
                      <a:alpha val="25000"/>
                    </a:srgbClr>
                  </a:outerShdw>
                </a:effectLst>
                <a:latin typeface="Arial"/>
                <a:ea typeface="+mj-ea"/>
                <a:cs typeface="Arial"/>
              </a:rPr>
              <a:t>Mr</a:t>
            </a:r>
            <a:r>
              <a:rPr lang="en-US" sz="4700" b="1" dirty="0">
                <a:effectLst>
                  <a:outerShdw blurRad="31750" dist="25400" dir="5400000" algn="tl" rotWithShape="0">
                    <a:srgbClr val="000000">
                      <a:alpha val="25000"/>
                    </a:srgbClr>
                  </a:outerShdw>
                </a:effectLst>
                <a:latin typeface="Arial"/>
                <a:ea typeface="+mj-ea"/>
                <a:cs typeface="Arial"/>
              </a:rPr>
              <a:t> Mc Watt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b="1" dirty="0">
              <a:effectLst>
                <a:outerShdw blurRad="31750" dist="25400" dir="5400000" algn="tl" rotWithShape="0">
                  <a:srgbClr val="000000">
                    <a:alpha val="25000"/>
                  </a:srgbClr>
                </a:outerShdw>
              </a:effectLst>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2945" y="313933"/>
            <a:ext cx="8661400" cy="5624512"/>
          </a:xfrm>
        </p:spPr>
        <p:txBody>
          <a:bodyPr anchor="t">
            <a:normAutofit/>
          </a:bodyPr>
          <a:lstStyle/>
          <a:p>
            <a:pPr algn="ctr"/>
            <a:r>
              <a:rPr lang="en-GB" sz="2800" dirty="0">
                <a:solidFill>
                  <a:schemeClr val="tx1"/>
                </a:solidFill>
                <a:latin typeface="Arial"/>
                <a:cs typeface="Arial"/>
              </a:rPr>
              <a:t>My World of Work</a:t>
            </a:r>
            <a:br>
              <a:rPr lang="en-GB" sz="2800" dirty="0">
                <a:solidFill>
                  <a:schemeClr val="tx1"/>
                </a:solidFill>
                <a:latin typeface="Arial"/>
                <a:cs typeface="Arial"/>
              </a:rPr>
            </a:br>
            <a:br>
              <a:rPr lang="en-GB" sz="2800" dirty="0">
                <a:solidFill>
                  <a:schemeClr val="tx1"/>
                </a:solidFill>
                <a:latin typeface="Arial"/>
                <a:cs typeface="Arial"/>
              </a:rPr>
            </a:br>
            <a:br>
              <a:rPr lang="en-GB" sz="4000" dirty="0">
                <a:solidFill>
                  <a:schemeClr val="tx1"/>
                </a:solidFill>
                <a:latin typeface="Arial"/>
                <a:cs typeface="Arial"/>
              </a:rPr>
            </a:br>
            <a:br>
              <a:rPr lang="en-GB" sz="4000" dirty="0">
                <a:solidFill>
                  <a:schemeClr val="tx1"/>
                </a:solidFill>
                <a:latin typeface="Arial"/>
                <a:cs typeface="Arial"/>
              </a:rPr>
            </a:br>
            <a:br>
              <a:rPr lang="en-GB" sz="4000" dirty="0">
                <a:solidFill>
                  <a:schemeClr val="tx1"/>
                </a:solidFill>
                <a:latin typeface="Arial"/>
                <a:cs typeface="Arial"/>
              </a:rPr>
            </a:b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pic>
        <p:nvPicPr>
          <p:cNvPr id="5" name="Picture 4">
            <a:extLst>
              <a:ext uri="{FF2B5EF4-FFF2-40B4-BE49-F238E27FC236}">
                <a16:creationId xmlns:a16="http://schemas.microsoft.com/office/drawing/2014/main" id="{865DC998-2EBE-4ABC-B5C8-51E275A99551}"/>
              </a:ext>
            </a:extLst>
          </p:cNvPr>
          <p:cNvPicPr>
            <a:picLocks noChangeAspect="1"/>
          </p:cNvPicPr>
          <p:nvPr/>
        </p:nvPicPr>
        <p:blipFill>
          <a:blip r:embed="rId4"/>
          <a:stretch>
            <a:fillRect/>
          </a:stretch>
        </p:blipFill>
        <p:spPr>
          <a:xfrm>
            <a:off x="61645" y="919555"/>
            <a:ext cx="8853755" cy="44053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1793EB-C239-4DFC-813F-E34A86E70D7E}"/>
              </a:ext>
            </a:extLst>
          </p:cNvPr>
          <p:cNvSpPr>
            <a:spLocks noGrp="1"/>
          </p:cNvSpPr>
          <p:nvPr>
            <p:ph idx="1"/>
          </p:nvPr>
        </p:nvSpPr>
        <p:spPr/>
        <p:txBody>
          <a:bodyPr>
            <a:normAutofit/>
          </a:bodyPr>
          <a:lstStyle/>
          <a:p>
            <a:r>
              <a:rPr lang="en-GB" sz="4400" dirty="0"/>
              <a:t>About me </a:t>
            </a:r>
          </a:p>
          <a:p>
            <a:r>
              <a:rPr lang="en-GB" sz="4400" dirty="0"/>
              <a:t>Skills</a:t>
            </a:r>
          </a:p>
          <a:p>
            <a:r>
              <a:rPr lang="en-GB" sz="4400" dirty="0"/>
              <a:t>Strengths</a:t>
            </a:r>
          </a:p>
        </p:txBody>
      </p:sp>
      <p:sp>
        <p:nvSpPr>
          <p:cNvPr id="3" name="Title 2">
            <a:extLst>
              <a:ext uri="{FF2B5EF4-FFF2-40B4-BE49-F238E27FC236}">
                <a16:creationId xmlns:a16="http://schemas.microsoft.com/office/drawing/2014/main" id="{32E964A7-AC5E-4022-873D-112EB98499DB}"/>
              </a:ext>
            </a:extLst>
          </p:cNvPr>
          <p:cNvSpPr>
            <a:spLocks noGrp="1"/>
          </p:cNvSpPr>
          <p:nvPr>
            <p:ph type="title"/>
          </p:nvPr>
        </p:nvSpPr>
        <p:spPr/>
        <p:txBody>
          <a:bodyPr/>
          <a:lstStyle/>
          <a:p>
            <a:r>
              <a:rPr lang="en-GB" dirty="0"/>
              <a:t>3 key aspects of WOW</a:t>
            </a:r>
          </a:p>
        </p:txBody>
      </p:sp>
    </p:spTree>
    <p:extLst>
      <p:ext uri="{BB962C8B-B14F-4D97-AF65-F5344CB8AC3E}">
        <p14:creationId xmlns:p14="http://schemas.microsoft.com/office/powerpoint/2010/main" val="263897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a:bodyPr>
          <a:lstStyle/>
          <a:p>
            <a:pPr algn="l"/>
            <a:r>
              <a:rPr lang="en-GB" sz="2800" dirty="0">
                <a:solidFill>
                  <a:schemeClr val="tx1"/>
                </a:solidFill>
                <a:latin typeface="Arial"/>
                <a:cs typeface="Arial"/>
              </a:rPr>
              <a:t>Options Preparation Work – Poll example </a:t>
            </a:r>
            <a:br>
              <a:rPr lang="en-GB" sz="2800" dirty="0">
                <a:solidFill>
                  <a:schemeClr val="tx1"/>
                </a:solidFill>
                <a:latin typeface="Arial"/>
                <a:cs typeface="Arial"/>
              </a:rPr>
            </a:br>
            <a:br>
              <a:rPr lang="en-GB" sz="2800" dirty="0">
                <a:solidFill>
                  <a:schemeClr val="tx1"/>
                </a:solidFill>
                <a:latin typeface="Arial"/>
                <a:cs typeface="Arial"/>
              </a:rPr>
            </a:br>
            <a:br>
              <a:rPr lang="en-GB" sz="4000" dirty="0">
                <a:solidFill>
                  <a:schemeClr val="tx1"/>
                </a:solidFill>
                <a:latin typeface="Arial"/>
                <a:cs typeface="Arial"/>
              </a:rPr>
            </a:br>
            <a:br>
              <a:rPr lang="en-GB" sz="40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pic>
        <p:nvPicPr>
          <p:cNvPr id="5" name="Picture 4">
            <a:extLst>
              <a:ext uri="{FF2B5EF4-FFF2-40B4-BE49-F238E27FC236}">
                <a16:creationId xmlns:a16="http://schemas.microsoft.com/office/drawing/2014/main" id="{E2BC31D8-4145-43B3-B650-BAF4E0D60509}"/>
              </a:ext>
            </a:extLst>
          </p:cNvPr>
          <p:cNvPicPr>
            <a:picLocks noChangeAspect="1"/>
          </p:cNvPicPr>
          <p:nvPr/>
        </p:nvPicPr>
        <p:blipFill rotWithShape="1">
          <a:blip r:embed="rId4"/>
          <a:srcRect l="34660" t="50000" r="38035" b="21672"/>
          <a:stretch/>
        </p:blipFill>
        <p:spPr>
          <a:xfrm>
            <a:off x="457199" y="1114148"/>
            <a:ext cx="7710755" cy="391823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br>
              <a:rPr lang="en-US" sz="4000" b="1" dirty="0">
                <a:solidFill>
                  <a:schemeClr val="accent1"/>
                </a:solidFill>
                <a:latin typeface="Arial"/>
                <a:cs typeface="Arial"/>
              </a:rPr>
            </a:br>
            <a:br>
              <a:rPr lang="en-US" sz="4000" b="1" dirty="0">
                <a:solidFill>
                  <a:schemeClr val="accent1"/>
                </a:solidFill>
                <a:latin typeface="Arial"/>
                <a:cs typeface="Arial"/>
              </a:rPr>
            </a:br>
            <a:r>
              <a:rPr lang="en-GB" sz="4000" b="1" dirty="0"/>
              <a:t>School Careers Officer -  Pauline Mc Bride</a:t>
            </a:r>
            <a:br>
              <a:rPr lang="en-GB" sz="4000" b="1" dirty="0"/>
            </a:br>
            <a:br>
              <a:rPr lang="en-GB" sz="4000" b="1" dirty="0"/>
            </a:br>
            <a:r>
              <a:rPr lang="en-GB" sz="4000" b="1" dirty="0"/>
              <a:t>pauline.mcbride@sds.co.uk</a:t>
            </a:r>
            <a:br>
              <a:rPr lang="en-GB" sz="4000" b="1" dirty="0"/>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lang="en-US" sz="4700" b="1" dirty="0">
              <a:effectLst>
                <a:outerShdw blurRad="31750" dist="25400" dir="5400000" algn="tl" rotWithShape="0">
                  <a:srgbClr val="000000">
                    <a:alpha val="25000"/>
                  </a:srgbClr>
                </a:outerShdw>
              </a:effectLst>
              <a:latin typeface="Arial"/>
              <a:ea typeface="+mj-ea"/>
              <a:cs typeface="Arial"/>
            </a:endParaRPr>
          </a:p>
        </p:txBody>
      </p:sp>
    </p:spTree>
    <p:extLst>
      <p:ext uri="{BB962C8B-B14F-4D97-AF65-F5344CB8AC3E}">
        <p14:creationId xmlns:p14="http://schemas.microsoft.com/office/powerpoint/2010/main" val="3963920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724400"/>
          </a:xfrm>
        </p:spPr>
        <p:txBody>
          <a:bodyPr anchor="t">
            <a:normAutofit fontScale="90000"/>
          </a:bodyPr>
          <a:lstStyle/>
          <a:p>
            <a:pPr algn="l"/>
            <a:r>
              <a:rPr lang="en-GB" sz="2200" dirty="0">
                <a:solidFill>
                  <a:srgbClr val="800000"/>
                </a:solidFill>
                <a:latin typeface="Arial"/>
                <a:cs typeface="Arial"/>
              </a:rPr>
              <a:t>Next Steps </a:t>
            </a:r>
            <a:br>
              <a:rPr lang="en-GB" sz="2200" dirty="0">
                <a:solidFill>
                  <a:srgbClr val="800000"/>
                </a:solidFill>
                <a:latin typeface="Arial"/>
                <a:cs typeface="Arial"/>
              </a:rPr>
            </a:br>
            <a:br>
              <a:rPr lang="en-GB" sz="2200" dirty="0">
                <a:solidFill>
                  <a:schemeClr val="tx1"/>
                </a:solidFill>
                <a:latin typeface="Arial"/>
                <a:cs typeface="Arial"/>
              </a:rPr>
            </a:br>
            <a:r>
              <a:rPr lang="en-GB" sz="2200" dirty="0">
                <a:solidFill>
                  <a:schemeClr val="tx1"/>
                </a:solidFill>
                <a:latin typeface="Arial"/>
                <a:cs typeface="Arial"/>
              </a:rPr>
              <a:t>Complete WOW work on Teams</a:t>
            </a:r>
            <a:br>
              <a:rPr lang="en-GB" sz="2200" dirty="0">
                <a:solidFill>
                  <a:schemeClr val="tx1"/>
                </a:solidFill>
                <a:latin typeface="Arial"/>
                <a:cs typeface="Arial"/>
              </a:rPr>
            </a:br>
            <a:br>
              <a:rPr lang="en-GB" sz="2200" dirty="0">
                <a:solidFill>
                  <a:schemeClr val="tx1"/>
                </a:solidFill>
                <a:latin typeface="Arial"/>
                <a:cs typeface="Arial"/>
              </a:rPr>
            </a:br>
            <a:r>
              <a:rPr lang="en-GB" sz="2200" dirty="0">
                <a:solidFill>
                  <a:schemeClr val="tx1"/>
                </a:solidFill>
                <a:latin typeface="Arial"/>
                <a:cs typeface="Arial"/>
              </a:rPr>
              <a:t>Pupil Options Assembly</a:t>
            </a:r>
            <a:br>
              <a:rPr lang="en-GB" sz="2200" dirty="0">
                <a:solidFill>
                  <a:schemeClr val="tx1"/>
                </a:solidFill>
                <a:latin typeface="Arial"/>
                <a:cs typeface="Arial"/>
              </a:rPr>
            </a:br>
            <a:br>
              <a:rPr lang="en-GB" sz="2200" dirty="0">
                <a:solidFill>
                  <a:schemeClr val="tx1"/>
                </a:solidFill>
                <a:latin typeface="Arial"/>
                <a:cs typeface="Arial"/>
              </a:rPr>
            </a:br>
            <a:r>
              <a:rPr lang="en-GB" sz="2200" dirty="0">
                <a:solidFill>
                  <a:schemeClr val="tx1"/>
                </a:solidFill>
                <a:latin typeface="Arial"/>
                <a:cs typeface="Arial"/>
              </a:rPr>
              <a:t>Consult Pathways </a:t>
            </a:r>
            <a:r>
              <a:rPr lang="en-GB" sz="2200" dirty="0">
                <a:solidFill>
                  <a:schemeClr val="tx1"/>
                </a:solidFill>
                <a:latin typeface="Arial"/>
                <a:cs typeface="Arial"/>
                <a:hlinkClick r:id="rId2"/>
              </a:rPr>
              <a:t>Blog</a:t>
            </a:r>
            <a:br>
              <a:rPr lang="en-GB" sz="2200" dirty="0">
                <a:solidFill>
                  <a:schemeClr val="tx1"/>
                </a:solidFill>
                <a:latin typeface="Arial"/>
                <a:cs typeface="Arial"/>
              </a:rPr>
            </a:br>
            <a:br>
              <a:rPr lang="en-GB" sz="2200" dirty="0">
                <a:solidFill>
                  <a:schemeClr val="tx1"/>
                </a:solidFill>
                <a:latin typeface="Arial"/>
                <a:cs typeface="Arial"/>
              </a:rPr>
            </a:br>
            <a:r>
              <a:rPr lang="en-GB" sz="2200" dirty="0">
                <a:solidFill>
                  <a:schemeClr val="tx1"/>
                </a:solidFill>
                <a:latin typeface="Arial"/>
                <a:cs typeface="Arial"/>
              </a:rPr>
              <a:t>Learner Advice / Support from PTPS / Careers Advisor / PTLS</a:t>
            </a:r>
            <a:br>
              <a:rPr lang="en-GB" sz="2200" dirty="0">
                <a:solidFill>
                  <a:schemeClr val="tx1"/>
                </a:solidFill>
                <a:latin typeface="Arial"/>
                <a:cs typeface="Arial"/>
              </a:rPr>
            </a:br>
            <a:br>
              <a:rPr lang="en-GB" sz="2200" dirty="0">
                <a:solidFill>
                  <a:schemeClr val="tx1"/>
                </a:solidFill>
                <a:latin typeface="Arial"/>
                <a:cs typeface="Arial"/>
              </a:rPr>
            </a:br>
            <a:r>
              <a:rPr lang="en-GB" sz="2200" dirty="0">
                <a:solidFill>
                  <a:schemeClr val="tx1"/>
                </a:solidFill>
                <a:latin typeface="Arial"/>
                <a:cs typeface="Arial"/>
              </a:rPr>
              <a:t>Complete Pathways Survey / Options Forms on Class Teams</a:t>
            </a:r>
            <a:br>
              <a:rPr lang="en-GB" sz="2200" dirty="0">
                <a:solidFill>
                  <a:schemeClr val="tx1"/>
                </a:solidFill>
                <a:latin typeface="Arial"/>
                <a:cs typeface="Arial"/>
              </a:rPr>
            </a:br>
            <a:br>
              <a:rPr lang="en-GB" sz="2200" dirty="0">
                <a:solidFill>
                  <a:schemeClr val="tx1"/>
                </a:solidFill>
                <a:latin typeface="Arial"/>
                <a:cs typeface="Arial"/>
              </a:rPr>
            </a:br>
            <a:r>
              <a:rPr lang="en-GB" sz="2200" dirty="0">
                <a:solidFill>
                  <a:schemeClr val="tx1"/>
                </a:solidFill>
                <a:latin typeface="Arial"/>
                <a:cs typeface="Arial"/>
              </a:rPr>
              <a:t>Quality Assurance Process</a:t>
            </a:r>
            <a:br>
              <a:rPr lang="en-US" sz="2200" dirty="0">
                <a:solidFill>
                  <a:schemeClr val="accent1"/>
                </a:solidFill>
                <a:latin typeface="Arial"/>
                <a:cs typeface="Arial"/>
              </a:rPr>
            </a:br>
            <a:br>
              <a:rPr lang="en-US" sz="1200" dirty="0">
                <a:solidFill>
                  <a:schemeClr val="accent1"/>
                </a:solidFill>
                <a:latin typeface="Arial"/>
                <a:cs typeface="Arial"/>
              </a:rPr>
            </a:br>
            <a:br>
              <a:rPr lang="en-US" sz="1200" dirty="0">
                <a:solidFill>
                  <a:schemeClr val="accent1"/>
                </a:solidFill>
                <a:latin typeface="Arial"/>
                <a:cs typeface="Arial"/>
              </a:rPr>
            </a:br>
            <a:br>
              <a:rPr lang="en-US" sz="1200" dirty="0">
                <a:solidFill>
                  <a:schemeClr val="accent1"/>
                </a:solidFill>
                <a:latin typeface="Arial"/>
                <a:cs typeface="Arial"/>
              </a:rPr>
            </a:br>
            <a:br>
              <a:rPr lang="en-US" sz="4444" dirty="0">
                <a:solidFill>
                  <a:schemeClr val="accent1"/>
                </a:solidFill>
                <a:latin typeface="Arial"/>
                <a:cs typeface="Arial"/>
              </a:rPr>
            </a:br>
            <a:br>
              <a:rPr lang="en-US" sz="1200" dirty="0">
                <a:solidFill>
                  <a:schemeClr val="accent1"/>
                </a:solidFill>
                <a:latin typeface="Arial"/>
                <a:cs typeface="Arial"/>
              </a:rPr>
            </a:br>
            <a:br>
              <a:rPr lang="en-US" sz="4889" dirty="0">
                <a:solidFill>
                  <a:schemeClr val="accent1"/>
                </a:solidFill>
                <a:latin typeface="Arial"/>
                <a:cs typeface="Arial"/>
              </a:rPr>
            </a:br>
            <a:br>
              <a:rPr lang="en-US" sz="3800" dirty="0">
                <a:solidFill>
                  <a:schemeClr val="accent1"/>
                </a:solidFill>
                <a:latin typeface="Arial"/>
                <a:cs typeface="Arial"/>
              </a:rPr>
            </a:br>
            <a:br>
              <a:rPr lang="en-US" sz="3800" dirty="0">
                <a:solidFill>
                  <a:schemeClr val="accent1"/>
                </a:solidFill>
                <a:latin typeface="Arial"/>
                <a:cs typeface="Arial"/>
              </a:rPr>
            </a:br>
            <a:br>
              <a:rPr lang="en-US" sz="3800" dirty="0">
                <a:solidFill>
                  <a:schemeClr val="accent1"/>
                </a:solidFill>
                <a:latin typeface="Arial"/>
                <a:cs typeface="Arial"/>
              </a:rPr>
            </a:b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dirty="0">
                <a:solidFill>
                  <a:schemeClr val="accent1"/>
                </a:solidFill>
                <a:latin typeface="Arial"/>
                <a:cs typeface="Arial"/>
              </a:rPr>
            </a:br>
            <a:br>
              <a:rPr lang="en-US" sz="4000" dirty="0">
                <a:solidFill>
                  <a:schemeClr val="accent1"/>
                </a:solidFill>
                <a:latin typeface="Arial"/>
                <a:cs typeface="Arial"/>
              </a:rPr>
            </a:b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3" r:link="rId4"/>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fontScale="90000"/>
          </a:bodyPr>
          <a:lstStyle/>
          <a:p>
            <a:pPr algn="l"/>
            <a:r>
              <a:rPr lang="en-GB" sz="3600" dirty="0">
                <a:solidFill>
                  <a:srgbClr val="800000"/>
                </a:solidFill>
                <a:latin typeface="Arial"/>
                <a:cs typeface="Arial"/>
              </a:rPr>
              <a:t>32 Period Week Enrichment Afternoon </a:t>
            </a:r>
            <a:br>
              <a:rPr lang="en-GB" dirty="0">
                <a:solidFill>
                  <a:srgbClr val="800000"/>
                </a:solidFill>
                <a:latin typeface="Arial"/>
                <a:cs typeface="Arial"/>
              </a:rPr>
            </a:br>
            <a:br>
              <a:rPr lang="en-GB" dirty="0">
                <a:solidFill>
                  <a:srgbClr val="800000"/>
                </a:solidFill>
                <a:latin typeface="Arial"/>
                <a:cs typeface="Arial"/>
              </a:rPr>
            </a:br>
            <a:r>
              <a:rPr lang="en-GB" sz="2000" dirty="0">
                <a:solidFill>
                  <a:schemeClr val="tx1"/>
                </a:solidFill>
                <a:latin typeface="Arial"/>
                <a:cs typeface="Arial"/>
              </a:rPr>
              <a:t>Links with Community Based Partners</a:t>
            </a:r>
            <a:br>
              <a:rPr lang="en-GB" sz="2000" dirty="0">
                <a:solidFill>
                  <a:schemeClr val="tx1"/>
                </a:solidFill>
                <a:latin typeface="Arial"/>
                <a:cs typeface="Arial"/>
              </a:rPr>
            </a:br>
            <a:br>
              <a:rPr lang="en-GB" sz="2000" dirty="0">
                <a:solidFill>
                  <a:schemeClr val="tx1"/>
                </a:solidFill>
                <a:latin typeface="Arial"/>
                <a:cs typeface="Arial"/>
              </a:rPr>
            </a:br>
            <a:r>
              <a:rPr lang="en-GB" sz="2000" dirty="0">
                <a:solidFill>
                  <a:schemeClr val="tx1"/>
                </a:solidFill>
                <a:latin typeface="Arial"/>
                <a:cs typeface="Arial"/>
              </a:rPr>
              <a:t>Range of Opportunities Provided / Greater Choice for Learners</a:t>
            </a:r>
            <a:br>
              <a:rPr lang="en-GB" sz="2000" dirty="0">
                <a:solidFill>
                  <a:schemeClr val="tx1"/>
                </a:solidFill>
                <a:latin typeface="Arial"/>
                <a:cs typeface="Arial"/>
              </a:rPr>
            </a:br>
            <a:br>
              <a:rPr lang="en-GB" sz="2000" dirty="0">
                <a:solidFill>
                  <a:schemeClr val="tx1"/>
                </a:solidFill>
                <a:latin typeface="Arial"/>
                <a:cs typeface="Arial"/>
              </a:rPr>
            </a:br>
            <a:r>
              <a:rPr lang="en-GB" sz="2000" dirty="0">
                <a:solidFill>
                  <a:schemeClr val="tx1"/>
                </a:solidFill>
                <a:latin typeface="Arial"/>
                <a:cs typeface="Arial"/>
              </a:rPr>
              <a:t>DYW Skills for Life &amp; Work</a:t>
            </a:r>
            <a:br>
              <a:rPr lang="en-GB" sz="2000" dirty="0">
                <a:solidFill>
                  <a:schemeClr val="tx1"/>
                </a:solidFill>
                <a:latin typeface="Arial"/>
                <a:cs typeface="Arial"/>
              </a:rPr>
            </a:br>
            <a:br>
              <a:rPr lang="en-GB" sz="2000" dirty="0">
                <a:solidFill>
                  <a:schemeClr val="tx1"/>
                </a:solidFill>
                <a:latin typeface="Arial"/>
                <a:cs typeface="Arial"/>
              </a:rPr>
            </a:br>
            <a:r>
              <a:rPr lang="en-GB" sz="2000" dirty="0">
                <a:solidFill>
                  <a:schemeClr val="tx1"/>
                </a:solidFill>
                <a:latin typeface="Arial"/>
                <a:cs typeface="Arial"/>
              </a:rPr>
              <a:t>Outdoor Learning</a:t>
            </a:r>
            <a:br>
              <a:rPr lang="en-GB" sz="2000" dirty="0">
                <a:solidFill>
                  <a:schemeClr val="tx1"/>
                </a:solidFill>
                <a:latin typeface="Arial"/>
                <a:cs typeface="Arial"/>
              </a:rPr>
            </a:br>
            <a:br>
              <a:rPr lang="en-GB" sz="2000" dirty="0">
                <a:solidFill>
                  <a:schemeClr val="tx1"/>
                </a:solidFill>
                <a:latin typeface="Arial"/>
                <a:cs typeface="Arial"/>
              </a:rPr>
            </a:br>
            <a:r>
              <a:rPr lang="en-GB" sz="2000" dirty="0">
                <a:solidFill>
                  <a:schemeClr val="tx1"/>
                </a:solidFill>
                <a:latin typeface="Arial"/>
                <a:cs typeface="Arial"/>
              </a:rPr>
              <a:t>Music / Sport</a:t>
            </a:r>
            <a:br>
              <a:rPr lang="en-GB" sz="2000" dirty="0">
                <a:solidFill>
                  <a:schemeClr val="tx1"/>
                </a:solidFill>
                <a:latin typeface="Arial"/>
                <a:cs typeface="Arial"/>
              </a:rPr>
            </a:br>
            <a:br>
              <a:rPr lang="en-GB" sz="2000" dirty="0">
                <a:solidFill>
                  <a:schemeClr val="tx1"/>
                </a:solidFill>
                <a:latin typeface="Arial"/>
                <a:cs typeface="Arial"/>
              </a:rPr>
            </a:br>
            <a:r>
              <a:rPr lang="en-GB" sz="2000" dirty="0">
                <a:solidFill>
                  <a:schemeClr val="tx1"/>
                </a:solidFill>
                <a:latin typeface="Arial"/>
                <a:cs typeface="Arial"/>
              </a:rPr>
              <a:t>Duke of Edinburgh</a:t>
            </a:r>
            <a:br>
              <a:rPr lang="en-GB" sz="2000" dirty="0">
                <a:solidFill>
                  <a:schemeClr val="tx1"/>
                </a:solidFill>
                <a:latin typeface="Arial"/>
                <a:cs typeface="Arial"/>
              </a:rPr>
            </a:br>
            <a:br>
              <a:rPr lang="en-GB" sz="2000" dirty="0">
                <a:solidFill>
                  <a:schemeClr val="tx1"/>
                </a:solidFill>
                <a:latin typeface="Arial"/>
                <a:cs typeface="Arial"/>
              </a:rPr>
            </a:br>
            <a:br>
              <a:rPr lang="en-GB" sz="2000" dirty="0">
                <a:solidFill>
                  <a:schemeClr val="tx1"/>
                </a:solidFill>
                <a:latin typeface="Arial"/>
                <a:cs typeface="Arial"/>
              </a:rPr>
            </a:br>
            <a:br>
              <a:rPr lang="en-GB" sz="2000" dirty="0">
                <a:solidFill>
                  <a:schemeClr val="tx1"/>
                </a:solidFill>
                <a:latin typeface="Arial"/>
                <a:cs typeface="Arial"/>
              </a:rPr>
            </a:br>
            <a:br>
              <a:rPr lang="en-GB" sz="2000" dirty="0">
                <a:solidFill>
                  <a:schemeClr val="tx1"/>
                </a:solidFill>
                <a:latin typeface="Arial"/>
                <a:cs typeface="Arial"/>
              </a:rPr>
            </a:br>
            <a:br>
              <a:rPr lang="en-GB" sz="4000" dirty="0">
                <a:solidFill>
                  <a:schemeClr val="tx1"/>
                </a:solidFill>
                <a:latin typeface="Arial"/>
                <a:cs typeface="Arial"/>
              </a:rPr>
            </a:br>
            <a:r>
              <a:rPr lang="en-GB" sz="2800" dirty="0">
                <a:solidFill>
                  <a:schemeClr val="tx1"/>
                </a:solidFill>
                <a:latin typeface="Arial"/>
                <a:cs typeface="Arial"/>
              </a:rPr>
              <a:t> </a:t>
            </a:r>
            <a:br>
              <a:rPr lang="en-GB" sz="4000" dirty="0">
                <a:solidFill>
                  <a:schemeClr val="tx1"/>
                </a:solidFill>
                <a:latin typeface="Arial"/>
                <a:cs typeface="Arial"/>
              </a:rPr>
            </a:br>
            <a:br>
              <a:rPr lang="en-GB" sz="4000" dirty="0">
                <a:solidFill>
                  <a:schemeClr val="tx1"/>
                </a:solidFill>
                <a:latin typeface="Arial"/>
                <a:cs typeface="Arial"/>
              </a:rPr>
            </a:br>
            <a:br>
              <a:rPr lang="en-GB" sz="3600" dirty="0">
                <a:solidFill>
                  <a:schemeClr val="tx1"/>
                </a:solidFill>
                <a:latin typeface="Arial"/>
                <a:cs typeface="Arial"/>
              </a:rPr>
            </a:br>
            <a:endParaRPr lang="en-US" sz="36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Tree>
    <p:extLst>
      <p:ext uri="{BB962C8B-B14F-4D97-AF65-F5344CB8AC3E}">
        <p14:creationId xmlns:p14="http://schemas.microsoft.com/office/powerpoint/2010/main" val="258767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fontScale="90000"/>
          </a:bodyPr>
          <a:lstStyle/>
          <a:p>
            <a:pPr algn="l"/>
            <a:br>
              <a:rPr lang="en-US" sz="1800" b="1" dirty="0">
                <a:solidFill>
                  <a:schemeClr val="tx1"/>
                </a:solidFill>
                <a:latin typeface="Arial"/>
                <a:cs typeface="Arial"/>
              </a:rPr>
            </a:br>
            <a:r>
              <a:rPr lang="en-US" sz="3600" dirty="0">
                <a:solidFill>
                  <a:schemeClr val="accent1"/>
                </a:solidFill>
                <a:latin typeface="Arial"/>
                <a:cs typeface="Arial"/>
              </a:rPr>
              <a:t>Programme for this Evening…..</a:t>
            </a:r>
            <a:br>
              <a:rPr lang="en-US" sz="3600" dirty="0">
                <a:solidFill>
                  <a:schemeClr val="accent1"/>
                </a:solidFill>
                <a:latin typeface="Arial"/>
                <a:cs typeface="Arial"/>
              </a:rPr>
            </a:br>
            <a:r>
              <a:rPr lang="en-GB" sz="2800" dirty="0">
                <a:solidFill>
                  <a:schemeClr val="tx1"/>
                </a:solidFill>
                <a:effectLst/>
                <a:latin typeface="Arial"/>
                <a:cs typeface="Arial"/>
              </a:rPr>
              <a:t> </a:t>
            </a:r>
            <a:br>
              <a:rPr lang="en-GB" sz="2800" dirty="0">
                <a:solidFill>
                  <a:schemeClr val="tx1"/>
                </a:solidFill>
                <a:effectLst/>
                <a:latin typeface="Arial"/>
                <a:cs typeface="Arial"/>
              </a:rPr>
            </a:br>
            <a:r>
              <a:rPr lang="en-GB" sz="2200" dirty="0">
                <a:solidFill>
                  <a:schemeClr val="tx1"/>
                </a:solidFill>
                <a:effectLst/>
                <a:latin typeface="Arial"/>
                <a:cs typeface="Arial"/>
              </a:rPr>
              <a:t>Welcome and overview of pathways – </a:t>
            </a:r>
            <a:r>
              <a:rPr lang="en-GB" sz="2200" dirty="0" err="1">
                <a:solidFill>
                  <a:schemeClr val="tx1"/>
                </a:solidFill>
                <a:effectLst/>
                <a:latin typeface="Arial"/>
                <a:cs typeface="Arial"/>
              </a:rPr>
              <a:t>PMcWatt</a:t>
            </a:r>
            <a:br>
              <a:rPr lang="en-GB" sz="2200" dirty="0">
                <a:solidFill>
                  <a:schemeClr val="tx1"/>
                </a:solidFill>
                <a:effectLst/>
                <a:latin typeface="Arial"/>
                <a:cs typeface="Arial"/>
              </a:rPr>
            </a:br>
            <a:br>
              <a:rPr lang="en-GB" sz="2200" dirty="0">
                <a:solidFill>
                  <a:schemeClr val="tx1"/>
                </a:solidFill>
                <a:effectLst/>
                <a:latin typeface="Arial"/>
                <a:cs typeface="Arial"/>
              </a:rPr>
            </a:br>
            <a:r>
              <a:rPr lang="en-GB" sz="2200" dirty="0">
                <a:solidFill>
                  <a:schemeClr val="tx1"/>
                </a:solidFill>
                <a:effectLst/>
                <a:latin typeface="Arial"/>
                <a:cs typeface="Arial"/>
              </a:rPr>
              <a:t>S4 Choices Presentation – Miss Rooney</a:t>
            </a:r>
            <a:br>
              <a:rPr lang="en-GB" sz="2200" dirty="0">
                <a:solidFill>
                  <a:schemeClr val="tx1"/>
                </a:solidFill>
                <a:effectLst/>
                <a:latin typeface="Arial"/>
                <a:cs typeface="Arial"/>
              </a:rPr>
            </a:br>
            <a:br>
              <a:rPr lang="en-GB" sz="2200" dirty="0">
                <a:solidFill>
                  <a:schemeClr val="tx1"/>
                </a:solidFill>
                <a:effectLst/>
                <a:latin typeface="Arial"/>
                <a:cs typeface="Arial"/>
              </a:rPr>
            </a:br>
            <a:r>
              <a:rPr lang="en-GB" sz="2200" dirty="0">
                <a:solidFill>
                  <a:schemeClr val="tx1"/>
                </a:solidFill>
                <a:effectLst/>
                <a:latin typeface="Arial"/>
                <a:cs typeface="Arial"/>
              </a:rPr>
              <a:t>Preparing For Options – Miss Kane</a:t>
            </a:r>
            <a:br>
              <a:rPr lang="en-GB" sz="2200" dirty="0">
                <a:solidFill>
                  <a:schemeClr val="tx1"/>
                </a:solidFill>
                <a:effectLst/>
                <a:latin typeface="Arial"/>
                <a:cs typeface="Arial"/>
              </a:rPr>
            </a:br>
            <a:br>
              <a:rPr lang="en-GB" sz="2200" dirty="0">
                <a:solidFill>
                  <a:schemeClr val="tx1"/>
                </a:solidFill>
                <a:effectLst/>
                <a:latin typeface="Arial"/>
                <a:cs typeface="Arial"/>
              </a:rPr>
            </a:br>
            <a:r>
              <a:rPr lang="en-GB" sz="2200" dirty="0">
                <a:solidFill>
                  <a:schemeClr val="tx1"/>
                </a:solidFill>
                <a:effectLst/>
                <a:latin typeface="Arial"/>
                <a:cs typeface="Arial"/>
              </a:rPr>
              <a:t>Career </a:t>
            </a:r>
            <a:r>
              <a:rPr lang="en-GB" sz="2200">
                <a:solidFill>
                  <a:schemeClr val="tx1"/>
                </a:solidFill>
                <a:effectLst/>
                <a:latin typeface="Arial"/>
                <a:cs typeface="Arial"/>
              </a:rPr>
              <a:t>Support – P McBride </a:t>
            </a:r>
            <a:br>
              <a:rPr lang="en-GB" sz="2200" dirty="0">
                <a:solidFill>
                  <a:schemeClr val="tx1"/>
                </a:solidFill>
                <a:effectLst/>
                <a:latin typeface="Arial"/>
                <a:cs typeface="Arial"/>
              </a:rPr>
            </a:br>
            <a:br>
              <a:rPr lang="en-GB" sz="2200" dirty="0">
                <a:solidFill>
                  <a:schemeClr val="tx1"/>
                </a:solidFill>
                <a:effectLst/>
                <a:latin typeface="Arial"/>
                <a:cs typeface="Arial"/>
              </a:rPr>
            </a:br>
            <a:r>
              <a:rPr lang="en-GB" sz="2200" dirty="0">
                <a:solidFill>
                  <a:schemeClr val="tx1"/>
                </a:solidFill>
                <a:effectLst/>
                <a:latin typeface="Arial"/>
                <a:cs typeface="Arial"/>
              </a:rPr>
              <a:t>Next Steps</a:t>
            </a:r>
            <a:br>
              <a:rPr lang="en-GB" sz="2200" dirty="0">
                <a:solidFill>
                  <a:schemeClr val="tx1"/>
                </a:solidFill>
                <a:effectLst/>
                <a:latin typeface="Arial"/>
                <a:cs typeface="Arial"/>
              </a:rPr>
            </a:br>
            <a:br>
              <a:rPr lang="en-GB" sz="2200" dirty="0">
                <a:solidFill>
                  <a:schemeClr val="tx1"/>
                </a:solidFill>
                <a:effectLst/>
                <a:latin typeface="Arial"/>
                <a:cs typeface="Arial"/>
              </a:rPr>
            </a:br>
            <a:r>
              <a:rPr lang="en-GB" sz="2200" dirty="0">
                <a:solidFill>
                  <a:schemeClr val="tx1"/>
                </a:solidFill>
                <a:effectLst/>
                <a:latin typeface="Arial"/>
                <a:cs typeface="Arial"/>
              </a:rPr>
              <a:t>32 Period Week Considerations</a:t>
            </a:r>
            <a:br>
              <a:rPr lang="en-GB" sz="3000" dirty="0">
                <a:solidFill>
                  <a:schemeClr val="tx1"/>
                </a:solidFill>
                <a:effectLst/>
                <a:latin typeface="Arial"/>
                <a:cs typeface="Arial"/>
              </a:rPr>
            </a:br>
            <a:r>
              <a:rPr lang="en-GB" sz="2800" dirty="0">
                <a:solidFill>
                  <a:schemeClr val="tx1"/>
                </a:solidFill>
                <a:effectLst/>
                <a:latin typeface="Arial"/>
                <a:cs typeface="Arial"/>
              </a:rPr>
              <a:t>  </a:t>
            </a:r>
            <a:br>
              <a:rPr lang="en-GB" sz="3000" dirty="0">
                <a:solidFill>
                  <a:schemeClr val="tx1"/>
                </a:solidFill>
                <a:effectLst/>
                <a:latin typeface="Arial"/>
                <a:cs typeface="Arial"/>
              </a:rPr>
            </a:br>
            <a:br>
              <a:rPr lang="en-GB" sz="3000" dirty="0">
                <a:solidFill>
                  <a:schemeClr val="tx1"/>
                </a:solidFill>
                <a:effectLst/>
                <a:latin typeface="Arial"/>
                <a:cs typeface="Arial"/>
              </a:rPr>
            </a:br>
            <a:endParaRPr lang="en-US" sz="3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lang="en-US" sz="2800" b="1" dirty="0">
              <a:effectLst>
                <a:outerShdw blurRad="31750" dist="25400" dir="5400000" algn="tl" rotWithShape="0">
                  <a:srgbClr val="000000">
                    <a:alpha val="25000"/>
                  </a:srgbClr>
                </a:outerShdw>
              </a:effectLst>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700" b="1" dirty="0">
              <a:effectLst>
                <a:outerShdw blurRad="31750" dist="25400" dir="5400000" algn="tl" rotWithShape="0">
                  <a:srgbClr val="000000">
                    <a:alpha val="25000"/>
                  </a:srgbClr>
                </a:outerShdw>
              </a:effectLst>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2683844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fontScale="90000"/>
          </a:bodyPr>
          <a:lstStyle/>
          <a:p>
            <a:pPr marL="0" indent="0" algn="ctr">
              <a:buFont typeface="Wingdings" panose="05000000000000000000" pitchFamily="2" charset="2"/>
              <a:buNone/>
              <a:defRPr/>
            </a:pPr>
            <a:r>
              <a:rPr lang="en-GB" sz="4000" dirty="0">
                <a:solidFill>
                  <a:srgbClr val="800000"/>
                </a:solidFill>
                <a:latin typeface="Arial"/>
                <a:cs typeface="Arial"/>
              </a:rPr>
              <a:t>School Prayer</a:t>
            </a:r>
            <a:br>
              <a:rPr lang="en-GB" sz="4000" dirty="0">
                <a:solidFill>
                  <a:schemeClr val="tx1"/>
                </a:solidFill>
                <a:latin typeface="Arial"/>
                <a:cs typeface="Arial"/>
              </a:rPr>
            </a:br>
            <a:r>
              <a:rPr lang="en-GB" sz="3100" b="1" i="1" dirty="0">
                <a:latin typeface="Arial" panose="020B0604020202020204" pitchFamily="34" charset="0"/>
                <a:cs typeface="Arial" panose="020B0604020202020204" pitchFamily="34" charset="0"/>
              </a:rPr>
              <a:t>God Our Father </a:t>
            </a:r>
            <a:br>
              <a:rPr lang="en-GB" sz="3100" b="1" i="1"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Guide us through each day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Give us the strength to do Your will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Help us to work together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To serve our school, our home and our parish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Give us the Gift of Faith to live our school motto </a:t>
            </a:r>
            <a:br>
              <a:rPr lang="en-GB" sz="3100" dirty="0">
                <a:latin typeface="Arial" panose="020B0604020202020204" pitchFamily="34" charset="0"/>
                <a:cs typeface="Arial" panose="020B0604020202020204" pitchFamily="34" charset="0"/>
              </a:rPr>
            </a:br>
            <a:r>
              <a:rPr lang="fr-FR" sz="3100" b="1" i="1" dirty="0">
                <a:latin typeface="Arial" panose="020B0604020202020204" pitchFamily="34" charset="0"/>
                <a:cs typeface="Arial" panose="020B0604020202020204" pitchFamily="34" charset="0"/>
              </a:rPr>
              <a:t>‘Que tout soit pour Dieu’ </a:t>
            </a:r>
            <a:br>
              <a:rPr lang="fr-FR"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We ask this through Christ Our Lord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Amen </a:t>
            </a:r>
            <a:br>
              <a:rPr lang="en-US" sz="3100" dirty="0">
                <a:latin typeface="Arial" panose="020B0604020202020204" pitchFamily="34" charset="0"/>
                <a:cs typeface="Arial" panose="020B0604020202020204" pitchFamily="34" charset="0"/>
              </a:rPr>
            </a:br>
            <a:br>
              <a:rPr lang="en-GB" sz="4000" dirty="0">
                <a:solidFill>
                  <a:schemeClr val="tx1"/>
                </a:solidFill>
                <a:latin typeface="Arial"/>
                <a:cs typeface="Arial"/>
              </a:rPr>
            </a:b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
        <p:nvSpPr>
          <p:cNvPr id="3" name="TextBox 2"/>
          <p:cNvSpPr txBox="1"/>
          <p:nvPr/>
        </p:nvSpPr>
        <p:spPr>
          <a:xfrm>
            <a:off x="228600" y="146734"/>
            <a:ext cx="8661400" cy="646331"/>
          </a:xfrm>
          <a:prstGeom prst="rect">
            <a:avLst/>
          </a:prstGeom>
          <a:noFill/>
        </p:spPr>
        <p:txBody>
          <a:bodyPr wrap="square" rtlCol="0">
            <a:spAutoFit/>
          </a:bodyPr>
          <a:lstStyle/>
          <a:p>
            <a:r>
              <a:rPr lang="en-GB" sz="3600" b="1" dirty="0">
                <a:solidFill>
                  <a:schemeClr val="accent1"/>
                </a:solidFill>
                <a:latin typeface="Arial"/>
                <a:cs typeface="Arial"/>
              </a:rPr>
              <a:t>Curriculum for Excellence</a:t>
            </a:r>
            <a:endParaRPr lang="en-US" sz="3600" b="1" dirty="0">
              <a:latin typeface="Arial"/>
              <a:cs typeface="Arial"/>
            </a:endParaRPr>
          </a:p>
        </p:txBody>
      </p:sp>
      <p:sp>
        <p:nvSpPr>
          <p:cNvPr id="7" name="TextBox 6"/>
          <p:cNvSpPr txBox="1"/>
          <p:nvPr/>
        </p:nvSpPr>
        <p:spPr>
          <a:xfrm>
            <a:off x="381000" y="3626587"/>
            <a:ext cx="8636000" cy="707886"/>
          </a:xfrm>
          <a:prstGeom prst="rect">
            <a:avLst/>
          </a:prstGeom>
          <a:noFill/>
        </p:spPr>
        <p:txBody>
          <a:bodyPr wrap="square" rtlCol="0">
            <a:spAutoFit/>
          </a:bodyPr>
          <a:lstStyle/>
          <a:p>
            <a:endParaRPr lang="en-GB" sz="2000" b="1" dirty="0">
              <a:latin typeface="Arial"/>
              <a:cs typeface="Arial"/>
            </a:endParaRPr>
          </a:p>
          <a:p>
            <a:endParaRPr lang="en-GB" sz="2000" b="1" dirty="0">
              <a:latin typeface="Arial"/>
              <a:cs typeface="Arial"/>
            </a:endParaRPr>
          </a:p>
        </p:txBody>
      </p:sp>
      <p:sp>
        <p:nvSpPr>
          <p:cNvPr id="9" name="TextBox 8">
            <a:extLst>
              <a:ext uri="{FF2B5EF4-FFF2-40B4-BE49-F238E27FC236}">
                <a16:creationId xmlns:a16="http://schemas.microsoft.com/office/drawing/2014/main" id="{7DD8341B-C9A5-4E77-8A62-8B681F085254}"/>
              </a:ext>
            </a:extLst>
          </p:cNvPr>
          <p:cNvSpPr txBox="1"/>
          <p:nvPr/>
        </p:nvSpPr>
        <p:spPr>
          <a:xfrm>
            <a:off x="254000" y="1472151"/>
            <a:ext cx="4841783" cy="3108543"/>
          </a:xfrm>
          <a:prstGeom prst="rect">
            <a:avLst/>
          </a:prstGeom>
          <a:noFill/>
        </p:spPr>
        <p:txBody>
          <a:bodyPr wrap="square" rtlCol="0">
            <a:spAutoFit/>
          </a:bodyPr>
          <a:lstStyle/>
          <a:p>
            <a:r>
              <a:rPr lang="en-GB" sz="2800" dirty="0"/>
              <a:t>Curriculum is defined as the totality of all that is planned for children and young people from early learning and childcare, through school and beyond. </a:t>
            </a:r>
          </a:p>
        </p:txBody>
      </p:sp>
      <p:pic>
        <p:nvPicPr>
          <p:cNvPr id="10" name="Picture 9">
            <a:extLst>
              <a:ext uri="{FF2B5EF4-FFF2-40B4-BE49-F238E27FC236}">
                <a16:creationId xmlns:a16="http://schemas.microsoft.com/office/drawing/2014/main" id="{555150A0-4087-4D6C-A99F-C81E8A8F9E2A}"/>
              </a:ext>
            </a:extLst>
          </p:cNvPr>
          <p:cNvPicPr>
            <a:picLocks noChangeAspect="1"/>
          </p:cNvPicPr>
          <p:nvPr/>
        </p:nvPicPr>
        <p:blipFill>
          <a:blip r:embed="rId4"/>
          <a:stretch>
            <a:fillRect/>
          </a:stretch>
        </p:blipFill>
        <p:spPr>
          <a:xfrm>
            <a:off x="5011677" y="1009175"/>
            <a:ext cx="3901064" cy="350955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br>
              <a:rPr lang="en-US" sz="4000" b="1" dirty="0">
                <a:solidFill>
                  <a:schemeClr val="accent1"/>
                </a:solidFill>
                <a:latin typeface="Arial"/>
                <a:cs typeface="Arial"/>
              </a:rPr>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r>
              <a:rPr lang="en-US" sz="4000" b="1" dirty="0">
                <a:solidFill>
                  <a:schemeClr val="accent1"/>
                </a:solidFill>
                <a:effectLst>
                  <a:outerShdw blurRad="31750" dist="25400" dir="5400000" algn="tl" rotWithShape="0">
                    <a:srgbClr val="000000">
                      <a:alpha val="25000"/>
                    </a:srgbClr>
                  </a:outerShdw>
                </a:effectLst>
                <a:latin typeface="Arial"/>
                <a:ea typeface="+mj-ea"/>
                <a:cs typeface="Arial"/>
              </a:rPr>
              <a:t>Our Commitment to all Learners</a:t>
            </a:r>
            <a:endParaRPr kumimoji="0" lang="en-US" sz="40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400" b="1" dirty="0">
                <a:effectLst>
                  <a:outerShdw blurRad="31750" dist="25400" dir="5400000" algn="tl" rotWithShape="0">
                    <a:srgbClr val="000000">
                      <a:alpha val="25000"/>
                    </a:srgbClr>
                  </a:outerShdw>
                </a:effectLst>
                <a:latin typeface="Arial"/>
                <a:ea typeface="+mj-ea"/>
                <a:cs typeface="Arial"/>
              </a:rPr>
              <a:t>Increase young learner’s levels of attainment &amp; wider achievement</a:t>
            </a:r>
          </a:p>
          <a:p>
            <a:pPr marL="0" marR="0" lvl="0" indent="0" defTabSz="914400" rtl="0" eaLnBrk="1" fontAlgn="auto" latinLnBrk="0" hangingPunct="1">
              <a:lnSpc>
                <a:spcPct val="100000"/>
              </a:lnSpc>
              <a:spcBef>
                <a:spcPct val="0"/>
              </a:spcBef>
              <a:spcAft>
                <a:spcPts val="0"/>
              </a:spcAft>
              <a:buClrTx/>
              <a:buSzTx/>
              <a:buFontTx/>
              <a:buNone/>
              <a:tabLst/>
              <a:defRPr/>
            </a:pPr>
            <a:endParaRPr lang="en-US" sz="2400" b="1" dirty="0">
              <a:effectLst>
                <a:outerShdw blurRad="31750" dist="25400" dir="5400000" algn="tl" rotWithShape="0">
                  <a:srgbClr val="000000">
                    <a:alpha val="25000"/>
                  </a:srgbClr>
                </a:outerShdw>
              </a:effectLst>
              <a:latin typeface="Arial"/>
              <a:ea typeface="+mj-ea"/>
              <a:cs typeface="Arial"/>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400" b="1" dirty="0">
                <a:effectLst>
                  <a:outerShdw blurRad="31750" dist="25400" dir="5400000" algn="tl" rotWithShape="0">
                    <a:srgbClr val="000000">
                      <a:alpha val="25000"/>
                    </a:srgbClr>
                  </a:outerShdw>
                </a:effectLst>
                <a:latin typeface="Arial"/>
                <a:ea typeface="+mj-ea"/>
                <a:cs typeface="Arial"/>
              </a:rPr>
              <a:t>Improve the quality and consistency of learning and teaching</a:t>
            </a:r>
          </a:p>
          <a:p>
            <a:pPr marL="0" marR="0" lvl="0" indent="0" defTabSz="914400" rtl="0" eaLnBrk="1" fontAlgn="auto" latinLnBrk="0" hangingPunct="1">
              <a:lnSpc>
                <a:spcPct val="100000"/>
              </a:lnSpc>
              <a:spcBef>
                <a:spcPct val="0"/>
              </a:spcBef>
              <a:spcAft>
                <a:spcPts val="0"/>
              </a:spcAft>
              <a:buClrTx/>
              <a:buSzTx/>
              <a:buFontTx/>
              <a:buNone/>
              <a:tabLst/>
              <a:defRPr/>
            </a:pPr>
            <a:endParaRPr lang="en-US" sz="2400" b="1" dirty="0">
              <a:effectLst>
                <a:outerShdw blurRad="31750" dist="25400" dir="5400000" algn="tl" rotWithShape="0">
                  <a:srgbClr val="000000">
                    <a:alpha val="25000"/>
                  </a:srgbClr>
                </a:outerShdw>
              </a:effectLst>
              <a:latin typeface="Arial"/>
              <a:ea typeface="+mj-ea"/>
              <a:cs typeface="Arial"/>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400" b="1" dirty="0">
                <a:effectLst>
                  <a:outerShdw blurRad="31750" dist="25400" dir="5400000" algn="tl" rotWithShape="0">
                    <a:srgbClr val="000000">
                      <a:alpha val="25000"/>
                    </a:srgbClr>
                  </a:outerShdw>
                </a:effectLst>
                <a:latin typeface="Arial"/>
                <a:ea typeface="+mj-ea"/>
                <a:cs typeface="Arial"/>
              </a:rPr>
              <a:t>Support all learners to have the opportunity to succeed</a:t>
            </a:r>
          </a:p>
          <a:p>
            <a:pPr marL="0" marR="0" lvl="0" indent="0" defTabSz="914400" rtl="0" eaLnBrk="1" fontAlgn="auto" latinLnBrk="0" hangingPunct="1">
              <a:lnSpc>
                <a:spcPct val="100000"/>
              </a:lnSpc>
              <a:spcBef>
                <a:spcPct val="0"/>
              </a:spcBef>
              <a:spcAft>
                <a:spcPts val="0"/>
              </a:spcAft>
              <a:buClrTx/>
              <a:buSzTx/>
              <a:buFontTx/>
              <a:buNone/>
              <a:tabLst/>
              <a:defRPr/>
            </a:pPr>
            <a:endParaRPr lang="en-US" sz="2400" b="1" dirty="0">
              <a:effectLst>
                <a:outerShdw blurRad="31750" dist="25400" dir="5400000" algn="tl" rotWithShape="0">
                  <a:srgbClr val="000000">
                    <a:alpha val="25000"/>
                  </a:srgbClr>
                </a:outerShdw>
              </a:effectLst>
              <a:latin typeface="Arial"/>
              <a:ea typeface="+mj-ea"/>
              <a:cs typeface="Arial"/>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400" b="1" dirty="0">
              <a:effectLst>
                <a:outerShdw blurRad="31750" dist="25400" dir="5400000" algn="tl" rotWithShape="0">
                  <a:srgbClr val="000000">
                    <a:alpha val="25000"/>
                  </a:srgbClr>
                </a:outerShdw>
              </a:effectLst>
              <a:latin typeface="Arial"/>
              <a:ea typeface="+mj-ea"/>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06400"/>
            <a:ext cx="8661400" cy="4800600"/>
          </a:xfrm>
        </p:spPr>
        <p:txBody>
          <a:bodyPr wrap="square" anchor="t">
            <a:normAutofit fontScale="90000"/>
          </a:bodyPr>
          <a:lstStyle/>
          <a:p>
            <a:pPr algn="l"/>
            <a:r>
              <a:rPr lang="en-US" sz="4500" dirty="0">
                <a:solidFill>
                  <a:schemeClr val="accent1"/>
                </a:solidFill>
                <a:latin typeface="Arial"/>
                <a:cs typeface="Arial"/>
              </a:rPr>
              <a:t>The Senior Phase…..</a:t>
            </a:r>
            <a:br>
              <a:rPr lang="en-GB" sz="2667" dirty="0">
                <a:latin typeface="Arial"/>
                <a:cs typeface="Arial"/>
              </a:rPr>
            </a:br>
            <a:br>
              <a:rPr lang="en-GB" sz="2667" dirty="0">
                <a:latin typeface="Arial"/>
                <a:cs typeface="Arial"/>
              </a:rPr>
            </a:br>
            <a:r>
              <a:rPr lang="en-US" sz="3111" dirty="0">
                <a:solidFill>
                  <a:srgbClr val="000000"/>
                </a:solidFill>
                <a:latin typeface="Arial"/>
                <a:cs typeface="Arial"/>
              </a:rPr>
              <a:t>Is the period from S4 to S6 where students build up a portfolio of qualifications which meet their needs</a:t>
            </a:r>
            <a:br>
              <a:rPr lang="en-US" sz="3111" dirty="0">
                <a:solidFill>
                  <a:srgbClr val="000000"/>
                </a:solidFill>
                <a:latin typeface="Arial"/>
                <a:cs typeface="Arial"/>
              </a:rPr>
            </a:br>
            <a:r>
              <a:rPr lang="en-US" sz="3111" dirty="0">
                <a:solidFill>
                  <a:srgbClr val="000000"/>
                </a:solidFill>
                <a:latin typeface="Arial"/>
                <a:cs typeface="Arial"/>
              </a:rPr>
              <a:t> </a:t>
            </a:r>
            <a:br>
              <a:rPr lang="en-US" sz="3111" dirty="0">
                <a:solidFill>
                  <a:srgbClr val="000000"/>
                </a:solidFill>
                <a:latin typeface="Arial"/>
                <a:cs typeface="Arial"/>
              </a:rPr>
            </a:br>
            <a:r>
              <a:rPr lang="en-US" sz="3200" dirty="0">
                <a:solidFill>
                  <a:schemeClr val="tx1"/>
                </a:solidFill>
                <a:latin typeface="Arial"/>
                <a:cs typeface="Arial"/>
              </a:rPr>
              <a:t>Prepares students for achieving qualifications at the highest level possible through </a:t>
            </a:r>
            <a:r>
              <a:rPr lang="en-US" sz="3200" dirty="0" err="1">
                <a:solidFill>
                  <a:schemeClr val="tx1"/>
                </a:solidFill>
                <a:latin typeface="Arial"/>
                <a:cs typeface="Arial"/>
              </a:rPr>
              <a:t>specialisation,depth</a:t>
            </a:r>
            <a:r>
              <a:rPr lang="en-US" sz="3200" dirty="0">
                <a:solidFill>
                  <a:schemeClr val="tx1"/>
                </a:solidFill>
                <a:latin typeface="Arial"/>
                <a:cs typeface="Arial"/>
              </a:rPr>
              <a:t> &amp; </a:t>
            </a:r>
            <a:r>
              <a:rPr lang="en-US" sz="3200" dirty="0" err="1">
                <a:solidFill>
                  <a:schemeClr val="tx1"/>
                </a:solidFill>
                <a:latin typeface="Arial"/>
                <a:cs typeface="Arial"/>
              </a:rPr>
              <a:t>rigour</a:t>
            </a:r>
            <a:br>
              <a:rPr lang="en-GB" sz="3111" dirty="0">
                <a:solidFill>
                  <a:srgbClr val="000000"/>
                </a:solidFill>
                <a:latin typeface="Arial"/>
                <a:cs typeface="Arial"/>
              </a:rPr>
            </a:br>
            <a:br>
              <a:rPr lang="en-GB" sz="2667" dirty="0">
                <a:latin typeface="Arial"/>
                <a:cs typeface="Arial"/>
              </a:rPr>
            </a:br>
            <a:endParaRPr lang="en-US" sz="2667" i="1" dirty="0">
              <a:solidFill>
                <a:srgbClr val="000000"/>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4800600"/>
          </a:xfrm>
        </p:spPr>
        <p:txBody>
          <a:bodyPr anchor="t">
            <a:normAutofit fontScale="90000"/>
          </a:bodyPr>
          <a:lstStyle/>
          <a:p>
            <a:pPr algn="l"/>
            <a:br>
              <a:rPr lang="en-US" sz="3778" dirty="0">
                <a:solidFill>
                  <a:srgbClr val="000000"/>
                </a:solidFill>
                <a:latin typeface="Arial"/>
                <a:cs typeface="Arial"/>
              </a:rPr>
            </a:br>
            <a:r>
              <a:rPr lang="en-US" sz="3778" dirty="0">
                <a:solidFill>
                  <a:srgbClr val="000000"/>
                </a:solidFill>
                <a:latin typeface="Arial"/>
                <a:cs typeface="Arial"/>
              </a:rPr>
              <a:t>Continue to develop skills for learning, skills for life and skills for work</a:t>
            </a:r>
            <a:br>
              <a:rPr lang="en-GB" sz="3778" dirty="0">
                <a:solidFill>
                  <a:srgbClr val="000000"/>
                </a:solidFill>
                <a:latin typeface="Arial"/>
                <a:cs typeface="Arial"/>
              </a:rPr>
            </a:br>
            <a:br>
              <a:rPr lang="en-GB" sz="3778" dirty="0">
                <a:solidFill>
                  <a:srgbClr val="000000"/>
                </a:solidFill>
                <a:latin typeface="Arial"/>
                <a:cs typeface="Arial"/>
              </a:rPr>
            </a:br>
            <a:r>
              <a:rPr lang="en-US" sz="3778" dirty="0">
                <a:solidFill>
                  <a:srgbClr val="000000"/>
                </a:solidFill>
                <a:latin typeface="Arial"/>
                <a:cs typeface="Arial"/>
              </a:rPr>
              <a:t>Support our young people in achieving a positive and sustained destination.</a:t>
            </a:r>
            <a:br>
              <a:rPr lang="en-GB" sz="3778" dirty="0">
                <a:solidFill>
                  <a:srgbClr val="000000"/>
                </a:solidFill>
                <a:latin typeface="Arial"/>
                <a:cs typeface="Arial"/>
              </a:rPr>
            </a:br>
            <a:br>
              <a:rPr lang="en-GB" sz="3600" dirty="0"/>
            </a:br>
            <a:br>
              <a:rPr lang="en-GB" sz="3600" dirty="0"/>
            </a:br>
            <a:br>
              <a:rPr lang="en-GB" sz="3600" dirty="0"/>
            </a:br>
            <a:br>
              <a:rPr lang="en-GB" sz="3600" dirty="0"/>
            </a:br>
            <a:r>
              <a:rPr lang="en-GB" sz="3600" dirty="0"/>
              <a:t> </a:t>
            </a:r>
            <a:br>
              <a:rPr lang="en-GB" sz="3600" dirty="0"/>
            </a:br>
            <a:endParaRPr lang="en-US" sz="3300" i="1" dirty="0">
              <a:solidFill>
                <a:srgbClr val="000000"/>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379" y="406400"/>
            <a:ext cx="8661400" cy="4800600"/>
          </a:xfrm>
        </p:spPr>
        <p:txBody>
          <a:bodyPr anchor="t">
            <a:normAutofit fontScale="90000"/>
          </a:bodyPr>
          <a:lstStyle/>
          <a:p>
            <a:pPr algn="l"/>
            <a:r>
              <a:rPr lang="en-US" sz="6000" dirty="0">
                <a:solidFill>
                  <a:schemeClr val="accent1"/>
                </a:solidFill>
                <a:latin typeface="Arial"/>
                <a:cs typeface="Arial"/>
              </a:rPr>
              <a:t>The senior phase:</a:t>
            </a:r>
            <a:br>
              <a:rPr lang="en-GB" sz="3600" dirty="0"/>
            </a:br>
            <a:br>
              <a:rPr lang="en-GB" sz="3600" dirty="0"/>
            </a:br>
            <a:r>
              <a:rPr lang="en-GB" sz="3600" dirty="0">
                <a:latin typeface="Arial" panose="020B0604020202020204" pitchFamily="34" charset="0"/>
                <a:cs typeface="Arial" panose="020B0604020202020204" pitchFamily="34" charset="0"/>
              </a:rPr>
              <a:t>Provides opportunities for </a:t>
            </a:r>
            <a:r>
              <a:rPr lang="en-US" sz="3200" b="1" kern="1200" dirty="0">
                <a:solidFill>
                  <a:srgbClr val="000000"/>
                </a:solidFill>
                <a:effectLst>
                  <a:outerShdw blurRad="31750" dist="25400" dir="5400000" algn="tl">
                    <a:srgbClr val="000000">
                      <a:alpha val="25000"/>
                    </a:srgbClr>
                  </a:outerShdw>
                </a:effectLst>
                <a:latin typeface="Arial" panose="020B0604020202020204" pitchFamily="34" charset="0"/>
                <a:ea typeface="Times New Roman" panose="02020603050405020304" pitchFamily="18" charset="0"/>
                <a:cs typeface="Times New Roman" panose="02020603050405020304" pitchFamily="18" charset="0"/>
              </a:rPr>
              <a:t>personal achievement, service to others and practical experience of the world of work</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br>
              <a:rPr lang="en-GB" sz="3600" dirty="0"/>
            </a:br>
            <a:br>
              <a:rPr lang="en-GB" sz="3600" dirty="0"/>
            </a:br>
            <a:r>
              <a:rPr lang="en-GB" sz="3600" dirty="0"/>
              <a:t> </a:t>
            </a:r>
            <a:br>
              <a:rPr lang="en-GB" sz="3600" dirty="0"/>
            </a:br>
            <a:endParaRPr lang="en-US" sz="3300" i="1" dirty="0">
              <a:solidFill>
                <a:srgbClr val="000000"/>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5">
      <a:dk1>
        <a:sysClr val="windowText" lastClr="000000"/>
      </a:dk1>
      <a:lt1>
        <a:sysClr val="window" lastClr="FFFFFF"/>
      </a:lt1>
      <a:dk2>
        <a:srgbClr val="464646"/>
      </a:dk2>
      <a:lt2>
        <a:srgbClr val="DEF5FA"/>
      </a:lt2>
      <a:accent1>
        <a:srgbClr val="691205"/>
      </a:accent1>
      <a:accent2>
        <a:srgbClr val="DA1F28"/>
      </a:accent2>
      <a:accent3>
        <a:srgbClr val="FFF8FF"/>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2550</TotalTime>
  <Words>992</Words>
  <Application>Microsoft Office PowerPoint</Application>
  <PresentationFormat>On-screen Show (4:3)</PresentationFormat>
  <Paragraphs>88</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Lucida Sans Unicode</vt:lpstr>
      <vt:lpstr>Times New Roman</vt:lpstr>
      <vt:lpstr>Verdana</vt:lpstr>
      <vt:lpstr>Wingdings</vt:lpstr>
      <vt:lpstr>Wingdings 2</vt:lpstr>
      <vt:lpstr>Wingdings 3</vt:lpstr>
      <vt:lpstr>Concourse</vt:lpstr>
      <vt:lpstr> </vt:lpstr>
      <vt:lpstr> </vt:lpstr>
      <vt:lpstr> Programme for this Evening…..   Welcome and overview of pathways – PMcWatt  S4 Choices Presentation – Miss Rooney  Preparing For Options – Miss Kane  Career Support – P McBride   Next Steps  32 Period Week Considerations     </vt:lpstr>
      <vt:lpstr>School Prayer God Our Father  Guide us through each day  Give us the strength to do Your will  Help us to work together  To serve our school, our home and our parish  Give us the Gift of Faith to live our school motto  ‘Que tout soit pour Dieu’  We ask this through Christ Our Lord  Amen    </vt:lpstr>
      <vt:lpstr>PowerPoint Presentation</vt:lpstr>
      <vt:lpstr> </vt:lpstr>
      <vt:lpstr>The Senior Phase…..  Is the period from S4 to S6 where students build up a portfolio of qualifications which meet their needs   Prepares students for achieving qualifications at the highest level possible through specialisation,depth &amp; rigour  </vt:lpstr>
      <vt:lpstr> Continue to develop skills for learning, skills for life and skills for work  Support our young people in achieving a positive and sustained destination.       </vt:lpstr>
      <vt:lpstr>The senior phase:  Provides opportunities for personal achievement, service to others and practical experience of the world of work     </vt:lpstr>
      <vt:lpstr>Whole School Curriculum Structure   S5/6    S4     S3 </vt:lpstr>
      <vt:lpstr>PowerPoint Presentation</vt:lpstr>
      <vt:lpstr>The Pathways Programme</vt:lpstr>
      <vt:lpstr>S4 SQA Qualifications   National 3   National 4    National 5       </vt:lpstr>
      <vt:lpstr>Qualifications….  National 3 and National 4 are unit-based qualifications with no external exam.   They are assessed within the school and will be externally verified by SQA staff.   National 3 and  4 qualifications are marked Pass or Fail.          </vt:lpstr>
      <vt:lpstr>Qualifications….  National 5 is assessed externally which may be carried out by more than one method, for example a project and a question paper which will be assessed by SQA.    National 5 qualifications are graded A – D           </vt:lpstr>
      <vt:lpstr>S4 Curriculum  Reduction of the curriculum to reflect key strengths and career interests  7 subjects will be taught for 4 periods per week in addition to 2 periods each of PE and RE and 1 period of HWB       </vt:lpstr>
      <vt:lpstr>S4 Compulsory Subjects                          </vt:lpstr>
      <vt:lpstr>    All learners must choose 5 other subjects from the subjects studied in Third Year.                       </vt:lpstr>
      <vt:lpstr>Curriculum Choices    It is our intention to offer as many of the courses as possible but our ability to do so will be dependent on pupil uptake, staff availability and maximum class size                                 </vt:lpstr>
      <vt:lpstr>My World of Work         </vt:lpstr>
      <vt:lpstr>3 key aspects of WOW</vt:lpstr>
      <vt:lpstr>Options Preparation Work – Poll example        </vt:lpstr>
      <vt:lpstr>  School Careers Officer -  Pauline Mc Bride  pauline.mcbride@sds.co.uk </vt:lpstr>
      <vt:lpstr>Next Steps   Complete WOW work on Teams  Pupil Options Assembly  Consult Pathways Blog  Learner Advice / Support from PTPS / Careers Advisor / PTLS  Complete Pathways Survey / Options Forms on Class Teams  Quality Assurance Process                           </vt:lpstr>
      <vt:lpstr>32 Period Week Enrichment Afternoon   Links with Community Based Partners  Range of Opportunities Provided / Greater Choice for Learners  DYW Skills for Life &amp; Work  Outdoor Learning  Music / Sport  Duke of Edinburgh          </vt:lpstr>
    </vt:vector>
  </TitlesOfParts>
  <Company>ECC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Taylor High School  S3 Immersion Curriculum Choices  2012-13</dc:title>
  <dc:creator>North Lanarkshi Council</dc:creator>
  <cp:lastModifiedBy>Patricia Rooney</cp:lastModifiedBy>
  <cp:revision>144</cp:revision>
  <dcterms:created xsi:type="dcterms:W3CDTF">2013-03-21T16:31:02Z</dcterms:created>
  <dcterms:modified xsi:type="dcterms:W3CDTF">2021-05-05T11:11:26Z</dcterms:modified>
</cp:coreProperties>
</file>