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8" r:id="rId5"/>
    <p:sldId id="272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64" r:id="rId14"/>
    <p:sldId id="265" r:id="rId15"/>
    <p:sldId id="266" r:id="rId16"/>
    <p:sldId id="271" r:id="rId17"/>
    <p:sldId id="270" r:id="rId18"/>
    <p:sldId id="267" r:id="rId19"/>
  </p:sldIdLst>
  <p:sldSz cx="9144000" cy="6858000" type="screen4x3"/>
  <p:notesSz cx="6858000" cy="9144000"/>
  <p:embeddedFontLst>
    <p:embeddedFont>
      <p:font typeface="Sassoon Infant Md" panose="02000603050000020003" pitchFamily="50" charset="0"/>
      <p:regular r:id="rId22"/>
    </p:embeddedFont>
    <p:embeddedFont>
      <p:font typeface="Twinkl" panose="020B0604020202020204" pitchFamily="2" charset="0"/>
      <p:regular r:id="rId23"/>
      <p:bold r:id="rId24"/>
    </p:embeddedFont>
    <p:embeddedFont>
      <p:font typeface="BPreplay" panose="02000503000000020004" pitchFamily="50" charset="0"/>
      <p:regular r:id="rId25"/>
      <p:bold r:id="rId26"/>
      <p:italic r:id="rId27"/>
      <p:boldItalic r:id="rId28"/>
    </p:embeddedFont>
    <p:embeddedFont>
      <p:font typeface="Twinkl SemiBold" pitchFamily="2" charset="0"/>
      <p:bold r:id="rId29"/>
    </p:embeddedFont>
    <p:embeddedFont>
      <p:font typeface="Sassoon Infant Rg" panose="02000503030000020003" pitchFamily="50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winkl Light" pitchFamily="2" charset="0"/>
      <p:regular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9"/>
    <a:srgbClr val="92724D"/>
    <a:srgbClr val="E8BF50"/>
    <a:srgbClr val="6FC773"/>
    <a:srgbClr val="227424"/>
    <a:srgbClr val="17995B"/>
    <a:srgbClr val="1F6595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0" y="6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77703B-BB64-46E7-BDF8-F4D64A63E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C8970-F2BD-4415-A555-1DB4A7D84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3A7533-16EB-4531-AE25-5154F05F4FB2}" type="datetimeFigureOut">
              <a:rPr lang="en-GB"/>
              <a:pPr>
                <a:defRPr/>
              </a:pPr>
              <a:t>04/06/2020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AC01E-C7DD-47ED-8560-E8C0C5CD2F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4E833-6B31-4F04-93C8-4A970F0AE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438328-712C-4ADA-8D62-3D3AE8F571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C392F7-014B-425E-8C3F-87BF01BA92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C3A67-A0D7-426B-BC47-12C84BE8B2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67920F-CFDF-4959-A756-7487DF3DB911}" type="datetimeFigureOut">
              <a:rPr lang="en-GB"/>
              <a:pPr>
                <a:defRPr/>
              </a:pPr>
              <a:t>04/06/2020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290EDD-ECE7-4902-ADD1-A5EBD758E7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BE2921-B9C4-424C-85AA-D8ADBDBEC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6A805-E7FB-4C9D-9971-2F494D9B45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79D2E-0047-48FA-9627-D31E7E487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EE811E-48FF-44A7-85DB-491413CD0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76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9631E9F-7016-4766-A5BE-10942F1AB90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DA557-4B4E-46D0-B992-E744AC804B86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F09EF-0C05-4701-8B83-84AD05140E43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29DBB-1C52-4425-B3D4-BDE0295E5568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EB5201-BC97-4425-8FAE-1FB9DE76A0D6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EAEB5F-AC9C-449F-B260-45286CB9D546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DD64D5-6C3C-4937-BD7F-AAB7FA18A082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9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AED78F-DC7A-4912-869C-335C8AF7580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E8289E-AE97-4D77-92A5-80DCCB6D90B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9F2C6D-0188-4665-AEC9-7880E5E1B0B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9BDBF2-FCD8-43EB-B94E-1FB4F1F58088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9BD31FA3-688A-4E43-9362-20D681D0B25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 Light" pitchFamily="2" charset="0"/>
              </a:rPr>
              <a:t>Statement 1 Lorem ipsum </a:t>
            </a:r>
            <a:r>
              <a:rPr lang="en-GB" dirty="0" err="1">
                <a:latin typeface="Twinkl Light" pitchFamily="2" charset="0"/>
              </a:rPr>
              <a:t>dolor</a:t>
            </a:r>
            <a:r>
              <a:rPr lang="en-GB" dirty="0">
                <a:latin typeface="Twinkl Light" pitchFamily="2" charset="0"/>
              </a:rPr>
              <a:t> sit </a:t>
            </a:r>
            <a:r>
              <a:rPr lang="en-GB" dirty="0" err="1">
                <a:latin typeface="Twinkl Light" pitchFamily="2" charset="0"/>
              </a:rPr>
              <a:t>amet</a:t>
            </a:r>
            <a:r>
              <a:rPr lang="en-GB" dirty="0">
                <a:latin typeface="Twinkl Light" pitchFamily="2" charset="0"/>
              </a:rPr>
              <a:t>, </a:t>
            </a:r>
            <a:r>
              <a:rPr lang="en-GB" dirty="0" err="1">
                <a:latin typeface="Twinkl Light" pitchFamily="2" charset="0"/>
              </a:rPr>
              <a:t>consectetur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adipiscing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elit</a:t>
            </a:r>
            <a:r>
              <a:rPr lang="en-GB" dirty="0">
                <a:latin typeface="Twinkl Light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 Light" pitchFamily="2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 Light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95155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28372-98FD-4F33-A61A-C04FAD8A2D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3525" y="2078038"/>
            <a:ext cx="60674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eaLnBrk="1" hangingPunct="1">
              <a:defRPr/>
            </a:pPr>
            <a:endParaRPr lang="en-GB" altLang="en-US" sz="2400">
              <a:latin typeface="BPreplay" panose="02000503000000020004" pitchFamily="50" charset="0"/>
            </a:endParaRPr>
          </a:p>
          <a:p>
            <a:pPr algn="ctr" eaLnBrk="1" hangingPunct="1">
              <a:defRPr/>
            </a:pPr>
            <a:r>
              <a:rPr lang="en-GB" altLang="en-US" sz="2400"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46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329E03-D7A6-4B98-8788-12A9C04766E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5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BD90F6-EC51-4AD6-A895-120B8877399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B58CA-2D97-4A09-A595-50D708BE7E1C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A7FBB1-F79E-4C39-A203-1177E0BA55AE}"/>
                </a:ext>
              </a:extLst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BD4628-0130-4BC8-A5B6-43B33EB918AF}"/>
                </a:ext>
              </a:extLst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FC4A58-CB69-48F9-A42D-BAF3629855AE}"/>
                </a:ext>
              </a:extLst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6C0A11-CA7F-4ECE-A0EF-14CED34ADE50}"/>
                </a:ext>
              </a:extLst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D92A05F-B16F-4F57-A095-336158AAE78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F791D-81E2-4372-B6B0-639FDEE5D38D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D1362-2E5C-45C6-9FE3-277A4A854031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F5884-E1EE-476E-8A79-D52E689BD718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87289-DE8A-45A7-A224-FC4DD5C6A74F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E5CC8-454B-478E-B4FB-DD61AE191A23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49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D7FC9D0-1D6C-4FE2-9550-47734CC3B7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225D09-0A24-48E4-B2C3-928FBFC3220F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8BDDD-DED8-41EC-8CD0-44794C6DC6B9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1F743-A71A-4237-974C-29A8D963E94E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39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B2F47B1-D569-429E-B40D-BBDA3C1BDCA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637500-DB9A-4ABF-8BFE-541BFDB17CD4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E4E3D-5729-435A-8A10-B75D218D9E1B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22B41-3F31-4A48-929B-3CF1417196BE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E24494-2D6F-4FEC-865C-11C764E294EE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80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FC9A786-6AD0-45D7-8BE5-59119ACA7E9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ED4AA8-62A8-4AF7-B82B-90B9816D681F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36C2A-1796-4838-B75E-05BCC46B9841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CCFD3-8448-4962-B27A-6584289ECBB4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0E3F4-13F7-4C31-B103-E765FBE58DB9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87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1137E7-DCAE-40B7-9916-491D6BCBE55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11285-0769-4DD7-B8B8-48E7ECE0D871}"/>
              </a:ext>
            </a:extLst>
          </p:cNvPr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6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342B53A-2C52-49E2-AECA-C379CEC72B7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451448-EB93-466E-82A8-FAAF5B7F1C5A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3DE1F5-9A7C-4524-A31F-128E14D4DCFD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11D013-D5CA-4E48-A79E-26F01A41A9EF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640E07C-6A4A-4853-A65E-30CF6A09521F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E3D9A-AF3C-4667-BB83-670888030365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6EAFC5F-CF8B-4841-8FE4-6A14DC2ECD7D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5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mailto:Jon@th@nC@flickr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162050" y="914400"/>
            <a:ext cx="6721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bg1"/>
                </a:solidFill>
                <a:latin typeface="Twinkl SemiBold" pitchFamily="2" charset="0"/>
              </a:rPr>
              <a:t>Internet Safety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162050" y="3932238"/>
            <a:ext cx="6721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FF00"/>
                </a:solidFill>
              </a:rPr>
              <a:t>Click Clever. Click Safe.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162050" y="4638675"/>
            <a:ext cx="672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Internet safety guidelines for children to follow and learn.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162050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winkl SemiBold" pitchFamily="2" charset="0"/>
              </a:rPr>
              <a:t>Cyber Bullying</a:t>
            </a: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7289E4A3-A6A5-4C8B-A85E-6426D44B9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1744663"/>
            <a:ext cx="68214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bg1"/>
                </a:solidFill>
              </a:rPr>
              <a:t>Cyberbullying is no different to bullying in real life. You don’t need to put up with it!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</a:rPr>
              <a:t>If someone says something that upsets you, tell someone you trust about it, such as a teacher or parent and block the bully.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</a:rPr>
              <a:t>Remember that typing something nasty in a message to someone is just as upsetting as saying it to their face. Think before you send!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</a:rPr>
              <a:t>Keep evidence to show your trusted adult. You might even need to do a screenshot.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162050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winkl SemiBold" pitchFamily="2" charset="0"/>
              </a:rPr>
              <a:t>Meeting People Offline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950913" y="1711325"/>
            <a:ext cx="71104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bg1"/>
                </a:solidFill>
              </a:rPr>
              <a:t>Never meet anyone from the Internet without an adult with you as this is very dangerous!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bg1"/>
                </a:solidFill>
              </a:rPr>
              <a:t>Remember, people may not be who they say they are… anyone can upload a photo of someone else and call themselves by a different name with a made-up profile of their age and interests.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bg1"/>
                </a:solidFill>
              </a:rPr>
              <a:t>Talk to a trusted adult about it if anyone has asked you to meet them in real life.</a:t>
            </a:r>
          </a:p>
        </p:txBody>
      </p:sp>
      <p:grpSp>
        <p:nvGrpSpPr>
          <p:cNvPr id="26628" name="Group 1"/>
          <p:cNvGrpSpPr>
            <a:grpSpLocks/>
          </p:cNvGrpSpPr>
          <p:nvPr/>
        </p:nvGrpSpPr>
        <p:grpSpPr bwMode="auto">
          <a:xfrm>
            <a:off x="3443288" y="4135438"/>
            <a:ext cx="2498725" cy="1198562"/>
            <a:chOff x="2382838" y="2917825"/>
            <a:chExt cx="4949825" cy="2374900"/>
          </a:xfrm>
        </p:grpSpPr>
        <p:pic>
          <p:nvPicPr>
            <p:cNvPr id="2662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095"/>
            <a:stretch>
              <a:fillRect/>
            </a:stretch>
          </p:blipFill>
          <p:spPr bwMode="auto">
            <a:xfrm>
              <a:off x="2382838" y="3140075"/>
              <a:ext cx="1701800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50" y="3000375"/>
              <a:ext cx="1393825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40"/>
            <a:stretch>
              <a:fillRect/>
            </a:stretch>
          </p:blipFill>
          <p:spPr bwMode="auto">
            <a:xfrm>
              <a:off x="4424363" y="2917825"/>
              <a:ext cx="2908300" cy="237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162050" y="993775"/>
            <a:ext cx="67214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The main thing to remember is: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Be smart and safe by making the right choices.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If you are ever unsure,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FF00"/>
                </a:solidFill>
                <a:latin typeface="Twinkl" panose="020B0604020202020204" pitchFamily="2" charset="0"/>
              </a:rPr>
              <a:t>ask for help and advice.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Do not deal with it alone!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317875" y="4632325"/>
            <a:ext cx="318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FF00"/>
                </a:solidFill>
                <a:latin typeface="Twinkl" panose="020B0604020202020204" pitchFamily="2" charset="0"/>
              </a:rPr>
              <a:t>Happy Surfing</a:t>
            </a:r>
            <a:endParaRPr lang="en-GB" altLang="en-US" sz="2800">
              <a:solidFill>
                <a:srgbClr val="FFFF00"/>
              </a:solidFill>
            </a:endParaRPr>
          </a:p>
        </p:txBody>
      </p:sp>
      <p:pic>
        <p:nvPicPr>
          <p:cNvPr id="2765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867025"/>
            <a:ext cx="16954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1514475"/>
            <a:ext cx="8220075" cy="4881563"/>
          </a:xfrm>
          <a:prstGeom prst="roundRect">
            <a:avLst>
              <a:gd name="adj" fmla="val 1875"/>
            </a:avLst>
          </a:prstGeom>
        </p:spPr>
        <p:txBody>
          <a:bodyPr/>
          <a:lstStyle/>
          <a:p>
            <a:r>
              <a:rPr lang="en-GB" altLang="en-US" sz="3200" smtClean="0"/>
              <a:t>Have a think about what we have discussed in this PowerPoint, what do you think are </a:t>
            </a:r>
            <a:r>
              <a:rPr lang="en-GB" altLang="en-US" sz="3200" b="1" u="sng" smtClean="0"/>
              <a:t>four</a:t>
            </a:r>
            <a:r>
              <a:rPr lang="en-GB" altLang="en-US" sz="3200" smtClean="0"/>
              <a:t> good tips to stay safe on-line?</a:t>
            </a:r>
          </a:p>
          <a:p>
            <a:endParaRPr lang="en-GB" altLang="en-US" sz="3200" smtClean="0"/>
          </a:p>
          <a:p>
            <a:r>
              <a:rPr lang="en-GB" altLang="en-US" sz="3200" smtClean="0"/>
              <a:t>Write them down and then decorate your poster.</a:t>
            </a:r>
          </a:p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On the next slide…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59637" cy="7190940"/>
          </a:xfrm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996950" y="623888"/>
            <a:ext cx="6588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Rg" panose="02000503030000020003" pitchFamily="50" charset="0"/>
              </a:rPr>
              <a:t>1.______________________________________________________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Rg" panose="02000503030000020003" pitchFamily="50" charset="0"/>
              </a:rPr>
              <a:t>2. _____________________________________________________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Rg" panose="02000503030000020003" pitchFamily="50" charset="0"/>
              </a:rPr>
              <a:t>3. _____________________________________________________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Rg" panose="02000503030000020003" pitchFamily="50" charset="0"/>
              </a:rPr>
              <a:t>4. 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62050" y="684213"/>
            <a:ext cx="6721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bg1"/>
                </a:solidFill>
                <a:latin typeface="Twinkl SemiBold" pitchFamily="2" charset="0"/>
              </a:rPr>
              <a:t>Internet Safety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10800000" flipV="1">
            <a:off x="1300163" y="1606550"/>
            <a:ext cx="64452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Hi Everyone,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We are all spending a lot of </a:t>
            </a:r>
            <a:r>
              <a:rPr lang="en-GB" altLang="en-US" sz="2000" b="1" u="sng">
                <a:solidFill>
                  <a:schemeClr val="bg1"/>
                </a:solidFill>
              </a:rPr>
              <a:t>time on-line </a:t>
            </a:r>
            <a:r>
              <a:rPr lang="en-GB" altLang="en-US" sz="2000">
                <a:solidFill>
                  <a:schemeClr val="bg1"/>
                </a:solidFill>
              </a:rPr>
              <a:t>right now working hard on our home learning tasks. I’ve loved seeing all the hard work you have been doing at home! </a:t>
            </a:r>
            <a:r>
              <a:rPr lang="en-GB" altLang="en-US" sz="2000" b="1" u="sng">
                <a:solidFill>
                  <a:schemeClr val="bg1"/>
                </a:solidFill>
              </a:rPr>
              <a:t>Keep it up.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I thought it would be a good opportunity over the next few weeks to remind ourselves how to </a:t>
            </a:r>
            <a:r>
              <a:rPr lang="en-GB" altLang="en-US" sz="2000" b="1" u="sng">
                <a:solidFill>
                  <a:schemeClr val="bg1"/>
                </a:solidFill>
              </a:rPr>
              <a:t>stay safe on-line.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Play the following slide show and use it complete the </a:t>
            </a:r>
            <a:r>
              <a:rPr lang="en-GB" altLang="en-US" sz="2000" b="1" u="sng">
                <a:solidFill>
                  <a:schemeClr val="bg1"/>
                </a:solidFill>
              </a:rPr>
              <a:t>poster task </a:t>
            </a:r>
            <a:r>
              <a:rPr lang="en-GB" altLang="en-US" sz="2000">
                <a:solidFill>
                  <a:schemeClr val="bg1"/>
                </a:solidFill>
              </a:rPr>
              <a:t>at the end.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162050" y="993775"/>
            <a:ext cx="6721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The internet is amazing when used safely and correctly.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162050" y="4286250"/>
            <a:ext cx="672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Here are some simple rules that will help you make sure it stays amazing so that it plays a healthy part of your life.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327150" y="2311400"/>
            <a:ext cx="6391275" cy="1479550"/>
            <a:chOff x="503238" y="2000758"/>
            <a:chExt cx="7981950" cy="1846833"/>
          </a:xfrm>
        </p:grpSpPr>
        <p:pic>
          <p:nvPicPr>
            <p:cNvPr id="1843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8" y="2017713"/>
              <a:ext cx="1812925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472" y="2017713"/>
              <a:ext cx="1708675" cy="170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456" y="2114831"/>
              <a:ext cx="1756986" cy="171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751" y="2000758"/>
              <a:ext cx="1700437" cy="18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162050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winkl SemiBold" pitchFamily="2" charset="0"/>
              </a:rPr>
              <a:t>Social Networks</a:t>
            </a:r>
          </a:p>
        </p:txBody>
      </p:sp>
      <p:sp>
        <p:nvSpPr>
          <p:cNvPr id="19459" name="TextBox 21"/>
          <p:cNvSpPr txBox="1">
            <a:spLocks noChangeArrowheads="1"/>
          </p:cNvSpPr>
          <p:nvPr/>
        </p:nvSpPr>
        <p:spPr bwMode="auto">
          <a:xfrm>
            <a:off x="2686050" y="6245225"/>
            <a:ext cx="36734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(</a:t>
            </a:r>
            <a:r>
              <a:rPr lang="en-GB" altLang="en-US" sz="500">
                <a:solidFill>
                  <a:schemeClr val="tx1"/>
                </a:solidFill>
                <a:latin typeface="BPreplay" pitchFamily="50" charset="0"/>
                <a:hlinkClick r:id="rId2"/>
              </a:rPr>
              <a:t>Jon@th@nC@flickr.com</a:t>
            </a: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 and forche.6</a:t>
            </a:r>
            <a:r>
              <a:rPr lang="en-GB" altLang="en-US" sz="500">
                <a:solidFill>
                  <a:schemeClr val="tx1"/>
                </a:solidFill>
                <a:latin typeface="BPreplay" pitchFamily="50" charset="0"/>
                <a:hlinkClick r:id="rId2"/>
              </a:rPr>
              <a:t>@flickr.com</a:t>
            </a: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) - granted under creative commons licence – attribution</a:t>
            </a:r>
          </a:p>
        </p:txBody>
      </p:sp>
      <p:grpSp>
        <p:nvGrpSpPr>
          <p:cNvPr id="19460" name="Group 1"/>
          <p:cNvGrpSpPr>
            <a:grpSpLocks/>
          </p:cNvGrpSpPr>
          <p:nvPr/>
        </p:nvGrpSpPr>
        <p:grpSpPr bwMode="auto">
          <a:xfrm>
            <a:off x="3443288" y="1992313"/>
            <a:ext cx="2257425" cy="428625"/>
            <a:chOff x="1927225" y="2414588"/>
            <a:chExt cx="5211763" cy="989012"/>
          </a:xfrm>
        </p:grpSpPr>
        <p:pic>
          <p:nvPicPr>
            <p:cNvPr id="19476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5"/>
            <a:stretch>
              <a:fillRect/>
            </a:stretch>
          </p:blipFill>
          <p:spPr bwMode="auto">
            <a:xfrm>
              <a:off x="1927225" y="2414588"/>
              <a:ext cx="987425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863" y="2414588"/>
              <a:ext cx="989012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24145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4145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162050" y="1589088"/>
            <a:ext cx="672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" panose="020B0604020202020204" pitchFamily="2" charset="0"/>
              </a:rPr>
              <a:t>Do you use any of these and did you know the age restrictions</a:t>
            </a:r>
            <a:r>
              <a:rPr lang="en-GB" altLang="en-US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740150"/>
            <a:ext cx="565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660775"/>
            <a:ext cx="619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517900"/>
            <a:ext cx="6826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3398838"/>
            <a:ext cx="7286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2"/>
          <p:cNvSpPr txBox="1">
            <a:spLocks noChangeArrowheads="1"/>
          </p:cNvSpPr>
          <p:nvPr/>
        </p:nvSpPr>
        <p:spPr bwMode="auto">
          <a:xfrm>
            <a:off x="1211263" y="2576513"/>
            <a:ext cx="672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Twinkl" panose="020B0604020202020204" pitchFamily="2" charset="0"/>
              </a:rPr>
              <a:t>Age Restrictions for Social Media Platforms</a:t>
            </a:r>
            <a:endParaRPr lang="en-GB" altLang="en-US" b="1">
              <a:solidFill>
                <a:schemeClr val="bg1"/>
              </a:solidFill>
            </a:endParaRPr>
          </a:p>
        </p:txBody>
      </p:sp>
      <p:sp>
        <p:nvSpPr>
          <p:cNvPr id="19467" name="TextBox 2"/>
          <p:cNvSpPr txBox="1">
            <a:spLocks noChangeArrowheads="1"/>
          </p:cNvSpPr>
          <p:nvPr/>
        </p:nvSpPr>
        <p:spPr bwMode="auto">
          <a:xfrm>
            <a:off x="2290763" y="4852988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Twinkl" panose="020B0604020202020204" pitchFamily="2" charset="0"/>
              </a:rPr>
              <a:t>13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9468" name="TextBox 2"/>
          <p:cNvSpPr txBox="1">
            <a:spLocks noChangeArrowheads="1"/>
          </p:cNvSpPr>
          <p:nvPr/>
        </p:nvSpPr>
        <p:spPr bwMode="auto">
          <a:xfrm>
            <a:off x="3352800" y="4852988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Twinkl" panose="020B0604020202020204" pitchFamily="2" charset="0"/>
              </a:rPr>
              <a:t>14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9469" name="TextBox 2"/>
          <p:cNvSpPr txBox="1">
            <a:spLocks noChangeArrowheads="1"/>
          </p:cNvSpPr>
          <p:nvPr/>
        </p:nvSpPr>
        <p:spPr bwMode="auto">
          <a:xfrm>
            <a:off x="4530725" y="4891088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Twinkl" panose="020B0604020202020204" pitchFamily="2" charset="0"/>
              </a:rPr>
              <a:t>16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9470" name="TextBox 2"/>
          <p:cNvSpPr txBox="1">
            <a:spLocks noChangeArrowheads="1"/>
          </p:cNvSpPr>
          <p:nvPr/>
        </p:nvSpPr>
        <p:spPr bwMode="auto">
          <a:xfrm>
            <a:off x="5865813" y="4883150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Twinkl" panose="020B0604020202020204" pitchFamily="2" charset="0"/>
              </a:rPr>
              <a:t>18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9471" name="TextBox 2"/>
          <p:cNvSpPr txBox="1">
            <a:spLocks noChangeArrowheads="1"/>
          </p:cNvSpPr>
          <p:nvPr/>
        </p:nvSpPr>
        <p:spPr bwMode="auto">
          <a:xfrm>
            <a:off x="6564313" y="4879975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(13 with parents’ permission)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19472" name="TextBox 2"/>
          <p:cNvSpPr txBox="1">
            <a:spLocks noChangeArrowheads="1"/>
          </p:cNvSpPr>
          <p:nvPr/>
        </p:nvSpPr>
        <p:spPr bwMode="auto">
          <a:xfrm>
            <a:off x="1511300" y="3254375"/>
            <a:ext cx="933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Twitter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Facebook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Instagram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Pinterest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Google+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Tumblr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Reddit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Snapchat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Tik Tok</a:t>
            </a:r>
          </a:p>
        </p:txBody>
      </p:sp>
      <p:sp>
        <p:nvSpPr>
          <p:cNvPr id="19473" name="TextBox 2"/>
          <p:cNvSpPr txBox="1">
            <a:spLocks noChangeArrowheads="1"/>
          </p:cNvSpPr>
          <p:nvPr/>
        </p:nvSpPr>
        <p:spPr bwMode="auto">
          <a:xfrm>
            <a:off x="3235325" y="3313113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LinkedIn</a:t>
            </a:r>
          </a:p>
        </p:txBody>
      </p:sp>
      <p:sp>
        <p:nvSpPr>
          <p:cNvPr id="19474" name="TextBox 2"/>
          <p:cNvSpPr txBox="1">
            <a:spLocks noChangeArrowheads="1"/>
          </p:cNvSpPr>
          <p:nvPr/>
        </p:nvSpPr>
        <p:spPr bwMode="auto">
          <a:xfrm>
            <a:off x="4306888" y="3213100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WhatsApp</a:t>
            </a:r>
          </a:p>
        </p:txBody>
      </p:sp>
      <p:sp>
        <p:nvSpPr>
          <p:cNvPr id="19475" name="TextBox 2"/>
          <p:cNvSpPr txBox="1">
            <a:spLocks noChangeArrowheads="1"/>
          </p:cNvSpPr>
          <p:nvPr/>
        </p:nvSpPr>
        <p:spPr bwMode="auto">
          <a:xfrm>
            <a:off x="6559550" y="3435350"/>
            <a:ext cx="205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Youtube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Keek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Foursquare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WeChat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Kik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Twinkl" panose="020B0604020202020204" pitchFamily="2" charset="0"/>
              </a:rPr>
              <a:t>Flickr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bg1"/>
              </a:solidFill>
              <a:latin typeface="Twinkl" panose="020B0604020202020204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bg1"/>
              </a:solidFill>
              <a:latin typeface="Twinkl" panose="020B060402020202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162050" y="993775"/>
            <a:ext cx="6721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winkl SemiBold" pitchFamily="2" charset="0"/>
              </a:rPr>
              <a:t>Social Networks for Under 13s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162050" y="2439988"/>
            <a:ext cx="672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Have you heard of any of these social networks?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They have been designed with extra safety for under 13s.</a:t>
            </a: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434975" y="3808413"/>
            <a:ext cx="260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Twinkl" panose="020B0604020202020204" pitchFamily="2" charset="0"/>
              </a:rPr>
              <a:t>Kudos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252663" y="3808413"/>
            <a:ext cx="260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Twinkl" panose="020B0604020202020204" pitchFamily="2" charset="0"/>
              </a:rPr>
              <a:t>Playkids Talk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4070350" y="3808413"/>
            <a:ext cx="260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Twinkl" panose="020B0604020202020204" pitchFamily="2" charset="0"/>
              </a:rPr>
              <a:t>Chatfoss</a:t>
            </a:r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5807075" y="3808413"/>
            <a:ext cx="2611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Twinkl" panose="020B0604020202020204" pitchFamily="2" charset="0"/>
              </a:rPr>
              <a:t>CBBC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162050" y="954088"/>
            <a:ext cx="6721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winkl SemiBold" pitchFamily="2" charset="0"/>
              </a:rPr>
              <a:t>Click Clever Click Safe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468438" y="1724025"/>
            <a:ext cx="5956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The ‘Click Clever Click Safe’ campaign has three simple rules to follow. Have a think about what each one could mean and then click on the picture to see if you are correct… </a:t>
            </a:r>
          </a:p>
        </p:txBody>
      </p:sp>
      <p:pic>
        <p:nvPicPr>
          <p:cNvPr id="2150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216275"/>
            <a:ext cx="6143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3195638"/>
            <a:ext cx="10842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195638"/>
            <a:ext cx="11239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60600" y="4335463"/>
            <a:ext cx="814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  <a:latin typeface="Twinkl SemiBold" pitchFamily="2" charset="0"/>
              </a:rPr>
              <a:t>Zip It</a:t>
            </a:r>
          </a:p>
        </p:txBody>
      </p:sp>
      <p:sp>
        <p:nvSpPr>
          <p:cNvPr id="21512" name="Text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887788" y="4344988"/>
            <a:ext cx="1192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  <a:latin typeface="Twinkl SemiBold" pitchFamily="2" charset="0"/>
              </a:rPr>
              <a:t>Block It</a:t>
            </a:r>
          </a:p>
        </p:txBody>
      </p:sp>
      <p:sp>
        <p:nvSpPr>
          <p:cNvPr id="21513" name="Text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875338" y="4335463"/>
            <a:ext cx="108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  <a:latin typeface="Twinkl SemiBold" pitchFamily="2" charset="0"/>
              </a:rPr>
              <a:t>Flag It</a:t>
            </a:r>
          </a:p>
        </p:txBody>
      </p:sp>
      <p:sp>
        <p:nvSpPr>
          <p:cNvPr id="17" name="Rectangle: Rounded Corners 16">
            <a:hlinkClick r:id="rId8" action="ppaction://hlinksldjump"/>
            <a:extLst>
              <a:ext uri="{FF2B5EF4-FFF2-40B4-BE49-F238E27FC236}">
                <a16:creationId xmlns:a16="http://schemas.microsoft.com/office/drawing/2014/main" id="{F786647C-A875-4434-8390-D2163EAE38AA}"/>
              </a:ext>
            </a:extLst>
          </p:cNvPr>
          <p:cNvSpPr/>
          <p:nvPr/>
        </p:nvSpPr>
        <p:spPr>
          <a:xfrm>
            <a:off x="2260600" y="4899025"/>
            <a:ext cx="4622800" cy="40005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 SemiBold" pitchFamily="2" charset="0"/>
              </a:rPr>
              <a:t>Next, find out about cyberbullying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162050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winkl SemiBold" pitchFamily="2" charset="0"/>
              </a:rPr>
              <a:t>Zip It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162050" y="1806575"/>
            <a:ext cx="6638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Really think twice about everything that you say online. Don’t give away your  real name, address or even which school you go to or which clubs you are in.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944813"/>
            <a:ext cx="9810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97C5C9E5-4E59-49C4-896D-BE15763D202A}"/>
              </a:ext>
            </a:extLst>
          </p:cNvPr>
          <p:cNvSpPr/>
          <p:nvPr/>
        </p:nvSpPr>
        <p:spPr>
          <a:xfrm>
            <a:off x="2349500" y="4899025"/>
            <a:ext cx="4621213" cy="40005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 SemiBold" pitchFamily="2" charset="0"/>
              </a:rPr>
              <a:t>Back to Click Clever Click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162050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winkl SemiBold" pitchFamily="2" charset="0"/>
              </a:rPr>
              <a:t>Block It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085850" y="1762125"/>
            <a:ext cx="48704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If something looks odd, it probably is!</a:t>
            </a:r>
          </a:p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Block and delete emails from anyone you don’t know.</a:t>
            </a:r>
          </a:p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Do not open any attachments from people you don’t know as it could be a nasty virus!</a:t>
            </a:r>
          </a:p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If anyone sends you a nasty email or message, don’t get into a discussion, just block them and then tell an adult. </a:t>
            </a:r>
          </a:p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This applies to all devices that use the Internet, e.g. Games consoles (Xbox or PlayStation) and tablets (iPad).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00300"/>
            <a:ext cx="17018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:a16="http://schemas.microsoft.com/office/drawing/2014/main" id="{940815F9-0BBE-44BF-91F4-2E7816E90D56}"/>
              </a:ext>
            </a:extLst>
          </p:cNvPr>
          <p:cNvSpPr/>
          <p:nvPr/>
        </p:nvSpPr>
        <p:spPr>
          <a:xfrm>
            <a:off x="2349500" y="4899025"/>
            <a:ext cx="4621213" cy="40005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 SemiBold" pitchFamily="2" charset="0"/>
              </a:rPr>
              <a:t>Back to Click Clever Click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162050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winkl SemiBold" pitchFamily="2" charset="0"/>
              </a:rPr>
              <a:t>Flag It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39B29B3D-B04A-44CA-BEA4-BA803F7D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736725"/>
            <a:ext cx="4870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Flag up anything that is not right.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This means tell someone you trust – they might be able to help get something done about it.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These things might include:</a:t>
            </a:r>
          </a:p>
          <a:p>
            <a:pPr marL="285750" indent="-285750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Cyberbullying</a:t>
            </a:r>
          </a:p>
          <a:p>
            <a:pPr marL="285750" indent="-285750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Someone asking to meet you in real life</a:t>
            </a:r>
          </a:p>
          <a:p>
            <a:pPr marL="285750" indent="-285750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Anything that upsets or worries you</a:t>
            </a:r>
          </a:p>
          <a:p>
            <a:pPr marL="285750" indent="-285750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Anything you think might be illegal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312988"/>
            <a:ext cx="20780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hlinkClick r:id="rId3" action="ppaction://hlinksldjump"/>
            <a:extLst>
              <a:ext uri="{FF2B5EF4-FFF2-40B4-BE49-F238E27FC236}">
                <a16:creationId xmlns:a16="http://schemas.microsoft.com/office/drawing/2014/main" id="{4E0D0BCF-907C-4E4F-B4F0-0252DAFBF155}"/>
              </a:ext>
            </a:extLst>
          </p:cNvPr>
          <p:cNvSpPr/>
          <p:nvPr/>
        </p:nvSpPr>
        <p:spPr>
          <a:xfrm>
            <a:off x="2349500" y="4899025"/>
            <a:ext cx="4621213" cy="40005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 SemiBold" pitchFamily="2" charset="0"/>
              </a:rPr>
              <a:t>Back to Click Clever Click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6707AA578E243B31B3A1A261461EF" ma:contentTypeVersion="12" ma:contentTypeDescription="Create a new document." ma:contentTypeScope="" ma:versionID="1dff4a0704d906a113bfbbbeed7d9754">
  <xsd:schema xmlns:xsd="http://www.w3.org/2001/XMLSchema" xmlns:xs="http://www.w3.org/2001/XMLSchema" xmlns:p="http://schemas.microsoft.com/office/2006/metadata/properties" xmlns:ns2="a6c5fe52-1fa4-4573-98b6-bcd59bbdb506" xmlns:ns3="5f40fe66-b5b3-421b-ba4d-7cbff25a5037" targetNamespace="http://schemas.microsoft.com/office/2006/metadata/properties" ma:root="true" ma:fieldsID="6c5b57e3b7428d0f78defd941f27b51a" ns2:_="" ns3:_="">
    <xsd:import namespace="a6c5fe52-1fa4-4573-98b6-bcd59bbdb506"/>
    <xsd:import namespace="5f40fe66-b5b3-421b-ba4d-7cbff25a50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5fe52-1fa4-4573-98b6-bcd59bbdb5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0fe66-b5b3-421b-ba4d-7cbff25a5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A7AE53-7E56-4FF4-B981-1DFCA2BE86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5fe52-1fa4-4573-98b6-bcd59bbdb506"/>
    <ds:schemaRef ds:uri="5f40fe66-b5b3-421b-ba4d-7cbff25a5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576EE6-626E-49CA-87FE-55DC44311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A46F0-4273-4B9C-8D2A-546C6237E058}">
  <ds:schemaRefs>
    <ds:schemaRef ds:uri="http://purl.org/dc/terms/"/>
    <ds:schemaRef ds:uri="5f40fe66-b5b3-421b-ba4d-7cbff25a5037"/>
    <ds:schemaRef ds:uri="a6c5fe52-1fa4-4573-98b6-bcd59bbdb50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735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Sassoon Infant Md</vt:lpstr>
      <vt:lpstr>Twinkl</vt:lpstr>
      <vt:lpstr>BPreplay</vt:lpstr>
      <vt:lpstr>Twinkl SemiBold</vt:lpstr>
      <vt:lpstr>Sassoon Infant Rg</vt:lpstr>
      <vt:lpstr>Calibri</vt:lpstr>
      <vt:lpstr>Twinkl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the next slide…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Mrs Rigg</cp:lastModifiedBy>
  <cp:revision>118</cp:revision>
  <dcterms:created xsi:type="dcterms:W3CDTF">2014-10-01T16:09:27Z</dcterms:created>
  <dcterms:modified xsi:type="dcterms:W3CDTF">2020-06-04T22:11:47Z</dcterms:modified>
</cp:coreProperties>
</file>