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69" r:id="rId7"/>
    <p:sldId id="266" r:id="rId8"/>
    <p:sldId id="267" r:id="rId9"/>
    <p:sldId id="268" r:id="rId10"/>
    <p:sldId id="257" r:id="rId11"/>
    <p:sldId id="265" r:id="rId12"/>
    <p:sldId id="270" r:id="rId13"/>
    <p:sldId id="271" r:id="rId14"/>
    <p:sldId id="275" r:id="rId15"/>
    <p:sldId id="276" r:id="rId16"/>
    <p:sldId id="277" r:id="rId17"/>
    <p:sldId id="278" r:id="rId18"/>
    <p:sldId id="279" r:id="rId19"/>
    <p:sldId id="280" r:id="rId20"/>
    <p:sldId id="272" r:id="rId21"/>
    <p:sldId id="273" r:id="rId22"/>
    <p:sldId id="274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A49A5-7871-DE46-0FBD-67455311534A}" v="177" dt="2020-05-28T15:13:49.624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78" autoAdjust="0"/>
  </p:normalViewPr>
  <p:slideViewPr>
    <p:cSldViewPr snapToGrid="0">
      <p:cViewPr>
        <p:scale>
          <a:sx n="66" d="100"/>
          <a:sy n="66" d="100"/>
        </p:scale>
        <p:origin x="27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2958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5/28/2020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714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1st June</a:t>
            </a:r>
          </a:p>
          <a:p>
            <a:r>
              <a:rPr lang="en-US" dirty="0"/>
              <a:t>2020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837657" y="2737838"/>
            <a:ext cx="5794776" cy="1827069"/>
          </a:xfrm>
        </p:spPr>
        <p:txBody>
          <a:bodyPr/>
          <a:lstStyle/>
          <a:p>
            <a:r>
              <a:rPr lang="en-US" dirty="0"/>
              <a:t>Auxiliary Verbs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600" dirty="0"/>
              <a:t>To be, To do, </a:t>
            </a:r>
            <a:br>
              <a:rPr lang="en-US" sz="3600" dirty="0"/>
            </a:br>
            <a:r>
              <a:rPr lang="en-US" sz="3600" dirty="0"/>
              <a:t>To have.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327" y="1674812"/>
            <a:ext cx="986141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To </a:t>
            </a:r>
            <a:r>
              <a:rPr lang="en-GB" sz="2800" b="1" dirty="0">
                <a:solidFill>
                  <a:schemeClr val="accent5"/>
                </a:solidFill>
              </a:rPr>
              <a:t>be</a:t>
            </a:r>
            <a:r>
              <a:rPr lang="en-GB" sz="2800" dirty="0"/>
              <a:t>, to </a:t>
            </a:r>
            <a:r>
              <a:rPr lang="en-GB" sz="2800" b="1" dirty="0">
                <a:solidFill>
                  <a:schemeClr val="accent5"/>
                </a:solidFill>
              </a:rPr>
              <a:t>do</a:t>
            </a:r>
            <a:r>
              <a:rPr lang="en-GB" sz="2800" dirty="0"/>
              <a:t> and to </a:t>
            </a:r>
            <a:r>
              <a:rPr lang="en-GB" sz="2800" b="1" dirty="0">
                <a:solidFill>
                  <a:schemeClr val="accent5"/>
                </a:solidFill>
              </a:rPr>
              <a:t>have</a:t>
            </a:r>
            <a:r>
              <a:rPr lang="en-GB" sz="2800" dirty="0"/>
              <a:t> are auxiliary verbs and change their form depending on whether they are written:</a:t>
            </a:r>
          </a:p>
          <a:p>
            <a:pPr>
              <a:buNone/>
            </a:pPr>
            <a:r>
              <a:rPr lang="en-GB" sz="2800" dirty="0"/>
              <a:t>    a.) In the first or third person </a:t>
            </a:r>
            <a:r>
              <a:rPr lang="en-GB" sz="2800" dirty="0">
                <a:sym typeface="Wingdings" pitchFamily="2" charset="2"/>
              </a:rPr>
              <a:t> I </a:t>
            </a:r>
            <a:r>
              <a:rPr lang="en-GB" sz="2800" b="1" dirty="0">
                <a:solidFill>
                  <a:srgbClr val="FF0066"/>
                </a:solidFill>
                <a:sym typeface="Wingdings" pitchFamily="2" charset="2"/>
              </a:rPr>
              <a:t>am</a:t>
            </a:r>
            <a:r>
              <a:rPr lang="en-GB" sz="2800" dirty="0">
                <a:sym typeface="Wingdings" pitchFamily="2" charset="2"/>
              </a:rPr>
              <a:t> vs. he </a:t>
            </a:r>
            <a:r>
              <a:rPr lang="en-GB" sz="2800" b="1" dirty="0">
                <a:solidFill>
                  <a:srgbClr val="FF0066"/>
                </a:solidFill>
                <a:sym typeface="Wingdings" pitchFamily="2" charset="2"/>
              </a:rPr>
              <a:t>is</a:t>
            </a:r>
            <a:r>
              <a:rPr lang="en-GB" sz="2800" dirty="0">
                <a:sym typeface="Wingdings" pitchFamily="2" charset="2"/>
              </a:rPr>
              <a:t> </a:t>
            </a:r>
            <a:endParaRPr lang="en-GB" sz="2800" dirty="0"/>
          </a:p>
          <a:p>
            <a:pPr>
              <a:buNone/>
            </a:pPr>
            <a:r>
              <a:rPr lang="en-GB" sz="2800" dirty="0"/>
              <a:t>    b.) Past, present or future tense </a:t>
            </a:r>
            <a:r>
              <a:rPr lang="en-GB" sz="2800" dirty="0">
                <a:sym typeface="Wingdings" pitchFamily="2" charset="2"/>
              </a:rPr>
              <a:t> I </a:t>
            </a:r>
            <a:r>
              <a:rPr lang="en-GB" sz="2800" b="1" dirty="0">
                <a:solidFill>
                  <a:srgbClr val="FF0066"/>
                </a:solidFill>
                <a:sym typeface="Wingdings" pitchFamily="2" charset="2"/>
              </a:rPr>
              <a:t>was</a:t>
            </a:r>
            <a:r>
              <a:rPr lang="en-GB" sz="2800" dirty="0">
                <a:sym typeface="Wingdings" pitchFamily="2" charset="2"/>
              </a:rPr>
              <a:t>, I </a:t>
            </a:r>
            <a:r>
              <a:rPr lang="en-GB" sz="2800" b="1" dirty="0">
                <a:solidFill>
                  <a:srgbClr val="FF0066"/>
                </a:solidFill>
                <a:sym typeface="Wingdings" pitchFamily="2" charset="2"/>
              </a:rPr>
              <a:t>am</a:t>
            </a:r>
            <a:r>
              <a:rPr lang="en-GB" sz="2800" dirty="0">
                <a:sym typeface="Wingdings" pitchFamily="2" charset="2"/>
              </a:rPr>
              <a:t>, I </a:t>
            </a:r>
            <a:r>
              <a:rPr lang="en-GB" sz="2800" b="1" dirty="0">
                <a:solidFill>
                  <a:srgbClr val="FF0066"/>
                </a:solidFill>
                <a:sym typeface="Wingdings" pitchFamily="2" charset="2"/>
              </a:rPr>
              <a:t>will</a:t>
            </a:r>
            <a:r>
              <a:rPr lang="en-GB" sz="2800" dirty="0">
                <a:sym typeface="Wingdings" pitchFamily="2" charset="2"/>
              </a:rPr>
              <a:t> </a:t>
            </a:r>
            <a:r>
              <a:rPr lang="en-GB" sz="2800" b="1" dirty="0">
                <a:solidFill>
                  <a:srgbClr val="FF0066"/>
                </a:solidFill>
                <a:sym typeface="Wingdings" pitchFamily="2" charset="2"/>
              </a:rPr>
              <a:t>be</a:t>
            </a:r>
            <a:endParaRPr lang="en-GB" sz="2800" b="1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en-GB" sz="2800" dirty="0"/>
              <a:t>    c.) Refer to one person or several </a:t>
            </a:r>
            <a:r>
              <a:rPr lang="en-GB" sz="2800" dirty="0">
                <a:sym typeface="Wingdings" pitchFamily="2" charset="2"/>
              </a:rPr>
              <a:t> She </a:t>
            </a:r>
            <a:r>
              <a:rPr lang="en-GB" sz="2800" b="1" dirty="0">
                <a:solidFill>
                  <a:srgbClr val="FF0066"/>
                </a:solidFill>
                <a:sym typeface="Wingdings" pitchFamily="2" charset="2"/>
              </a:rPr>
              <a:t>is</a:t>
            </a:r>
            <a:r>
              <a:rPr lang="en-GB" sz="2800" dirty="0">
                <a:sym typeface="Wingdings" pitchFamily="2" charset="2"/>
              </a:rPr>
              <a:t>, they </a:t>
            </a:r>
            <a:r>
              <a:rPr lang="en-GB" sz="2800" b="1" dirty="0">
                <a:solidFill>
                  <a:srgbClr val="FF0066"/>
                </a:solidFill>
                <a:sym typeface="Wingdings" pitchFamily="2" charset="2"/>
              </a:rPr>
              <a:t>are</a:t>
            </a:r>
            <a:r>
              <a:rPr lang="en-GB" sz="2800" dirty="0">
                <a:sym typeface="Wingdings" pitchFamily="2" charset="2"/>
              </a:rPr>
              <a:t> </a:t>
            </a:r>
          </a:p>
          <a:p>
            <a:pPr>
              <a:buNone/>
            </a:pPr>
            <a:endParaRPr lang="en-GB" dirty="0">
              <a:sym typeface="Wingdings" pitchFamily="2" charset="2"/>
            </a:endParaRPr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en-GB" dirty="0"/>
              <a:t>    </a:t>
            </a:r>
          </a:p>
          <a:p>
            <a:pPr algn="ctr"/>
            <a:r>
              <a:rPr lang="en-GB" sz="2400" dirty="0"/>
              <a:t>You need to be able to identify these three verbs in all of their forms. However, because they are used so frequently it is much easier than it sounds!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8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To be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327" y="1674812"/>
            <a:ext cx="986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50151"/>
              </p:ext>
            </p:extLst>
          </p:nvPr>
        </p:nvGraphicFramePr>
        <p:xfrm>
          <a:off x="2236797" y="1576243"/>
          <a:ext cx="8829964" cy="365655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07491">
                  <a:extLst>
                    <a:ext uri="{9D8B030D-6E8A-4147-A177-3AD203B41FA5}">
                      <a16:colId xmlns:a16="http://schemas.microsoft.com/office/drawing/2014/main" val="4108243862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519389879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365926057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1397919181"/>
                    </a:ext>
                  </a:extLst>
                </a:gridCol>
              </a:tblGrid>
              <a:tr h="94093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Normal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Contracted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 Contracted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46418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I’m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am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I’m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532774"/>
                  </a:ext>
                </a:extLst>
              </a:tr>
              <a:tr h="53767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you’re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are not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aren’t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66006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she’s/he’s/it’s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aseline="0" dirty="0"/>
                        <a:t> is not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aseline="0" dirty="0"/>
                        <a:t> isn’t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5358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we’re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are not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aren’t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6847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they’re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are not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aren’t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99493"/>
                  </a:ext>
                </a:extLst>
              </a:tr>
            </a:tbl>
          </a:graphicData>
        </a:graphic>
      </p:graphicFrame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2881744" y="6024458"/>
            <a:ext cx="1177637" cy="748145"/>
          </a:xfrm>
          <a:prstGeom prst="actionButtonForwardNex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84058" y="5378127"/>
            <a:ext cx="229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here to reveal the auxiliary verbs</a:t>
            </a:r>
          </a:p>
        </p:txBody>
      </p:sp>
    </p:spTree>
    <p:extLst>
      <p:ext uri="{BB962C8B-B14F-4D97-AF65-F5344CB8AC3E}">
        <p14:creationId xmlns:p14="http://schemas.microsoft.com/office/powerpoint/2010/main" val="135052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To be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327" y="1674812"/>
            <a:ext cx="986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46088"/>
              </p:ext>
            </p:extLst>
          </p:nvPr>
        </p:nvGraphicFramePr>
        <p:xfrm>
          <a:off x="2236797" y="1576243"/>
          <a:ext cx="8829964" cy="365918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07491">
                  <a:extLst>
                    <a:ext uri="{9D8B030D-6E8A-4147-A177-3AD203B41FA5}">
                      <a16:colId xmlns:a16="http://schemas.microsoft.com/office/drawing/2014/main" val="4108243862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519389879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365926057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1397919181"/>
                    </a:ext>
                  </a:extLst>
                </a:gridCol>
              </a:tblGrid>
              <a:tr h="94093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Normal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Contracted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 Contracted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46418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am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’m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532774"/>
                  </a:ext>
                </a:extLst>
              </a:tr>
              <a:tr h="53767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are not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aren’t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66006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’s</a:t>
                      </a:r>
                      <a:r>
                        <a:rPr lang="en-GB" dirty="0"/>
                        <a:t>/he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’s</a:t>
                      </a:r>
                      <a:r>
                        <a:rPr lang="en-GB" dirty="0"/>
                        <a:t>/it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is not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isn’t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5358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are not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aren’t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6847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are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are not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aren’t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9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7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To have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327" y="1674812"/>
            <a:ext cx="986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56636"/>
              </p:ext>
            </p:extLst>
          </p:nvPr>
        </p:nvGraphicFramePr>
        <p:xfrm>
          <a:off x="2236797" y="1576243"/>
          <a:ext cx="8829964" cy="37541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07491">
                  <a:extLst>
                    <a:ext uri="{9D8B030D-6E8A-4147-A177-3AD203B41FA5}">
                      <a16:colId xmlns:a16="http://schemas.microsoft.com/office/drawing/2014/main" val="4108243862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519389879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365926057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1397919181"/>
                    </a:ext>
                  </a:extLst>
                </a:gridCol>
              </a:tblGrid>
              <a:tr h="94093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Normal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Contracted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 Contracted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46418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have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I’ve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have</a:t>
                      </a:r>
                      <a:r>
                        <a:rPr lang="en-GB" baseline="0" dirty="0"/>
                        <a:t> not (got)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GB" baseline="0" dirty="0"/>
                        <a:t> haven’t (got)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532774"/>
                  </a:ext>
                </a:extLst>
              </a:tr>
              <a:tr h="53767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 have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you’ve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have not (got)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haven’t (got)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66006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 has</a:t>
                      </a:r>
                      <a:r>
                        <a:rPr lang="en-GB" baseline="0" dirty="0"/>
                        <a:t> (got)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she’s/he’s/it’s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aseline="0" dirty="0"/>
                        <a:t> has not (got)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aseline="0" dirty="0"/>
                        <a:t> hasn’t (got)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5358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 have</a:t>
                      </a:r>
                      <a:r>
                        <a:rPr lang="en-GB" baseline="0" dirty="0"/>
                        <a:t> (got)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we’ve</a:t>
                      </a:r>
                      <a:r>
                        <a:rPr lang="en-GB" baseline="0" dirty="0"/>
                        <a:t> (got)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have not (got)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haven’t (got)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6847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have (got)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they’ve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have not (got)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haven’t (got)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99493"/>
                  </a:ext>
                </a:extLst>
              </a:tr>
            </a:tbl>
          </a:graphicData>
        </a:graphic>
      </p:graphicFrame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2881744" y="6024458"/>
            <a:ext cx="1177637" cy="748145"/>
          </a:xfrm>
          <a:prstGeom prst="actionButtonForwardNex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84058" y="5378127"/>
            <a:ext cx="229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here to reveal the auxiliary verbs</a:t>
            </a:r>
          </a:p>
        </p:txBody>
      </p:sp>
    </p:spTree>
    <p:extLst>
      <p:ext uri="{BB962C8B-B14F-4D97-AF65-F5344CB8AC3E}">
        <p14:creationId xmlns:p14="http://schemas.microsoft.com/office/powerpoint/2010/main" val="135241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To have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327" y="1674812"/>
            <a:ext cx="986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84563"/>
              </p:ext>
            </p:extLst>
          </p:nvPr>
        </p:nvGraphicFramePr>
        <p:xfrm>
          <a:off x="2236797" y="1576243"/>
          <a:ext cx="8829964" cy="37541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07491">
                  <a:extLst>
                    <a:ext uri="{9D8B030D-6E8A-4147-A177-3AD203B41FA5}">
                      <a16:colId xmlns:a16="http://schemas.microsoft.com/office/drawing/2014/main" val="4108243862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519389879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365926057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1397919181"/>
                    </a:ext>
                  </a:extLst>
                </a:gridCol>
              </a:tblGrid>
              <a:tr h="94093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Normal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Contracted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 Contracted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46418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</a:t>
                      </a:r>
                      <a:r>
                        <a:rPr lang="en-GB" b="1" i="0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’ve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not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haven’t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532774"/>
                  </a:ext>
                </a:extLst>
              </a:tr>
              <a:tr h="53767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’ve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 not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haven’t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66006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has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she’s/he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’s</a:t>
                      </a:r>
                      <a:r>
                        <a:rPr lang="en-GB" dirty="0"/>
                        <a:t>/it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’s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has not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hasn’t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5358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’ve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 not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haven’t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6847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’ve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 not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haven’t (got)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9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73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To do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327" y="1674812"/>
            <a:ext cx="986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88793"/>
              </p:ext>
            </p:extLst>
          </p:nvPr>
        </p:nvGraphicFramePr>
        <p:xfrm>
          <a:off x="2236797" y="1576243"/>
          <a:ext cx="8829964" cy="365655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07491">
                  <a:extLst>
                    <a:ext uri="{9D8B030D-6E8A-4147-A177-3AD203B41FA5}">
                      <a16:colId xmlns:a16="http://schemas.microsoft.com/office/drawing/2014/main" val="4108243862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519389879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365926057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1397919181"/>
                    </a:ext>
                  </a:extLst>
                </a:gridCol>
              </a:tblGrid>
              <a:tr h="94093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Normal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Contracted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 Contracted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46418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contraction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do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GB" baseline="0" dirty="0"/>
                        <a:t> don’t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532774"/>
                  </a:ext>
                </a:extLst>
              </a:tr>
              <a:tr h="53767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contraction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do not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don’t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66006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 does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contraction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aseline="0" dirty="0"/>
                        <a:t> does not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aseline="0" dirty="0"/>
                        <a:t> doesn’t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5358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contraction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do not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don’t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6847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contraction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do not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don’t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99493"/>
                  </a:ext>
                </a:extLst>
              </a:tr>
            </a:tbl>
          </a:graphicData>
        </a:graphic>
      </p:graphicFrame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2881744" y="6024458"/>
            <a:ext cx="1177637" cy="748145"/>
          </a:xfrm>
          <a:prstGeom prst="actionButtonForwardNex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84058" y="5378127"/>
            <a:ext cx="229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here to reveal the auxiliary verbs</a:t>
            </a:r>
          </a:p>
        </p:txBody>
      </p:sp>
    </p:spTree>
    <p:extLst>
      <p:ext uri="{BB962C8B-B14F-4D97-AF65-F5344CB8AC3E}">
        <p14:creationId xmlns:p14="http://schemas.microsoft.com/office/powerpoint/2010/main" val="218295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To do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327" y="1674812"/>
            <a:ext cx="986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09279"/>
              </p:ext>
            </p:extLst>
          </p:nvPr>
        </p:nvGraphicFramePr>
        <p:xfrm>
          <a:off x="2236797" y="1576243"/>
          <a:ext cx="8829964" cy="365655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07491">
                  <a:extLst>
                    <a:ext uri="{9D8B030D-6E8A-4147-A177-3AD203B41FA5}">
                      <a16:colId xmlns:a16="http://schemas.microsoft.com/office/drawing/2014/main" val="4108243862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519389879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2365926057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1397919181"/>
                    </a:ext>
                  </a:extLst>
                </a:gridCol>
              </a:tblGrid>
              <a:tr h="94093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Normal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Contracted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Negative Contracted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46418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contraction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don’t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532774"/>
                  </a:ext>
                </a:extLst>
              </a:tr>
              <a:tr h="53767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contraction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 not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don’t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66006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contraction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does not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she/he/it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doesn’t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5358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 </a:t>
                      </a:r>
                      <a:r>
                        <a:rPr lang="en-GB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contraction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 not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don’t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68477"/>
                  </a:ext>
                </a:extLst>
              </a:tr>
              <a:tr h="5451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contraction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they</a:t>
                      </a:r>
                      <a:r>
                        <a:rPr lang="en-GB" baseline="0" dirty="0"/>
                        <a:t> </a:t>
                      </a:r>
                      <a:r>
                        <a:rPr lang="en-GB" b="1" u="sng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 not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they</a:t>
                      </a:r>
                      <a:r>
                        <a:rPr lang="en-GB" baseline="0"/>
                        <a:t> </a:t>
                      </a:r>
                      <a:r>
                        <a:rPr lang="en-GB" b="1" u="sng" baseline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don’t</a:t>
                      </a:r>
                      <a:endParaRPr lang="en-GB" b="1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9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71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600" dirty="0"/>
              <a:t>To be, To do, </a:t>
            </a:r>
            <a:br>
              <a:rPr lang="en-US" sz="3600" dirty="0"/>
            </a:br>
            <a:r>
              <a:rPr lang="en-US" sz="3600" dirty="0"/>
              <a:t>To have.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4584" y="1114254"/>
            <a:ext cx="9861416" cy="47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Can you identify the verbs in these sentences? 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rgbClr val="C00000"/>
                </a:solidFill>
              </a:rPr>
              <a:t>1. Ava is eating her ice-cream, it has melted a little.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rgbClr val="C00000"/>
                </a:solidFill>
              </a:rPr>
              <a:t>2. I do my spellings after dinner, Jack does his before football practice. 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rgbClr val="C00000"/>
                </a:solidFill>
              </a:rPr>
              <a:t>3. You are coming to my house on Saturday. We are going to watch a movie.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rgbClr val="C00000"/>
                </a:solidFill>
              </a:rPr>
              <a:t>4. Milo and </a:t>
            </a:r>
            <a:r>
              <a:rPr lang="en-GB" sz="2800" dirty="0" err="1">
                <a:solidFill>
                  <a:srgbClr val="C00000"/>
                </a:solidFill>
              </a:rPr>
              <a:t>Everly</a:t>
            </a:r>
            <a:r>
              <a:rPr lang="en-GB" sz="2800" dirty="0">
                <a:solidFill>
                  <a:srgbClr val="C00000"/>
                </a:solidFill>
              </a:rPr>
              <a:t> are very silly today.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rgbClr val="C00000"/>
                </a:solidFill>
              </a:rPr>
              <a:t>5. I have two cats, they’re called Alan and Nigel. 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rgbClr val="C00000"/>
                </a:solidFill>
              </a:rPr>
              <a:t>6. Finley is my little brother. Sometimes I don’t like him much, but I’m very lucky to have him.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397686" y="3288254"/>
            <a:ext cx="1177637" cy="748145"/>
          </a:xfrm>
          <a:prstGeom prst="actionButtonForwardNex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2641923"/>
            <a:ext cx="229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here to reveal the auxiliary verbs</a:t>
            </a:r>
          </a:p>
        </p:txBody>
      </p:sp>
    </p:spTree>
    <p:extLst>
      <p:ext uri="{BB962C8B-B14F-4D97-AF65-F5344CB8AC3E}">
        <p14:creationId xmlns:p14="http://schemas.microsoft.com/office/powerpoint/2010/main" val="45480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600" dirty="0"/>
              <a:t>To be, To do, </a:t>
            </a:r>
            <a:br>
              <a:rPr lang="en-US" sz="3600" dirty="0"/>
            </a:br>
            <a:r>
              <a:rPr lang="en-US" sz="3600" dirty="0"/>
              <a:t>To have.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3064" y="1132352"/>
            <a:ext cx="9861416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Can you identify the verbs in these sentences? 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1. Ava </a:t>
            </a:r>
            <a:r>
              <a:rPr lang="en-GB" sz="2800" b="1" u="sng" dirty="0">
                <a:solidFill>
                  <a:schemeClr val="accent1"/>
                </a:solidFill>
              </a:rPr>
              <a:t>is</a:t>
            </a:r>
            <a:r>
              <a:rPr lang="en-GB" sz="2800" dirty="0"/>
              <a:t> eating her ice-cream, it </a:t>
            </a:r>
            <a:r>
              <a:rPr lang="en-GB" sz="2800" b="1" u="sng" dirty="0">
                <a:solidFill>
                  <a:schemeClr val="accent1"/>
                </a:solidFill>
              </a:rPr>
              <a:t>has </a:t>
            </a:r>
            <a:r>
              <a:rPr lang="en-GB" sz="2800" dirty="0"/>
              <a:t>melted a little.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2. I </a:t>
            </a:r>
            <a:r>
              <a:rPr lang="en-GB" sz="2800" b="1" u="sng" dirty="0">
                <a:solidFill>
                  <a:schemeClr val="accent1"/>
                </a:solidFill>
              </a:rPr>
              <a:t>do</a:t>
            </a:r>
            <a:r>
              <a:rPr lang="en-GB" sz="2800" dirty="0"/>
              <a:t> my spellings after dinner, Jack </a:t>
            </a:r>
            <a:r>
              <a:rPr lang="en-GB" sz="2800" b="1" u="sng" dirty="0">
                <a:solidFill>
                  <a:schemeClr val="accent1"/>
                </a:solidFill>
              </a:rPr>
              <a:t>does</a:t>
            </a:r>
            <a:r>
              <a:rPr lang="en-GB" sz="2800" dirty="0"/>
              <a:t> his before football practice. 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3. You </a:t>
            </a:r>
            <a:r>
              <a:rPr lang="en-GB" sz="2800" b="1" u="sng" dirty="0">
                <a:solidFill>
                  <a:schemeClr val="accent1"/>
                </a:solidFill>
              </a:rPr>
              <a:t>are</a:t>
            </a:r>
            <a:r>
              <a:rPr lang="en-GB" sz="2800" dirty="0"/>
              <a:t> coming to my house on Saturday. We </a:t>
            </a:r>
            <a:r>
              <a:rPr lang="en-GB" sz="2800" b="1" u="sng" dirty="0">
                <a:solidFill>
                  <a:schemeClr val="accent1"/>
                </a:solidFill>
              </a:rPr>
              <a:t>are</a:t>
            </a:r>
            <a:r>
              <a:rPr lang="en-GB" sz="2800" dirty="0"/>
              <a:t> going to watch a movie.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4. Milo and </a:t>
            </a:r>
            <a:r>
              <a:rPr lang="en-GB" sz="2800" dirty="0" err="1"/>
              <a:t>Everly</a:t>
            </a:r>
            <a:r>
              <a:rPr lang="en-GB" sz="2800" dirty="0"/>
              <a:t> </a:t>
            </a:r>
            <a:r>
              <a:rPr lang="en-GB" sz="2800" b="1" u="sng" dirty="0">
                <a:solidFill>
                  <a:schemeClr val="accent1"/>
                </a:solidFill>
              </a:rPr>
              <a:t>are </a:t>
            </a:r>
            <a:r>
              <a:rPr lang="en-GB" sz="2800" dirty="0"/>
              <a:t>very silly today.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5. I </a:t>
            </a:r>
            <a:r>
              <a:rPr lang="en-GB" sz="2800" b="1" u="sng" dirty="0">
                <a:solidFill>
                  <a:schemeClr val="accent1"/>
                </a:solidFill>
              </a:rPr>
              <a:t>have</a:t>
            </a:r>
            <a:r>
              <a:rPr lang="en-GB" sz="2800" dirty="0"/>
              <a:t> two cats, they</a:t>
            </a:r>
            <a:r>
              <a:rPr lang="en-GB" sz="2800" b="1" u="sng" dirty="0">
                <a:solidFill>
                  <a:schemeClr val="accent1"/>
                </a:solidFill>
              </a:rPr>
              <a:t>’re</a:t>
            </a:r>
            <a:r>
              <a:rPr lang="en-GB" sz="2800" dirty="0"/>
              <a:t> called Alan and Nigel. 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6. Finley </a:t>
            </a:r>
            <a:r>
              <a:rPr lang="en-GB" sz="2800" b="1" u="sng" dirty="0">
                <a:solidFill>
                  <a:schemeClr val="accent1"/>
                </a:solidFill>
              </a:rPr>
              <a:t>is</a:t>
            </a:r>
            <a:r>
              <a:rPr lang="en-GB" sz="2800" dirty="0"/>
              <a:t> my little brother. Sometimes I </a:t>
            </a:r>
            <a:r>
              <a:rPr lang="en-GB" sz="2800" b="1" u="sng" dirty="0">
                <a:solidFill>
                  <a:schemeClr val="accent1"/>
                </a:solidFill>
              </a:rPr>
              <a:t>don’t</a:t>
            </a:r>
            <a:r>
              <a:rPr lang="en-GB" sz="2800" dirty="0"/>
              <a:t> like him much, but I</a:t>
            </a:r>
            <a:r>
              <a:rPr lang="en-GB" sz="2800" b="1" u="sng" dirty="0">
                <a:solidFill>
                  <a:schemeClr val="accent1"/>
                </a:solidFill>
              </a:rPr>
              <a:t>’m</a:t>
            </a:r>
            <a:r>
              <a:rPr lang="en-GB" sz="2800" dirty="0"/>
              <a:t> very lucky to </a:t>
            </a:r>
            <a:r>
              <a:rPr lang="en-GB" sz="2800" b="1" u="sng" dirty="0">
                <a:solidFill>
                  <a:schemeClr val="accent1"/>
                </a:solidFill>
              </a:rPr>
              <a:t>have</a:t>
            </a:r>
            <a:r>
              <a:rPr lang="en-GB" sz="2800" dirty="0"/>
              <a:t> him.</a:t>
            </a:r>
          </a:p>
          <a:p>
            <a:endParaRPr lang="en-GB" dirty="0"/>
          </a:p>
        </p:txBody>
      </p:sp>
      <p:grpSp>
        <p:nvGrpSpPr>
          <p:cNvPr id="6" name="Group 16"/>
          <p:cNvGrpSpPr/>
          <p:nvPr/>
        </p:nvGrpSpPr>
        <p:grpSpPr>
          <a:xfrm>
            <a:off x="3404231" y="4689140"/>
            <a:ext cx="4926449" cy="1621809"/>
            <a:chOff x="3563888" y="5265204"/>
            <a:chExt cx="4926449" cy="1621809"/>
          </a:xfrm>
        </p:grpSpPr>
        <p:sp>
          <p:nvSpPr>
            <p:cNvPr id="7" name="Rounded Rectangle 6"/>
            <p:cNvSpPr/>
            <p:nvPr/>
          </p:nvSpPr>
          <p:spPr>
            <a:xfrm>
              <a:off x="3563888" y="5734885"/>
              <a:ext cx="4464496" cy="1152128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REMEMBER</a:t>
              </a:r>
              <a:r>
                <a:rPr lang="en-GB" dirty="0"/>
                <a:t>: To be, to do and to have can be written in a negative form or shortened using apostrophes for contraction.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796136" y="5265204"/>
              <a:ext cx="0" cy="3600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8058289" y="5681139"/>
              <a:ext cx="432048" cy="3600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01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4408" y="262637"/>
            <a:ext cx="4391191" cy="1325563"/>
          </a:xfrm>
        </p:spPr>
        <p:txBody>
          <a:bodyPr anchor="t">
            <a:normAutofit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Assignment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59674" y="1450182"/>
            <a:ext cx="9861416" cy="28315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There are worksheets available on Microsoft Teams for you to test your knowledge of Auxiliary Verbs.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4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58745" y="1005663"/>
            <a:ext cx="4522600" cy="7344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Lesson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Learning at Home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Today we are going to try something new! This PowerPoint Presentation has been put together by your teachers to help you learn about auxiliary verbs at home.</a:t>
            </a:r>
          </a:p>
          <a:p>
            <a:r>
              <a:rPr lang="en-US" sz="1800" dirty="0"/>
              <a:t>This presentation will look over what we already know about verbs and explain to you what an auxiliary verb is.</a:t>
            </a:r>
          </a:p>
          <a:p>
            <a:r>
              <a:rPr lang="en-US" sz="1800" dirty="0"/>
              <a:t>When the presentation is finished, there will be assignment on teams for you to complete and submit to your teacher.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What is a verb?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3013326"/>
            <a:ext cx="9303119" cy="211150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A </a:t>
            </a:r>
            <a:r>
              <a:rPr lang="en-GB" sz="2400" b="1" dirty="0"/>
              <a:t>verb</a:t>
            </a:r>
            <a:r>
              <a:rPr lang="en-GB" sz="2400" dirty="0"/>
              <a:t> is a </a:t>
            </a:r>
            <a:r>
              <a:rPr lang="en-GB" sz="2400" i="1" dirty="0"/>
              <a:t>doing </a:t>
            </a:r>
            <a:r>
              <a:rPr lang="en-GB" sz="2400" dirty="0"/>
              <a:t>word; they show </a:t>
            </a:r>
            <a:r>
              <a:rPr lang="en-GB" sz="2400" b="1" dirty="0">
                <a:solidFill>
                  <a:schemeClr val="accent5"/>
                </a:solidFill>
              </a:rPr>
              <a:t>action</a:t>
            </a:r>
            <a:r>
              <a:rPr lang="en-GB" sz="2400" dirty="0"/>
              <a:t> or a </a:t>
            </a:r>
            <a:r>
              <a:rPr lang="en-GB" sz="2400" b="1" dirty="0">
                <a:solidFill>
                  <a:schemeClr val="accent5"/>
                </a:solidFill>
              </a:rPr>
              <a:t>state of being</a:t>
            </a:r>
            <a:r>
              <a:rPr lang="en-GB" sz="2400" dirty="0"/>
              <a:t>.</a:t>
            </a:r>
          </a:p>
          <a:p>
            <a:r>
              <a:rPr lang="en-GB" sz="2400" dirty="0"/>
              <a:t>The verb is usually performed by the subject of the sentence.</a:t>
            </a:r>
          </a:p>
          <a:p>
            <a:endParaRPr lang="en-GB" sz="2400" dirty="0"/>
          </a:p>
          <a:p>
            <a:endParaRPr lang="en-GB" sz="2400" b="1" dirty="0"/>
          </a:p>
          <a:p>
            <a:r>
              <a:rPr lang="en-GB" sz="2400" b="1" dirty="0">
                <a:solidFill>
                  <a:srgbClr val="FF0066"/>
                </a:solidFill>
              </a:rPr>
              <a:t>Rex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chemeClr val="accent5"/>
                </a:solidFill>
              </a:rPr>
              <a:t>drank</a:t>
            </a:r>
            <a:r>
              <a:rPr lang="en-GB" sz="2400" b="1" dirty="0"/>
              <a:t> the </a:t>
            </a: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milkshake</a:t>
            </a:r>
            <a:r>
              <a:rPr lang="en-GB" sz="2400" b="1" dirty="0"/>
              <a:t>.</a:t>
            </a: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13789" y="3137512"/>
            <a:ext cx="2304256" cy="1584176"/>
            <a:chOff x="611560" y="3645024"/>
            <a:chExt cx="2304256" cy="1584176"/>
          </a:xfrm>
        </p:grpSpPr>
        <p:sp>
          <p:nvSpPr>
            <p:cNvPr id="6" name="Rounded Rectangle 5"/>
            <p:cNvSpPr/>
            <p:nvPr/>
          </p:nvSpPr>
          <p:spPr>
            <a:xfrm>
              <a:off x="611560" y="3645024"/>
              <a:ext cx="1800200" cy="1584176"/>
            </a:xfrm>
            <a:prstGeom prst="roundRect">
              <a:avLst/>
            </a:prstGeom>
            <a:ln w="57150">
              <a:solidFill>
                <a:srgbClr val="FF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66"/>
                  </a:solidFill>
                </a:rPr>
                <a:t>Rex</a:t>
              </a:r>
              <a:r>
                <a:rPr lang="en-GB" dirty="0"/>
                <a:t> is the </a:t>
              </a:r>
              <a:r>
                <a:rPr lang="en-GB" b="1" dirty="0">
                  <a:solidFill>
                    <a:schemeClr val="tx1"/>
                  </a:solidFill>
                </a:rPr>
                <a:t>subject</a:t>
              </a:r>
              <a:r>
                <a:rPr lang="en-GB" dirty="0"/>
                <a:t> – the person doing the action.</a:t>
              </a:r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2411760" y="4437112"/>
              <a:ext cx="504056" cy="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74029" y="4217632"/>
            <a:ext cx="2736304" cy="1728192"/>
            <a:chOff x="2771800" y="4725144"/>
            <a:chExt cx="2736304" cy="1728192"/>
          </a:xfrm>
        </p:grpSpPr>
        <p:sp>
          <p:nvSpPr>
            <p:cNvPr id="10" name="Rounded Rectangle 9"/>
            <p:cNvSpPr/>
            <p:nvPr/>
          </p:nvSpPr>
          <p:spPr>
            <a:xfrm>
              <a:off x="2771800" y="5373216"/>
              <a:ext cx="2736304" cy="1080120"/>
            </a:xfrm>
            <a:prstGeom prst="roundRect">
              <a:avLst/>
            </a:prstGeom>
            <a:ln w="5715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5"/>
                  </a:solidFill>
                </a:rPr>
                <a:t>Drank</a:t>
              </a:r>
              <a:r>
                <a:rPr lang="en-GB" dirty="0">
                  <a:solidFill>
                    <a:schemeClr val="tx1"/>
                  </a:solidFill>
                </a:rPr>
                <a:t> is the </a:t>
              </a:r>
              <a:r>
                <a:rPr lang="en-GB" b="1" dirty="0">
                  <a:solidFill>
                    <a:schemeClr val="tx1"/>
                  </a:solidFill>
                </a:rPr>
                <a:t>verb</a:t>
              </a:r>
              <a:r>
                <a:rPr lang="en-GB" dirty="0">
                  <a:solidFill>
                    <a:schemeClr val="tx1"/>
                  </a:solidFill>
                </a:rPr>
                <a:t> – it is the action being completed. </a:t>
              </a:r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V="1">
              <a:off x="4139952" y="4725144"/>
              <a:ext cx="0" cy="648072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730413" y="2777472"/>
            <a:ext cx="2448272" cy="2376264"/>
            <a:chOff x="6228184" y="3284984"/>
            <a:chExt cx="2448272" cy="2376264"/>
          </a:xfrm>
        </p:grpSpPr>
        <p:sp>
          <p:nvSpPr>
            <p:cNvPr id="13" name="Rounded Rectangle 12"/>
            <p:cNvSpPr/>
            <p:nvPr/>
          </p:nvSpPr>
          <p:spPr>
            <a:xfrm>
              <a:off x="6876256" y="3284984"/>
              <a:ext cx="1800200" cy="2376264"/>
            </a:xfrm>
            <a:prstGeom prst="roundRect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Milkshake</a:t>
              </a:r>
              <a:r>
                <a:rPr lang="en-GB" b="1" dirty="0">
                  <a:solidFill>
                    <a:schemeClr val="accent5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is the </a:t>
              </a:r>
              <a:r>
                <a:rPr lang="en-GB" b="1" dirty="0">
                  <a:solidFill>
                    <a:schemeClr val="tx1"/>
                  </a:solidFill>
                </a:rPr>
                <a:t>object</a:t>
              </a:r>
              <a:r>
                <a:rPr lang="en-GB" dirty="0">
                  <a:solidFill>
                    <a:schemeClr val="tx1"/>
                  </a:solidFill>
                </a:rPr>
                <a:t> – it is what is affected by or receiving the action. 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228184" y="4437112"/>
              <a:ext cx="648072" cy="0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32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What is a verb?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3013326"/>
            <a:ext cx="9303119" cy="2111508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Here is another example</a:t>
            </a:r>
          </a:p>
          <a:p>
            <a:endParaRPr lang="en-GB" sz="2400" dirty="0"/>
          </a:p>
          <a:p>
            <a:endParaRPr lang="en-GB" sz="2400" b="1" dirty="0"/>
          </a:p>
          <a:p>
            <a:r>
              <a:rPr lang="en-GB" sz="2400" b="1" dirty="0">
                <a:solidFill>
                  <a:srgbClr val="000000"/>
                </a:solidFill>
              </a:rPr>
              <a:t>The</a:t>
            </a:r>
            <a:r>
              <a:rPr lang="en-GB" sz="2400" b="1" dirty="0">
                <a:solidFill>
                  <a:srgbClr val="FF0066"/>
                </a:solidFill>
              </a:rPr>
              <a:t> ball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chemeClr val="accent5"/>
                </a:solidFill>
              </a:rPr>
              <a:t>bounced </a:t>
            </a:r>
            <a:r>
              <a:rPr lang="en-GB" sz="2400" b="1" dirty="0">
                <a:solidFill>
                  <a:srgbClr val="000000"/>
                </a:solidFill>
              </a:rPr>
              <a:t>off the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table.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3750" y="2908473"/>
            <a:ext cx="2304256" cy="1584176"/>
            <a:chOff x="611560" y="3645024"/>
            <a:chExt cx="2304256" cy="1584176"/>
          </a:xfrm>
        </p:grpSpPr>
        <p:sp>
          <p:nvSpPr>
            <p:cNvPr id="6" name="Rounded Rectangle 5"/>
            <p:cNvSpPr/>
            <p:nvPr/>
          </p:nvSpPr>
          <p:spPr>
            <a:xfrm>
              <a:off x="611560" y="3645024"/>
              <a:ext cx="1800200" cy="1584176"/>
            </a:xfrm>
            <a:prstGeom prst="roundRect">
              <a:avLst/>
            </a:prstGeom>
            <a:ln w="57150">
              <a:solidFill>
                <a:srgbClr val="FF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66"/>
                  </a:solidFill>
                </a:rPr>
                <a:t>Ball</a:t>
              </a:r>
              <a:r>
                <a:rPr lang="en-GB" dirty="0"/>
                <a:t> is the </a:t>
              </a:r>
              <a:r>
                <a:rPr lang="en-GB" b="1" dirty="0">
                  <a:solidFill>
                    <a:schemeClr val="tx1"/>
                  </a:solidFill>
                </a:rPr>
                <a:t>subject</a:t>
              </a:r>
              <a:r>
                <a:rPr lang="en-GB" dirty="0"/>
                <a:t> – the thing doing the action.</a:t>
              </a:r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2411760" y="4437112"/>
              <a:ext cx="504056" cy="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378532" y="3965604"/>
            <a:ext cx="2736304" cy="1728192"/>
            <a:chOff x="2771800" y="4725144"/>
            <a:chExt cx="2736304" cy="1728192"/>
          </a:xfrm>
        </p:grpSpPr>
        <p:sp>
          <p:nvSpPr>
            <p:cNvPr id="10" name="Rounded Rectangle 9"/>
            <p:cNvSpPr/>
            <p:nvPr/>
          </p:nvSpPr>
          <p:spPr>
            <a:xfrm>
              <a:off x="2771800" y="5373216"/>
              <a:ext cx="2736304" cy="1080120"/>
            </a:xfrm>
            <a:prstGeom prst="roundRect">
              <a:avLst/>
            </a:prstGeom>
            <a:ln w="5715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5"/>
                  </a:solidFill>
                </a:rPr>
                <a:t>bounced</a:t>
              </a:r>
              <a:r>
                <a:rPr lang="en-GB" dirty="0">
                  <a:solidFill>
                    <a:schemeClr val="tx1"/>
                  </a:solidFill>
                </a:rPr>
                <a:t> is the </a:t>
              </a:r>
              <a:r>
                <a:rPr lang="en-GB" b="1" dirty="0">
                  <a:solidFill>
                    <a:schemeClr val="tx1"/>
                  </a:solidFill>
                </a:rPr>
                <a:t>verb</a:t>
              </a:r>
              <a:r>
                <a:rPr lang="en-GB" dirty="0">
                  <a:solidFill>
                    <a:schemeClr val="tx1"/>
                  </a:solidFill>
                </a:rPr>
                <a:t> – it is the action being completed. </a:t>
              </a:r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V="1">
              <a:off x="4139952" y="4725144"/>
              <a:ext cx="0" cy="648072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171519" y="2607655"/>
            <a:ext cx="2448272" cy="2376264"/>
            <a:chOff x="6228184" y="3284984"/>
            <a:chExt cx="2448272" cy="2376264"/>
          </a:xfrm>
        </p:grpSpPr>
        <p:sp>
          <p:nvSpPr>
            <p:cNvPr id="13" name="Rounded Rectangle 12"/>
            <p:cNvSpPr/>
            <p:nvPr/>
          </p:nvSpPr>
          <p:spPr>
            <a:xfrm>
              <a:off x="6876256" y="3284984"/>
              <a:ext cx="1800200" cy="2376264"/>
            </a:xfrm>
            <a:prstGeom prst="roundRect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table</a:t>
              </a:r>
              <a:r>
                <a:rPr lang="en-GB" b="1" dirty="0">
                  <a:solidFill>
                    <a:schemeClr val="accent5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is the </a:t>
              </a:r>
              <a:r>
                <a:rPr lang="en-GB" b="1" dirty="0">
                  <a:solidFill>
                    <a:schemeClr val="tx1"/>
                  </a:solidFill>
                </a:rPr>
                <a:t>object</a:t>
              </a:r>
              <a:r>
                <a:rPr lang="en-GB" dirty="0">
                  <a:solidFill>
                    <a:schemeClr val="tx1"/>
                  </a:solidFill>
                </a:rPr>
                <a:t> – it is what is affected by or receiving the action. 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228184" y="4437112"/>
              <a:ext cx="648072" cy="0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03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What is a verb?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3013326"/>
            <a:ext cx="9303119" cy="21115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3600" dirty="0"/>
              <a:t>Can you identify the subject, verb and object in this sentence:</a:t>
            </a:r>
          </a:p>
          <a:p>
            <a:endParaRPr lang="en-GB" sz="2400" dirty="0"/>
          </a:p>
          <a:p>
            <a:endParaRPr lang="en-GB" sz="2400" b="1" dirty="0"/>
          </a:p>
          <a:p>
            <a:r>
              <a:rPr lang="en-GB" sz="2400" b="1" dirty="0">
                <a:solidFill>
                  <a:srgbClr val="000000"/>
                </a:solidFill>
              </a:rPr>
              <a:t>The cat ate all of her food.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04958" y="3145156"/>
            <a:ext cx="2304256" cy="1584176"/>
            <a:chOff x="611560" y="3645024"/>
            <a:chExt cx="2304256" cy="1584176"/>
          </a:xfrm>
        </p:grpSpPr>
        <p:sp>
          <p:nvSpPr>
            <p:cNvPr id="6" name="Rounded Rectangle 5"/>
            <p:cNvSpPr/>
            <p:nvPr/>
          </p:nvSpPr>
          <p:spPr>
            <a:xfrm>
              <a:off x="611560" y="3645024"/>
              <a:ext cx="1800200" cy="1584176"/>
            </a:xfrm>
            <a:prstGeom prst="roundRect">
              <a:avLst/>
            </a:prstGeom>
            <a:ln w="57150">
              <a:solidFill>
                <a:srgbClr val="FF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66"/>
                  </a:solidFill>
                </a:rPr>
                <a:t>cat</a:t>
              </a:r>
              <a:r>
                <a:rPr lang="en-GB" dirty="0"/>
                <a:t> is the </a:t>
              </a:r>
              <a:r>
                <a:rPr lang="en-GB" b="1" dirty="0">
                  <a:solidFill>
                    <a:schemeClr val="tx1"/>
                  </a:solidFill>
                </a:rPr>
                <a:t>subject</a:t>
              </a:r>
              <a:r>
                <a:rPr lang="en-GB" dirty="0"/>
                <a:t> – the thing doing the action.</a:t>
              </a:r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2411760" y="4437112"/>
              <a:ext cx="504056" cy="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391099" y="4119823"/>
            <a:ext cx="2736304" cy="1728192"/>
            <a:chOff x="2771800" y="4725144"/>
            <a:chExt cx="2736304" cy="1728192"/>
          </a:xfrm>
        </p:grpSpPr>
        <p:sp>
          <p:nvSpPr>
            <p:cNvPr id="10" name="Rounded Rectangle 9"/>
            <p:cNvSpPr/>
            <p:nvPr/>
          </p:nvSpPr>
          <p:spPr>
            <a:xfrm>
              <a:off x="2771800" y="5373216"/>
              <a:ext cx="2736304" cy="1080120"/>
            </a:xfrm>
            <a:prstGeom prst="roundRect">
              <a:avLst/>
            </a:prstGeom>
            <a:ln w="5715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5"/>
                  </a:solidFill>
                </a:rPr>
                <a:t>ate</a:t>
              </a:r>
              <a:r>
                <a:rPr lang="en-GB" dirty="0">
                  <a:solidFill>
                    <a:schemeClr val="tx1"/>
                  </a:solidFill>
                </a:rPr>
                <a:t> is the </a:t>
              </a:r>
              <a:r>
                <a:rPr lang="en-GB" b="1" dirty="0">
                  <a:solidFill>
                    <a:schemeClr val="tx1"/>
                  </a:solidFill>
                </a:rPr>
                <a:t>verb</a:t>
              </a:r>
              <a:r>
                <a:rPr lang="en-GB" dirty="0">
                  <a:solidFill>
                    <a:schemeClr val="tx1"/>
                  </a:solidFill>
                </a:rPr>
                <a:t> – it is the action being completed. </a:t>
              </a:r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V="1">
              <a:off x="4139952" y="4725144"/>
              <a:ext cx="0" cy="648072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713345" y="2748570"/>
            <a:ext cx="2448272" cy="2376264"/>
            <a:chOff x="6228184" y="3284984"/>
            <a:chExt cx="2448272" cy="2376264"/>
          </a:xfrm>
        </p:grpSpPr>
        <p:sp>
          <p:nvSpPr>
            <p:cNvPr id="13" name="Rounded Rectangle 12"/>
            <p:cNvSpPr/>
            <p:nvPr/>
          </p:nvSpPr>
          <p:spPr>
            <a:xfrm>
              <a:off x="6876256" y="3284984"/>
              <a:ext cx="1800200" cy="2376264"/>
            </a:xfrm>
            <a:prstGeom prst="roundRect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food</a:t>
              </a:r>
              <a:r>
                <a:rPr lang="en-GB" b="1" dirty="0">
                  <a:solidFill>
                    <a:schemeClr val="accent5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is the </a:t>
              </a:r>
              <a:r>
                <a:rPr lang="en-GB" b="1" dirty="0">
                  <a:solidFill>
                    <a:schemeClr val="tx1"/>
                  </a:solidFill>
                </a:rPr>
                <a:t>object</a:t>
              </a:r>
              <a:r>
                <a:rPr lang="en-GB" dirty="0">
                  <a:solidFill>
                    <a:schemeClr val="tx1"/>
                  </a:solidFill>
                </a:rPr>
                <a:t> – it is what is affected by or receiving the action. 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228184" y="4437112"/>
              <a:ext cx="648072" cy="0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77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a verb?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verbs we have just looked at are known as ‘action verbs.’ They refer to something a person, animal or thing can do.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7377" y="793534"/>
            <a:ext cx="6096000" cy="467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Can you identify the verbs in these sentences?</a:t>
            </a:r>
          </a:p>
          <a:p>
            <a:pPr>
              <a:lnSpc>
                <a:spcPct val="110000"/>
              </a:lnSpc>
            </a:pPr>
            <a:r>
              <a:rPr lang="en-GB" dirty="0"/>
              <a:t>1. Olivia ate a mouthful of toast, gulped down some orange juice, then ran out of the house.    </a:t>
            </a:r>
          </a:p>
          <a:p>
            <a:pPr>
              <a:lnSpc>
                <a:spcPct val="110000"/>
              </a:lnSpc>
              <a:buNone/>
            </a:pPr>
            <a:r>
              <a:rPr lang="en-GB" dirty="0"/>
              <a:t>Olivia </a:t>
            </a:r>
            <a:r>
              <a:rPr lang="en-GB" b="1" dirty="0">
                <a:solidFill>
                  <a:srgbClr val="FF0066"/>
                </a:solidFill>
              </a:rPr>
              <a:t>ate</a:t>
            </a:r>
            <a:r>
              <a:rPr lang="en-GB" dirty="0"/>
              <a:t> a mouthful of toast, </a:t>
            </a:r>
            <a:r>
              <a:rPr lang="en-GB" b="1" dirty="0">
                <a:solidFill>
                  <a:srgbClr val="FF0066"/>
                </a:solidFill>
              </a:rPr>
              <a:t>gulped</a:t>
            </a:r>
            <a:r>
              <a:rPr lang="en-GB" dirty="0"/>
              <a:t> down some orange juice, then </a:t>
            </a:r>
            <a:r>
              <a:rPr lang="en-GB" b="1" dirty="0">
                <a:solidFill>
                  <a:srgbClr val="FF0066"/>
                </a:solidFill>
              </a:rPr>
              <a:t>ran</a:t>
            </a:r>
            <a:r>
              <a:rPr lang="en-GB" dirty="0"/>
              <a:t> out of the house.      </a:t>
            </a:r>
          </a:p>
          <a:p>
            <a:pPr>
              <a:lnSpc>
                <a:spcPct val="110000"/>
              </a:lnSpc>
            </a:pPr>
            <a:r>
              <a:rPr lang="en-GB" dirty="0"/>
              <a:t>2. The swallows somersaulted though the air as they flew high above the city. </a:t>
            </a:r>
          </a:p>
          <a:p>
            <a:pPr>
              <a:lnSpc>
                <a:spcPct val="110000"/>
              </a:lnSpc>
              <a:buNone/>
            </a:pPr>
            <a:r>
              <a:rPr lang="en-GB" dirty="0"/>
              <a:t>The swallows </a:t>
            </a:r>
            <a:r>
              <a:rPr lang="en-GB" b="1" dirty="0">
                <a:solidFill>
                  <a:srgbClr val="FF0066"/>
                </a:solidFill>
              </a:rPr>
              <a:t>somersaulted</a:t>
            </a:r>
            <a:r>
              <a:rPr lang="en-GB" dirty="0"/>
              <a:t> though the air as they </a:t>
            </a:r>
            <a:r>
              <a:rPr lang="en-GB" b="1" dirty="0">
                <a:solidFill>
                  <a:srgbClr val="FF0066"/>
                </a:solidFill>
              </a:rPr>
              <a:t>flew </a:t>
            </a:r>
            <a:r>
              <a:rPr lang="en-GB" dirty="0"/>
              <a:t>high above the city. </a:t>
            </a:r>
          </a:p>
          <a:p>
            <a:pPr>
              <a:lnSpc>
                <a:spcPct val="110000"/>
              </a:lnSpc>
            </a:pPr>
            <a:r>
              <a:rPr lang="en-GB" dirty="0"/>
              <a:t>3. “Duck!” shouted Luke, as the boomerang zoomed back towards Elliot. </a:t>
            </a:r>
            <a:endParaRPr lang="en-GB" b="1" dirty="0"/>
          </a:p>
          <a:p>
            <a:pPr>
              <a:lnSpc>
                <a:spcPct val="110000"/>
              </a:lnSpc>
              <a:buNone/>
            </a:pPr>
            <a:r>
              <a:rPr lang="en-GB" dirty="0"/>
              <a:t>“</a:t>
            </a:r>
            <a:r>
              <a:rPr lang="en-GB" b="1" dirty="0">
                <a:solidFill>
                  <a:srgbClr val="FF0066"/>
                </a:solidFill>
              </a:rPr>
              <a:t>Duck</a:t>
            </a:r>
            <a:r>
              <a:rPr lang="en-GB" dirty="0"/>
              <a:t>!” </a:t>
            </a:r>
            <a:r>
              <a:rPr lang="en-GB" b="1" dirty="0">
                <a:solidFill>
                  <a:srgbClr val="FF0066"/>
                </a:solidFill>
              </a:rPr>
              <a:t>shouted</a:t>
            </a:r>
            <a:r>
              <a:rPr lang="en-GB" dirty="0"/>
              <a:t> Luke, as the boomerang </a:t>
            </a:r>
            <a:r>
              <a:rPr lang="en-GB" b="1" dirty="0">
                <a:solidFill>
                  <a:srgbClr val="FF0066"/>
                </a:solidFill>
              </a:rPr>
              <a:t>zoomed</a:t>
            </a:r>
            <a:r>
              <a:rPr lang="en-GB" dirty="0"/>
              <a:t> back towards Elliot. </a:t>
            </a:r>
            <a:endParaRPr lang="en-GB" b="1" dirty="0"/>
          </a:p>
          <a:p>
            <a:pPr>
              <a:lnSpc>
                <a:spcPct val="110000"/>
              </a:lnSpc>
              <a:buNone/>
            </a:pPr>
            <a:endParaRPr lang="en-GB" sz="1200" b="1" dirty="0"/>
          </a:p>
          <a:p>
            <a:pPr>
              <a:lnSpc>
                <a:spcPct val="110000"/>
              </a:lnSpc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9401" y="5015360"/>
            <a:ext cx="4464496" cy="64807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Some words can be nouns or verbs depending on how they are used.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883497" y="4439296"/>
            <a:ext cx="72008" cy="576064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8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Verbs</a:t>
            </a:r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What is an auxiliary verb?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0161" y="1596006"/>
            <a:ext cx="9303119" cy="211150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An </a:t>
            </a:r>
            <a:r>
              <a:rPr lang="en-GB" sz="2800" b="1" dirty="0"/>
              <a:t>auxiliary verb </a:t>
            </a:r>
            <a:r>
              <a:rPr lang="en-GB" sz="2800" dirty="0"/>
              <a:t>is also known as a ‘helping verb.’ </a:t>
            </a:r>
            <a:r>
              <a:rPr lang="en-GB" sz="2800" i="1" dirty="0"/>
              <a:t>It comes before the verb in some sentences to help them make sense.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i="1" dirty="0"/>
              <a:t>With auxiliary verbs you can write verbs in different tenses (past, present and future)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What is an auxiliary verb?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66077"/>
              </p:ext>
            </p:extLst>
          </p:nvPr>
        </p:nvGraphicFramePr>
        <p:xfrm>
          <a:off x="1094510" y="1733559"/>
          <a:ext cx="10252362" cy="269989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1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83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Past 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Present 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Future Tense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1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</a:t>
                      </a:r>
                      <a:r>
                        <a:rPr lang="en-GB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danced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GB" baseline="0" dirty="0"/>
                        <a:t> am </a:t>
                      </a:r>
                      <a:r>
                        <a:rPr lang="en-GB" b="1" baseline="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dancing </a:t>
                      </a:r>
                      <a:endParaRPr lang="en-GB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will </a:t>
                      </a:r>
                      <a:r>
                        <a:rPr lang="en-GB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dance</a:t>
                      </a:r>
                      <a:r>
                        <a:rPr lang="en-GB" baseline="0" dirty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1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</a:t>
                      </a:r>
                      <a:r>
                        <a:rPr lang="en-GB" baseline="0" dirty="0"/>
                        <a:t> snow </a:t>
                      </a:r>
                      <a:r>
                        <a:rPr lang="en-GB" b="1" baseline="0" dirty="0">
                          <a:solidFill>
                            <a:schemeClr val="accent5"/>
                          </a:solidFill>
                        </a:rPr>
                        <a:t>melted</a:t>
                      </a:r>
                      <a:endParaRPr lang="en-GB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 snow is melting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 snow will </a:t>
                      </a:r>
                      <a:r>
                        <a:rPr lang="en-GB" b="1" dirty="0">
                          <a:solidFill>
                            <a:schemeClr val="accent5"/>
                          </a:solidFill>
                        </a:rPr>
                        <a:t>melt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1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James lied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James</a:t>
                      </a:r>
                      <a:r>
                        <a:rPr lang="en-GB" baseline="0" dirty="0"/>
                        <a:t> is </a:t>
                      </a:r>
                      <a:r>
                        <a:rPr lang="en-GB" b="1" baseline="0" dirty="0">
                          <a:solidFill>
                            <a:schemeClr val="accent5"/>
                          </a:solidFill>
                        </a:rPr>
                        <a:t>lying </a:t>
                      </a:r>
                      <a:endParaRPr lang="en-GB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James will lie</a:t>
                      </a:r>
                      <a:r>
                        <a:rPr lang="en-GB" baseline="0" dirty="0"/>
                        <a:t>.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01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Ella </a:t>
                      </a:r>
                      <a:r>
                        <a:rPr lang="en-GB" b="1" dirty="0">
                          <a:solidFill>
                            <a:schemeClr val="accent5"/>
                          </a:solidFill>
                        </a:rPr>
                        <a:t>sang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Ella is singing</a:t>
                      </a:r>
                      <a:r>
                        <a:rPr lang="en-GB" baseline="0" dirty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Ella will </a:t>
                      </a:r>
                      <a:r>
                        <a:rPr lang="en-GB" b="1" dirty="0">
                          <a:solidFill>
                            <a:schemeClr val="accent5"/>
                          </a:solidFill>
                        </a:rPr>
                        <a:t>sing</a:t>
                      </a:r>
                      <a:r>
                        <a:rPr lang="en-GB" dirty="0"/>
                        <a:t> </a:t>
                      </a:r>
                      <a:endParaRPr lang="en-GB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1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</a:t>
                      </a:r>
                      <a:r>
                        <a:rPr lang="en-GB" b="1" dirty="0">
                          <a:solidFill>
                            <a:schemeClr val="accent5"/>
                          </a:solidFill>
                        </a:rPr>
                        <a:t>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GB" baseline="0" dirty="0"/>
                        <a:t> am</a:t>
                      </a:r>
                      <a:r>
                        <a:rPr lang="en-GB" dirty="0"/>
                        <a:t> </a:t>
                      </a:r>
                      <a:r>
                        <a:rPr lang="en-GB" b="1" dirty="0">
                          <a:solidFill>
                            <a:schemeClr val="accent5"/>
                          </a:solidFill>
                        </a:rPr>
                        <a:t>eating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will eat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28707" y="4842136"/>
            <a:ext cx="9268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‘am’, ‘is’ and ‘will’ are the </a:t>
            </a:r>
            <a:r>
              <a:rPr lang="en-GB" sz="3200" b="1" u="sng" dirty="0"/>
              <a:t>auxiliary verbs, </a:t>
            </a:r>
            <a:r>
              <a:rPr lang="en-GB" sz="3200" dirty="0"/>
              <a:t>they come from the verb ‘to be.’ They are used before the verb to make the sentence make sense and tell us when it happened.</a:t>
            </a:r>
          </a:p>
        </p:txBody>
      </p:sp>
    </p:spTree>
    <p:extLst>
      <p:ext uri="{BB962C8B-B14F-4D97-AF65-F5344CB8AC3E}">
        <p14:creationId xmlns:p14="http://schemas.microsoft.com/office/powerpoint/2010/main" val="283624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6c5fe52-1fa4-4573-98b6-bcd59bbdb50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66707AA578E243B31B3A1A261461EF" ma:contentTypeVersion="12" ma:contentTypeDescription="Create a new document." ma:contentTypeScope="" ma:versionID="1dff4a0704d906a113bfbbbeed7d9754">
  <xsd:schema xmlns:xsd="http://www.w3.org/2001/XMLSchema" xmlns:xs="http://www.w3.org/2001/XMLSchema" xmlns:p="http://schemas.microsoft.com/office/2006/metadata/properties" xmlns:ns2="a6c5fe52-1fa4-4573-98b6-bcd59bbdb506" xmlns:ns3="5f40fe66-b5b3-421b-ba4d-7cbff25a5037" targetNamespace="http://schemas.microsoft.com/office/2006/metadata/properties" ma:root="true" ma:fieldsID="6c5b57e3b7428d0f78defd941f27b51a" ns2:_="" ns3:_="">
    <xsd:import namespace="a6c5fe52-1fa4-4573-98b6-bcd59bbdb506"/>
    <xsd:import namespace="5f40fe66-b5b3-421b-ba4d-7cbff25a50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5fe52-1fa4-4573-98b6-bcd59bbdb5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0fe66-b5b3-421b-ba4d-7cbff25a50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1af3243-3dd4-4a8d-8c0d-dd76da1f02a5"/>
    <ds:schemaRef ds:uri="http://www.w3.org/XML/1998/namespace"/>
    <ds:schemaRef ds:uri="a6c5fe52-1fa4-4573-98b6-bcd59bbdb506"/>
  </ds:schemaRefs>
</ds:datastoreItem>
</file>

<file path=customXml/itemProps3.xml><?xml version="1.0" encoding="utf-8"?>
<ds:datastoreItem xmlns:ds="http://schemas.openxmlformats.org/officeDocument/2006/customXml" ds:itemID="{B34BFD7B-7B58-49EB-8826-966DFBE30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c5fe52-1fa4-4573-98b6-bcd59bbdb506"/>
    <ds:schemaRef ds:uri="5f40fe66-b5b3-421b-ba4d-7cbff25a5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1477</Words>
  <Application>Microsoft Office PowerPoint</Application>
  <PresentationFormat>Widescreen</PresentationFormat>
  <Paragraphs>282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Auxiliary Verbs</vt:lpstr>
      <vt:lpstr>Lesson</vt:lpstr>
      <vt:lpstr>What is a verb?</vt:lpstr>
      <vt:lpstr>What is a verb?</vt:lpstr>
      <vt:lpstr>What is a verb?</vt:lpstr>
      <vt:lpstr>What is a verb?</vt:lpstr>
      <vt:lpstr>Auxiliary Verbs</vt:lpstr>
      <vt:lpstr>What is an auxiliary verb?</vt:lpstr>
      <vt:lpstr>What is an auxiliary verb?</vt:lpstr>
      <vt:lpstr>To be, To do,  To have.</vt:lpstr>
      <vt:lpstr> To be</vt:lpstr>
      <vt:lpstr> To be</vt:lpstr>
      <vt:lpstr> To have</vt:lpstr>
      <vt:lpstr> To have</vt:lpstr>
      <vt:lpstr> To do</vt:lpstr>
      <vt:lpstr> To do</vt:lpstr>
      <vt:lpstr>To be, To do,  To have.</vt:lpstr>
      <vt:lpstr>To be, To do,  To have.</vt:lpstr>
      <vt:lpstr> Assignment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Auxiliary Verbs</dc:title>
  <dc:creator/>
  <cp:lastModifiedBy/>
  <cp:revision>24</cp:revision>
  <dcterms:created xsi:type="dcterms:W3CDTF">2020-05-11T13:21:16Z</dcterms:created>
  <dcterms:modified xsi:type="dcterms:W3CDTF">2020-05-28T15:13:54Z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0x0101006666707AA578E243B31B3A1A261461EF</vt:lpwstr>
  </property>
</Properties>
</file>