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5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38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43C8-2D72-449C-BC86-15E13EF5B94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67C8-5FF1-435B-BD12-93B8B332F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44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43C8-2D72-449C-BC86-15E13EF5B94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67C8-5FF1-435B-BD12-93B8B332F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85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43C8-2D72-449C-BC86-15E13EF5B94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67C8-5FF1-435B-BD12-93B8B332F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75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43C8-2D72-449C-BC86-15E13EF5B94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67C8-5FF1-435B-BD12-93B8B332F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05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43C8-2D72-449C-BC86-15E13EF5B94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67C8-5FF1-435B-BD12-93B8B332F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37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43C8-2D72-449C-BC86-15E13EF5B94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67C8-5FF1-435B-BD12-93B8B332F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19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43C8-2D72-449C-BC86-15E13EF5B94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67C8-5FF1-435B-BD12-93B8B332F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24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43C8-2D72-449C-BC86-15E13EF5B94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67C8-5FF1-435B-BD12-93B8B332F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5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43C8-2D72-449C-BC86-15E13EF5B94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67C8-5FF1-435B-BD12-93B8B332F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92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43C8-2D72-449C-BC86-15E13EF5B94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67C8-5FF1-435B-BD12-93B8B332F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31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43C8-2D72-449C-BC86-15E13EF5B94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67C8-5FF1-435B-BD12-93B8B332F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F43C8-2D72-449C-BC86-15E13EF5B94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767C8-5FF1-435B-BD12-93B8B332F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85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Sassoon Infant Rg" panose="02000503030000020003" pitchFamily="50" charset="0"/>
              </a:rPr>
              <a:t>Primary 1 </a:t>
            </a:r>
            <a:r>
              <a:rPr lang="en-GB" smtClean="0">
                <a:latin typeface="Sassoon Infant Rg" panose="02000503030000020003" pitchFamily="50" charset="0"/>
              </a:rPr>
              <a:t/>
            </a:r>
            <a:br>
              <a:rPr lang="en-GB" smtClean="0">
                <a:latin typeface="Sassoon Infant Rg" panose="02000503030000020003" pitchFamily="50" charset="0"/>
              </a:rPr>
            </a:br>
            <a:endParaRPr lang="en-GB" dirty="0">
              <a:latin typeface="Sassoon Infant Rg" panose="0200050303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latin typeface="Sassoon Infant Rg" panose="02000503030000020003" pitchFamily="50" charset="0"/>
              </a:rPr>
              <a:t>Common Words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43518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11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th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November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7017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F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F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R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f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F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r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f</a:t>
            </a:r>
          </a:p>
          <a:p>
            <a:pPr marL="0" indent="0">
              <a:buNone/>
            </a:pPr>
            <a:r>
              <a:rPr lang="en-GB" sz="9600" dirty="0">
                <a:solidFill>
                  <a:srgbClr val="0070C0"/>
                </a:solidFill>
                <a:latin typeface="Sassoon Infant Rg" panose="02000503030000020003" pitchFamily="50" charset="0"/>
              </a:rPr>
              <a:t>f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r</a:t>
            </a:r>
          </a:p>
          <a:p>
            <a:pPr marL="0" indent="0">
              <a:buNone/>
            </a:pPr>
            <a:r>
              <a:rPr lang="en-GB" sz="9600" dirty="0">
                <a:solidFill>
                  <a:srgbClr val="FF0000"/>
                </a:solidFill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08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25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th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November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7017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B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B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U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Y</a:t>
            </a:r>
            <a:r>
              <a:rPr lang="en-GB" sz="9600" dirty="0" smtClean="0">
                <a:latin typeface="Sassoon Infant Rg" panose="02000503030000020003" pitchFamily="50" charset="0"/>
              </a:rPr>
              <a:t>OU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B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B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u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Y</a:t>
            </a:r>
            <a:r>
              <a:rPr lang="en-GB" sz="9600" dirty="0" smtClean="0">
                <a:latin typeface="Sassoon Infant Rg" panose="02000503030000020003" pitchFamily="50" charset="0"/>
              </a:rPr>
              <a:t>ou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b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b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u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y</a:t>
            </a:r>
            <a:r>
              <a:rPr lang="en-GB" sz="9600" dirty="0" smtClean="0">
                <a:latin typeface="Sassoon Infant Rg" panose="02000503030000020003" pitchFamily="50" charset="0"/>
              </a:rPr>
              <a:t>ou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2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nd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December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1831" y="1825625"/>
            <a:ext cx="363201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W</a:t>
            </a:r>
            <a:r>
              <a:rPr lang="en-GB" sz="9600" dirty="0" smtClean="0"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W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E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NT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W</a:t>
            </a:r>
            <a:r>
              <a:rPr lang="en-GB" sz="9600" dirty="0" smtClean="0"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W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e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nt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w</a:t>
            </a:r>
            <a:r>
              <a:rPr lang="en-GB" sz="9600" dirty="0" smtClean="0"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w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e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nt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74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9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th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December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7017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V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R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v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r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v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r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37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13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th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  <a:latin typeface="Sassoon Infant Rg" panose="02000503030000020003" pitchFamily="50" charset="0"/>
              </a:rPr>
              <a:t>Jauary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1831" y="1825625"/>
            <a:ext cx="363201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Y</a:t>
            </a:r>
            <a:r>
              <a:rPr lang="en-GB" sz="9600" dirty="0" smtClean="0">
                <a:latin typeface="Sassoon Infant Rg" panose="02000503030000020003" pitchFamily="50" charset="0"/>
              </a:rPr>
              <a:t>OU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R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C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M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  <a:r>
              <a:rPr lang="en-GB" sz="9600" dirty="0" smtClean="0">
                <a:latin typeface="Sassoon Infant Rg" panose="02000503030000020003" pitchFamily="50" charset="0"/>
              </a:rPr>
              <a:t>AI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Y</a:t>
            </a:r>
            <a:r>
              <a:rPr lang="en-GB" sz="9600" dirty="0" smtClean="0">
                <a:latin typeface="Sassoon Infant Rg" panose="02000503030000020003" pitchFamily="50" charset="0"/>
              </a:rPr>
              <a:t>ou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r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C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m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  <a:r>
              <a:rPr lang="en-GB" sz="9600" dirty="0" smtClean="0">
                <a:latin typeface="Sassoon Infant Rg" panose="02000503030000020003" pitchFamily="50" charset="0"/>
              </a:rPr>
              <a:t>ai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y</a:t>
            </a:r>
            <a:r>
              <a:rPr lang="en-GB" sz="9600" dirty="0" smtClean="0">
                <a:latin typeface="Sassoon Infant Rg" panose="02000503030000020003" pitchFamily="50" charset="0"/>
              </a:rPr>
              <a:t>ou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r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c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m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  <a:r>
              <a:rPr lang="en-GB" sz="9600" dirty="0" smtClean="0">
                <a:latin typeface="Sassoon Infant Rg" panose="02000503030000020003" pitchFamily="50" charset="0"/>
              </a:rPr>
              <a:t>ai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9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20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th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January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7017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R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r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ar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</a:p>
          <a:p>
            <a:pPr marL="0" indent="0">
              <a:buNone/>
            </a:pPr>
            <a:r>
              <a:rPr lang="en-GB" sz="9600" dirty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53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3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rd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February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7017" y="1825625"/>
            <a:ext cx="36211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SH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B</a:t>
            </a:r>
            <a:r>
              <a:rPr lang="en-GB" sz="9600" dirty="0" smtClean="0">
                <a:latin typeface="Sassoon Infant Rg" panose="02000503030000020003" pitchFamily="50" charset="0"/>
              </a:rPr>
              <a:t>Y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FR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M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Sh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B</a:t>
            </a:r>
            <a:r>
              <a:rPr lang="en-GB" sz="9600" dirty="0" smtClean="0">
                <a:latin typeface="Sassoon Infant Rg" panose="02000503030000020003" pitchFamily="50" charset="0"/>
              </a:rPr>
              <a:t>y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Fr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m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sh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b</a:t>
            </a:r>
            <a:r>
              <a:rPr lang="en-GB" sz="9600" dirty="0" smtClean="0">
                <a:latin typeface="Sassoon Infant Rg" panose="02000503030000020003" pitchFamily="50" charset="0"/>
              </a:rPr>
              <a:t>y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fr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m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24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17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th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February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7017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W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TH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U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W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th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U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>
                <a:solidFill>
                  <a:srgbClr val="0070C0"/>
                </a:solidFill>
                <a:latin typeface="Sassoon Infant Rg" panose="02000503030000020003" pitchFamily="50" charset="0"/>
              </a:rPr>
              <a:t>w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th</a:t>
            </a:r>
          </a:p>
          <a:p>
            <a:pPr marL="0" indent="0">
              <a:buNone/>
            </a:pPr>
            <a:r>
              <a:rPr lang="en-GB" sz="9600" dirty="0">
                <a:solidFill>
                  <a:srgbClr val="FF0000"/>
                </a:solidFill>
                <a:latin typeface="Sassoon Infant Rg" panose="02000503030000020003" pitchFamily="50" charset="0"/>
              </a:rPr>
              <a:t>u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</a:p>
          <a:p>
            <a:pPr marL="0" indent="0">
              <a:buNone/>
            </a:pPr>
            <a:r>
              <a:rPr lang="en-GB" sz="9600" dirty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4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24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th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February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7017" y="901337"/>
            <a:ext cx="3106783" cy="52756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TH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TH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TH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E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TH</a:t>
            </a:r>
            <a:r>
              <a:rPr lang="en-GB" sz="9600" dirty="0" smtClean="0">
                <a:latin typeface="Sassoon Infant Rg" panose="02000503030000020003" pitchFamily="50" charset="0"/>
              </a:rPr>
              <a:t>EY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901337"/>
            <a:ext cx="3106783" cy="52756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9600" dirty="0">
                <a:solidFill>
                  <a:srgbClr val="00B050"/>
                </a:solidFill>
                <a:latin typeface="Sassoon Infant Rg" panose="02000503030000020003" pitchFamily="50" charset="0"/>
              </a:rPr>
              <a:t>T</a:t>
            </a: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</a:p>
          <a:p>
            <a:pPr marL="0" indent="0">
              <a:buNone/>
            </a:pPr>
            <a:r>
              <a:rPr lang="en-GB" sz="9600" dirty="0">
                <a:solidFill>
                  <a:srgbClr val="00B050"/>
                </a:solidFill>
                <a:latin typeface="Sassoon Infant Rg" panose="02000503030000020003" pitchFamily="50" charset="0"/>
              </a:rPr>
              <a:t>T</a:t>
            </a: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</a:p>
          <a:p>
            <a:pPr marL="0" indent="0">
              <a:buNone/>
            </a:pPr>
            <a:r>
              <a:rPr lang="en-GB" sz="9600" dirty="0">
                <a:solidFill>
                  <a:srgbClr val="00B050"/>
                </a:solidFill>
                <a:latin typeface="Sassoon Infant Rg" panose="02000503030000020003" pitchFamily="50" charset="0"/>
              </a:rPr>
              <a:t>T</a:t>
            </a: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e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</a:p>
          <a:p>
            <a:pPr marL="0" indent="0">
              <a:buNone/>
            </a:pPr>
            <a:r>
              <a:rPr lang="en-GB" sz="9600" dirty="0">
                <a:solidFill>
                  <a:srgbClr val="00B050"/>
                </a:solidFill>
                <a:latin typeface="Sassoon Infant Rg" panose="02000503030000020003" pitchFamily="50" charset="0"/>
              </a:rPr>
              <a:t>T</a:t>
            </a: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latin typeface="Sassoon Infant Rg" panose="02000503030000020003" pitchFamily="50" charset="0"/>
              </a:rPr>
              <a:t>ey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901337"/>
            <a:ext cx="3106783" cy="52756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th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th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th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e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th</a:t>
            </a:r>
            <a:r>
              <a:rPr lang="en-GB" sz="9600" dirty="0" smtClean="0">
                <a:latin typeface="Sassoon Infant Rg" panose="02000503030000020003" pitchFamily="50" charset="0"/>
              </a:rPr>
              <a:t>ey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8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2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nd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March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7017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EE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ee</a:t>
            </a:r>
          </a:p>
          <a:p>
            <a:pPr marL="0" indent="0">
              <a:buNone/>
            </a:pPr>
            <a:r>
              <a:rPr lang="en-GB" sz="9600" dirty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ee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2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 Infant Rg" panose="02000503030000020003" pitchFamily="50" charset="0"/>
              </a:rPr>
              <a:t>About this presentation</a:t>
            </a:r>
            <a:endParaRPr lang="en-GB" dirty="0">
              <a:latin typeface="Sassoon Infant Rg" panose="0200050303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 smtClean="0">
                <a:latin typeface="Sassoon Infant Rg" panose="02000503030000020003" pitchFamily="50" charset="0"/>
              </a:rPr>
              <a:t>This shows all the common words taught in primary 1 – words are not taught every week. Some weeks are used to consolidate previous learning.</a:t>
            </a:r>
          </a:p>
          <a:p>
            <a:r>
              <a:rPr lang="en-GB" sz="2400" dirty="0" smtClean="0">
                <a:latin typeface="Sassoon Infant Rg" panose="02000503030000020003" pitchFamily="50" charset="0"/>
              </a:rPr>
              <a:t>Letters in red indicate the vowels that can be sounded out.</a:t>
            </a:r>
          </a:p>
          <a:p>
            <a:r>
              <a:rPr lang="en-GB" sz="2400" dirty="0" smtClean="0">
                <a:latin typeface="Sassoon Infant Rg" panose="02000503030000020003" pitchFamily="50" charset="0"/>
              </a:rPr>
              <a:t>Letters in blue indicate the consonants that can be sounded out.</a:t>
            </a:r>
          </a:p>
          <a:p>
            <a:r>
              <a:rPr lang="en-GB" sz="2400" dirty="0" smtClean="0">
                <a:latin typeface="Sassoon Infant Rg" panose="02000503030000020003" pitchFamily="50" charset="0"/>
              </a:rPr>
              <a:t>Letters in green show digraph phonemes (one sound made by two letters).</a:t>
            </a:r>
          </a:p>
          <a:p>
            <a:r>
              <a:rPr lang="en-GB" sz="2400" dirty="0" smtClean="0">
                <a:latin typeface="Sassoon Infant Rg" panose="02000503030000020003" pitchFamily="50" charset="0"/>
              </a:rPr>
              <a:t>Letters in black do not say their expected sound </a:t>
            </a:r>
            <a:r>
              <a:rPr lang="en-GB" sz="2400" dirty="0" err="1" smtClean="0">
                <a:latin typeface="Sassoon Infant Rg" panose="02000503030000020003" pitchFamily="50" charset="0"/>
              </a:rPr>
              <a:t>i.e</a:t>
            </a:r>
            <a:r>
              <a:rPr lang="en-GB" sz="2400" dirty="0" smtClean="0">
                <a:latin typeface="Sassoon Infant Rg" panose="02000503030000020003" pitchFamily="50" charset="0"/>
              </a:rPr>
              <a:t> the ‘a’ in was does not say ‘a’ or ‘A’ but says ‘o’.</a:t>
            </a:r>
          </a:p>
          <a:p>
            <a:r>
              <a:rPr lang="en-GB" sz="2400" dirty="0" smtClean="0">
                <a:latin typeface="Sassoon Infant Rg" panose="02000503030000020003" pitchFamily="50" charset="0"/>
              </a:rPr>
              <a:t>First column has words in lowercase – children should discuss that these would be found in the middle or at the end of sentences.</a:t>
            </a:r>
          </a:p>
          <a:p>
            <a:r>
              <a:rPr lang="en-GB" sz="2400" dirty="0" smtClean="0">
                <a:latin typeface="Sassoon Infant Rg" panose="02000503030000020003" pitchFamily="50" charset="0"/>
              </a:rPr>
              <a:t>Second column has words starting with an uppercase letter or capital letter -</a:t>
            </a:r>
            <a:r>
              <a:rPr lang="en-GB" sz="2400" dirty="0">
                <a:latin typeface="Sassoon Infant Rg" panose="02000503030000020003" pitchFamily="50" charset="0"/>
              </a:rPr>
              <a:t> children should discuss that these would be found </a:t>
            </a:r>
            <a:r>
              <a:rPr lang="en-GB" sz="2400" dirty="0" smtClean="0">
                <a:latin typeface="Sassoon Infant Rg" panose="02000503030000020003" pitchFamily="50" charset="0"/>
              </a:rPr>
              <a:t>at the start of a sentence.</a:t>
            </a:r>
          </a:p>
          <a:p>
            <a:r>
              <a:rPr lang="en-GB" sz="2400" dirty="0" smtClean="0">
                <a:latin typeface="Sassoon Infant Rg" panose="02000503030000020003" pitchFamily="50" charset="0"/>
              </a:rPr>
              <a:t>Third column has words in uppercase letters – children should discuss that these would rarely be found in a sentence in a book but maybe on a poster or leaflet.</a:t>
            </a:r>
            <a:endParaRPr lang="en-GB" sz="2400" dirty="0"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39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16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th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March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7017" y="1825625"/>
            <a:ext cx="34496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PL</a:t>
            </a:r>
            <a:r>
              <a:rPr lang="en-GB" sz="9600" dirty="0" smtClean="0">
                <a:latin typeface="Sassoon Infant Rg" panose="02000503030000020003" pitchFamily="50" charset="0"/>
              </a:rPr>
              <a:t>AY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L</a:t>
            </a: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OO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K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>
                <a:solidFill>
                  <a:srgbClr val="0070C0"/>
                </a:solidFill>
                <a:latin typeface="Sassoon Infant Rg" panose="02000503030000020003" pitchFamily="50" charset="0"/>
              </a:rPr>
              <a:t>P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l</a:t>
            </a:r>
            <a:r>
              <a:rPr lang="en-GB" sz="9600" dirty="0" smtClean="0">
                <a:latin typeface="Sassoon Infant Rg" panose="02000503030000020003" pitchFamily="50" charset="0"/>
              </a:rPr>
              <a:t>ay</a:t>
            </a:r>
          </a:p>
          <a:p>
            <a:pPr marL="0" indent="0">
              <a:buNone/>
            </a:pPr>
            <a:r>
              <a:rPr lang="en-GB" sz="9600" dirty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L</a:t>
            </a: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oo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k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pl</a:t>
            </a:r>
            <a:r>
              <a:rPr lang="en-GB" sz="9600" dirty="0" smtClean="0">
                <a:latin typeface="Sassoon Infant Rg" panose="02000503030000020003" pitchFamily="50" charset="0"/>
              </a:rPr>
              <a:t>ay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l</a:t>
            </a:r>
            <a:r>
              <a:rPr lang="en-GB" sz="9600" dirty="0" smtClean="0">
                <a:solidFill>
                  <a:srgbClr val="00B050"/>
                </a:solidFill>
                <a:latin typeface="Sassoon Infant Rg" panose="02000503030000020003" pitchFamily="50" charset="0"/>
              </a:rPr>
              <a:t>oo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k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Sassoon Infant Rg" panose="02000503030000020003" pitchFamily="50" charset="0"/>
              </a:rPr>
              <a:t>Taught week Beginning 26</a:t>
            </a:r>
            <a:r>
              <a:rPr lang="en-GB" sz="2400" baseline="30000" dirty="0" smtClean="0">
                <a:latin typeface="Sassoon Infant Rg" panose="02000503030000020003" pitchFamily="50" charset="0"/>
              </a:rPr>
              <a:t>th</a:t>
            </a:r>
            <a:r>
              <a:rPr lang="en-GB" sz="2400" dirty="0" smtClean="0">
                <a:latin typeface="Sassoon Infant Rg" panose="02000503030000020003" pitchFamily="50" charset="0"/>
              </a:rPr>
              <a:t> August</a:t>
            </a:r>
            <a:endParaRPr lang="en-GB" sz="2400" dirty="0">
              <a:latin typeface="Sassoon Infant Rg" panose="0200050303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7017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</a:p>
          <a:p>
            <a:pPr marL="0" indent="0">
              <a:buNone/>
            </a:pPr>
            <a:r>
              <a:rPr lang="en-GB" sz="9600" dirty="0" smtClean="0">
                <a:latin typeface="Sassoon Infant Rg" panose="02000503030000020003" pitchFamily="50" charset="0"/>
              </a:rPr>
              <a:t>THE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</a:p>
          <a:p>
            <a:pPr marL="0" indent="0">
              <a:buNone/>
            </a:pPr>
            <a:r>
              <a:rPr lang="en-GB" sz="9600" dirty="0" smtClean="0">
                <a:latin typeface="Sassoon Infant Rg" panose="02000503030000020003" pitchFamily="50" charset="0"/>
              </a:rPr>
              <a:t>The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</a:p>
          <a:p>
            <a:pPr marL="0" indent="0">
              <a:buNone/>
            </a:pPr>
            <a:r>
              <a:rPr lang="en-GB" sz="9600" dirty="0" smtClean="0">
                <a:latin typeface="Sassoon Infant Rg" panose="02000503030000020003" pitchFamily="50" charset="0"/>
              </a:rPr>
              <a:t>the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9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2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nd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September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7017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latin typeface="Sassoon Infant Rg" panose="02000503030000020003" pitchFamily="50" charset="0"/>
              </a:rPr>
              <a:t>I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latin typeface="Sassoon Infant Rg" panose="02000503030000020003" pitchFamily="50" charset="0"/>
              </a:rPr>
              <a:t>I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smtClean="0">
                <a:latin typeface="Sassoon Infant Rg" panose="02000503030000020003" pitchFamily="50" charset="0"/>
              </a:rPr>
              <a:t>I</a:t>
            </a:r>
            <a:endParaRPr lang="en-GB" sz="9600" dirty="0" smtClean="0">
              <a:latin typeface="Sassoon Infant Rg" panose="02000503030000020003" pitchFamily="50" charset="0"/>
            </a:endParaRP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65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9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th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September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7017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ND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nd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nd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3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16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th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September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7017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M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M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M</a:t>
            </a:r>
            <a:r>
              <a:rPr lang="en-GB" sz="9600" dirty="0" smtClean="0">
                <a:latin typeface="Sassoon Infant Rg" panose="02000503030000020003" pitchFamily="50" charset="0"/>
              </a:rPr>
              <a:t>Y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m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M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M</a:t>
            </a:r>
            <a:r>
              <a:rPr lang="en-GB" sz="9600" dirty="0" smtClean="0">
                <a:latin typeface="Sassoon Infant Rg" panose="02000503030000020003" pitchFamily="50" charset="0"/>
              </a:rPr>
              <a:t>y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m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m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m</a:t>
            </a:r>
            <a:r>
              <a:rPr lang="en-GB" sz="9600" dirty="0" smtClean="0">
                <a:latin typeface="Sassoon Infant Rg" panose="02000503030000020003" pitchFamily="50" charset="0"/>
              </a:rPr>
              <a:t>y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67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7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th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October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7017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d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s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h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10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21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st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October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7017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C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W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NT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C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W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nt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c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a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w</a:t>
            </a:r>
            <a:r>
              <a:rPr lang="en-GB" sz="9600" dirty="0" smtClean="0">
                <a:latin typeface="Sassoon Infant Rg" panose="02000503030000020003" pitchFamily="50" charset="0"/>
              </a:rPr>
              <a:t>e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i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nt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  <a:endParaRPr lang="en-GB" sz="9600" dirty="0"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8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  <a:latin typeface="Sassoon Infant Rg" panose="02000503030000020003" pitchFamily="50" charset="0"/>
              </a:rPr>
              <a:t>Taught week Beginning 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4</a:t>
            </a:r>
            <a:r>
              <a:rPr lang="en-GB" sz="2400" baseline="300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th</a:t>
            </a:r>
            <a:r>
              <a:rPr lang="en-GB" sz="2400" dirty="0" smtClean="0">
                <a:solidFill>
                  <a:prstClr val="black"/>
                </a:solidFill>
                <a:latin typeface="Sassoon Infant Rg" panose="02000503030000020003" pitchFamily="50" charset="0"/>
              </a:rPr>
              <a:t> November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7017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G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G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G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E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42608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G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G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G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e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963385" y="1825625"/>
            <a:ext cx="31067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g</a:t>
            </a:r>
            <a:r>
              <a:rPr lang="en-GB" sz="9600" dirty="0" smtClean="0">
                <a:latin typeface="Sassoon Infant Rg" panose="02000503030000020003" pitchFamily="50" charset="0"/>
              </a:rPr>
              <a:t>o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g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o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</a:p>
          <a:p>
            <a:pPr marL="0" indent="0">
              <a:buNone/>
            </a:pP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g</a:t>
            </a:r>
            <a:r>
              <a:rPr lang="en-GB" sz="9600" dirty="0" smtClean="0">
                <a:solidFill>
                  <a:srgbClr val="FF0000"/>
                </a:solidFill>
                <a:latin typeface="Sassoon Infant Rg" panose="02000503030000020003" pitchFamily="50" charset="0"/>
              </a:rPr>
              <a:t>e</a:t>
            </a:r>
            <a:r>
              <a:rPr lang="en-GB" sz="9600" dirty="0" smtClean="0">
                <a:solidFill>
                  <a:srgbClr val="0070C0"/>
                </a:solidFill>
                <a:latin typeface="Sassoon Infant Rg" panose="02000503030000020003" pitchFamily="50" charset="0"/>
              </a:rPr>
              <a:t>t</a:t>
            </a:r>
            <a:endParaRPr lang="en-GB" sz="9600" dirty="0">
              <a:solidFill>
                <a:srgbClr val="0070C0"/>
              </a:solidFill>
              <a:latin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74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443</Words>
  <Application>Microsoft Office PowerPoint</Application>
  <PresentationFormat>Widescreen</PresentationFormat>
  <Paragraphs>194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Sassoon Infant Rg</vt:lpstr>
      <vt:lpstr>Office Theme</vt:lpstr>
      <vt:lpstr>Primary 1  </vt:lpstr>
      <vt:lpstr>About this presentation</vt:lpstr>
      <vt:lpstr>Taught week Beginning 26th August</vt:lpstr>
      <vt:lpstr>Taught week Beginning 2nd September</vt:lpstr>
      <vt:lpstr>Taught week Beginning 9th September</vt:lpstr>
      <vt:lpstr>Taught week Beginning 16th September</vt:lpstr>
      <vt:lpstr>Taught week Beginning 7th October</vt:lpstr>
      <vt:lpstr>Taught week Beginning 21st October</vt:lpstr>
      <vt:lpstr>Taught week Beginning 4th November</vt:lpstr>
      <vt:lpstr>Taught week Beginning 11th November</vt:lpstr>
      <vt:lpstr>Taught week Beginning 25th November</vt:lpstr>
      <vt:lpstr>Taught week Beginning 2nd December</vt:lpstr>
      <vt:lpstr>Taught week Beginning 9th December</vt:lpstr>
      <vt:lpstr>Taught week Beginning 13th Jauary</vt:lpstr>
      <vt:lpstr>Taught week Beginning 20th January</vt:lpstr>
      <vt:lpstr>Taught week Beginning 3rd February</vt:lpstr>
      <vt:lpstr>Taught week Beginning 17th February</vt:lpstr>
      <vt:lpstr>Taught week Beginning 24th February</vt:lpstr>
      <vt:lpstr>Taught week Beginning 2nd March</vt:lpstr>
      <vt:lpstr>Taught week Beginning 16th March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Words</dc:title>
  <dc:creator>Windows User</dc:creator>
  <cp:lastModifiedBy>Windows User</cp:lastModifiedBy>
  <cp:revision>39</cp:revision>
  <dcterms:created xsi:type="dcterms:W3CDTF">2019-11-03T05:59:18Z</dcterms:created>
  <dcterms:modified xsi:type="dcterms:W3CDTF">2020-03-18T12:36:39Z</dcterms:modified>
</cp:coreProperties>
</file>