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76" r:id="rId4"/>
    <p:sldId id="277" r:id="rId5"/>
    <p:sldId id="284" r:id="rId6"/>
    <p:sldId id="285" r:id="rId7"/>
    <p:sldId id="278" r:id="rId8"/>
    <p:sldId id="279" r:id="rId9"/>
    <p:sldId id="280" r:id="rId10"/>
    <p:sldId id="281" r:id="rId11"/>
    <p:sldId id="282" r:id="rId12"/>
    <p:sldId id="283"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
      <p:font typeface="Twinkl SemiBold"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9A"/>
    <a:srgbClr val="B01A57"/>
    <a:srgbClr val="FFFFFF"/>
    <a:srgbClr val="DE1E5A"/>
    <a:srgbClr val="18A0DB"/>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showGuides="1">
      <p:cViewPr varScale="1">
        <p:scale>
          <a:sx n="52" d="100"/>
          <a:sy n="52" d="100"/>
        </p:scale>
        <p:origin x="1075" y="43"/>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5.xml"/><Relationship Id="rId3" Type="http://schemas.openxmlformats.org/officeDocument/2006/relationships/slide" Target="slide8.xml"/><Relationship Id="rId7" Type="http://schemas.openxmlformats.org/officeDocument/2006/relationships/slide" Target="slide10.xml"/><Relationship Id="rId12" Type="http://schemas.openxmlformats.org/officeDocument/2006/relationships/image" Target="../media/image13.jpeg"/><Relationship Id="rId2" Type="http://schemas.openxmlformats.org/officeDocument/2006/relationships/slide" Target="slide11.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slide" Target="slide6.xml"/><Relationship Id="rId5" Type="http://schemas.openxmlformats.org/officeDocument/2006/relationships/slide" Target="slide9.xml"/><Relationship Id="rId10"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slide" Target="slide7.xml"/><Relationship Id="rId1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EA184C-DB46-4F48-8A10-9FC18F840F3F}"/>
              </a:ext>
            </a:extLst>
          </p:cNvPr>
          <p:cNvSpPr/>
          <p:nvPr/>
        </p:nvSpPr>
        <p:spPr>
          <a:xfrm>
            <a:off x="755650" y="2087055"/>
            <a:ext cx="5671527" cy="858368"/>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800000" rtlCol="0" anchor="ctr"/>
          <a:lstStyle/>
          <a:p>
            <a:pPr>
              <a:lnSpc>
                <a:spcPct val="100000"/>
              </a:lnSpc>
              <a:spcBef>
                <a:spcPct val="0"/>
              </a:spcBef>
              <a:buFontTx/>
              <a:buNone/>
            </a:pPr>
            <a:r>
              <a:rPr lang="en-GB" altLang="en-US" dirty="0">
                <a:solidFill>
                  <a:schemeClr val="tx1"/>
                </a:solidFill>
              </a:rPr>
              <a:t>Volcanic eruption – when lava and gas erupt from a vent in a volcano. </a:t>
            </a:r>
          </a:p>
        </p:txBody>
      </p:sp>
      <p:pic>
        <p:nvPicPr>
          <p:cNvPr id="1026" name="Picture 2" descr="Volcano, Sabancaya, Eruption, Active, Andes, Peru"/>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r="12500"/>
          <a:stretch/>
        </p:blipFill>
        <p:spPr bwMode="auto">
          <a:xfrm>
            <a:off x="4568189" y="2083244"/>
            <a:ext cx="3823972" cy="3823972"/>
          </a:xfrm>
          <a:prstGeom prst="ellipse">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Volcanic Eruption</a:t>
            </a:r>
          </a:p>
        </p:txBody>
      </p:sp>
      <p:sp>
        <p:nvSpPr>
          <p:cNvPr id="9" name="Oval 8">
            <a:extLst>
              <a:ext uri="{FF2B5EF4-FFF2-40B4-BE49-F238E27FC236}">
                <a16:creationId xmlns:a16="http://schemas.microsoft.com/office/drawing/2014/main" id="{C974A642-351D-42B9-A329-6ACB25767B45}"/>
              </a:ext>
            </a:extLst>
          </p:cNvPr>
          <p:cNvSpPr/>
          <p:nvPr/>
        </p:nvSpPr>
        <p:spPr>
          <a:xfrm>
            <a:off x="4572000" y="2087055"/>
            <a:ext cx="3816350" cy="381635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hlinkClick r:id="rId3"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6354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F27F9-E87F-425C-BF0D-231C6BABC9EB}"/>
              </a:ext>
            </a:extLst>
          </p:cNvPr>
          <p:cNvSpPr/>
          <p:nvPr/>
        </p:nvSpPr>
        <p:spPr>
          <a:xfrm>
            <a:off x="755650" y="2607362"/>
            <a:ext cx="6081378" cy="2955945"/>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152000" rtlCol="0" anchor="ctr"/>
          <a:lstStyle/>
          <a:p>
            <a:pPr marL="285750" indent="-285750" algn="just">
              <a:buFont typeface="Arial" panose="020B0604020202020204" pitchFamily="34" charset="0"/>
              <a:buChar char="•"/>
            </a:pPr>
            <a:r>
              <a:rPr lang="en-GB" dirty="0">
                <a:solidFill>
                  <a:schemeClr val="tx1"/>
                </a:solidFill>
              </a:rPr>
              <a:t>The </a:t>
            </a:r>
            <a:r>
              <a:rPr lang="en-GB" dirty="0" err="1">
                <a:solidFill>
                  <a:schemeClr val="tx1"/>
                </a:solidFill>
              </a:rPr>
              <a:t>Minamata</a:t>
            </a:r>
            <a:r>
              <a:rPr lang="en-GB" dirty="0">
                <a:solidFill>
                  <a:schemeClr val="tx1"/>
                </a:solidFill>
              </a:rPr>
              <a:t> Poisonings – in April 1956, in </a:t>
            </a:r>
            <a:r>
              <a:rPr lang="en-GB" dirty="0" err="1">
                <a:solidFill>
                  <a:schemeClr val="tx1"/>
                </a:solidFill>
              </a:rPr>
              <a:t>Minamata</a:t>
            </a:r>
            <a:r>
              <a:rPr lang="en-GB" dirty="0">
                <a:solidFill>
                  <a:schemeClr val="tx1"/>
                </a:solidFill>
              </a:rPr>
              <a:t>, Japan, people began to exhibit symptoms such as being unable to walk or speak and were suffering convulsions. It soon transpired that a chemical factory had been dumping waste into the local ecosystem for years. The local water source, and therefore the fish living within it, became poisoned with mercury which subsequently caused thousands of deaths.</a:t>
            </a:r>
          </a:p>
        </p:txBody>
      </p:sp>
      <p:sp>
        <p:nvSpPr>
          <p:cNvPr id="6" name="Rectangle 5">
            <a:extLst>
              <a:ext uri="{FF2B5EF4-FFF2-40B4-BE49-F238E27FC236}">
                <a16:creationId xmlns:a16="http://schemas.microsoft.com/office/drawing/2014/main" id="{ECBF27F9-E87F-425C-BF0D-231C6BABC9EB}"/>
              </a:ext>
            </a:extLst>
          </p:cNvPr>
          <p:cNvSpPr/>
          <p:nvPr/>
        </p:nvSpPr>
        <p:spPr>
          <a:xfrm>
            <a:off x="755650" y="2610290"/>
            <a:ext cx="6498004" cy="180242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152000" rtlCol="0" anchor="ctr"/>
          <a:lstStyle/>
          <a:p>
            <a:pPr marL="285750" indent="-285750">
              <a:spcBef>
                <a:spcPct val="0"/>
              </a:spcBef>
              <a:buFont typeface="Arial" panose="020B0604020202020204" pitchFamily="34" charset="0"/>
              <a:buChar char="•"/>
              <a:defRPr/>
            </a:pPr>
            <a:r>
              <a:rPr lang="en-GB" altLang="en-US" dirty="0">
                <a:solidFill>
                  <a:schemeClr val="tx1"/>
                </a:solidFill>
              </a:rPr>
              <a:t>Deepwater Horizon oil spill – on 20</a:t>
            </a:r>
            <a:r>
              <a:rPr lang="en-GB" altLang="en-US" baseline="30000" dirty="0">
                <a:solidFill>
                  <a:schemeClr val="tx1"/>
                </a:solidFill>
              </a:rPr>
              <a:t>th</a:t>
            </a:r>
            <a:r>
              <a:rPr lang="en-GB" altLang="en-US" dirty="0">
                <a:solidFill>
                  <a:schemeClr val="tx1"/>
                </a:solidFill>
              </a:rPr>
              <a:t> April 2010, the Deepwater Horizon oil rig exploded. It released 780,000,000 (780 million) litres of </a:t>
            </a:r>
            <a:br>
              <a:rPr lang="en-GB" altLang="en-US" dirty="0">
                <a:solidFill>
                  <a:schemeClr val="tx1"/>
                </a:solidFill>
              </a:rPr>
            </a:br>
            <a:r>
              <a:rPr lang="en-GB" altLang="en-US" dirty="0">
                <a:solidFill>
                  <a:schemeClr val="tx1"/>
                </a:solidFill>
              </a:rPr>
              <a:t>oil into the sea. The damage to marine </a:t>
            </a:r>
            <a:br>
              <a:rPr lang="en-GB" altLang="en-US" dirty="0">
                <a:solidFill>
                  <a:schemeClr val="tx1"/>
                </a:solidFill>
              </a:rPr>
            </a:br>
            <a:r>
              <a:rPr lang="en-GB" altLang="en-US" dirty="0">
                <a:solidFill>
                  <a:schemeClr val="tx1"/>
                </a:solidFill>
              </a:rPr>
              <a:t>wildlife and beaches is still being felt.</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Human Disasters</a:t>
            </a:r>
          </a:p>
        </p:txBody>
      </p:sp>
      <p:sp>
        <p:nvSpPr>
          <p:cNvPr id="5" name="Rectangle 4"/>
          <p:cNvSpPr/>
          <p:nvPr/>
        </p:nvSpPr>
        <p:spPr>
          <a:xfrm>
            <a:off x="755650" y="1911533"/>
            <a:ext cx="7632700" cy="553998"/>
          </a:xfrm>
          <a:prstGeom prst="rect">
            <a:avLst/>
          </a:prstGeom>
        </p:spPr>
        <p:txBody>
          <a:bodyPr wrap="square" lIns="108000" tIns="0" rIns="0" bIns="0">
            <a:spAutoFit/>
          </a:bodyPr>
          <a:lstStyle/>
          <a:p>
            <a:pPr>
              <a:spcBef>
                <a:spcPct val="0"/>
              </a:spcBef>
              <a:defRPr/>
            </a:pPr>
            <a:r>
              <a:rPr lang="en-GB" altLang="en-US" dirty="0"/>
              <a:t>Here are some examples of human disasters that have </a:t>
            </a:r>
          </a:p>
          <a:p>
            <a:pPr>
              <a:spcBef>
                <a:spcPct val="0"/>
              </a:spcBef>
              <a:defRPr/>
            </a:pPr>
            <a:r>
              <a:rPr lang="en-GB" altLang="en-US" dirty="0"/>
              <a:t>happened to our planet:</a:t>
            </a:r>
          </a:p>
        </p:txBody>
      </p:sp>
      <p:sp>
        <p:nvSpPr>
          <p:cNvPr id="8" name="Title 20">
            <a:extLst>
              <a:ext uri="{FF2B5EF4-FFF2-40B4-BE49-F238E27FC236}">
                <a16:creationId xmlns:a16="http://schemas.microsoft.com/office/drawing/2014/main" id="{F5404DA7-B729-4E76-8A7D-923FC65E3045}"/>
              </a:ext>
            </a:extLst>
          </p:cNvPr>
          <p:cNvSpPr txBox="1">
            <a:spLocks/>
          </p:cNvSpPr>
          <p:nvPr/>
        </p:nvSpPr>
        <p:spPr>
          <a:xfrm>
            <a:off x="439616" y="5697415"/>
            <a:ext cx="8255976" cy="395410"/>
          </a:xfrm>
          <a:prstGeom prst="roundRect">
            <a:avLst>
              <a:gd name="adj" fmla="val 0"/>
            </a:avLst>
          </a:prstGeom>
          <a:solidFill>
            <a:srgbClr val="00639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3600" dirty="0">
              <a:solidFill>
                <a:schemeClr val="bg1"/>
              </a:solidFill>
              <a:latin typeface="Twinkl SemiBold" pitchFamily="2" charset="0"/>
            </a:endParaRPr>
          </a:p>
        </p:txBody>
      </p:sp>
      <p:sp>
        <p:nvSpPr>
          <p:cNvPr id="16" name="Rectangle 15">
            <a:extLst>
              <a:ext uri="{FF2B5EF4-FFF2-40B4-BE49-F238E27FC236}">
                <a16:creationId xmlns:a16="http://schemas.microsoft.com/office/drawing/2014/main" id="{A4B35CC8-0B2B-4BCC-9F72-BD0C288CF7DC}"/>
              </a:ext>
            </a:extLst>
          </p:cNvPr>
          <p:cNvSpPr/>
          <p:nvPr/>
        </p:nvSpPr>
        <p:spPr>
          <a:xfrm>
            <a:off x="755650" y="2617583"/>
            <a:ext cx="6498004" cy="180242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152000" rtlCol="0" anchor="ctr"/>
          <a:lstStyle/>
          <a:p>
            <a:pPr marL="285750" indent="-285750">
              <a:spcBef>
                <a:spcPct val="0"/>
              </a:spcBef>
              <a:buFont typeface="Arial" panose="020B0604020202020204" pitchFamily="34" charset="0"/>
              <a:buChar char="•"/>
              <a:defRPr/>
            </a:pPr>
            <a:r>
              <a:rPr lang="en-GB" altLang="en-US" dirty="0">
                <a:solidFill>
                  <a:schemeClr val="tx1"/>
                </a:solidFill>
              </a:rPr>
              <a:t>Chernobyl – Chernobyl was a power plant in Ukraine which produced nuclear power. In 1986, an explosion caused one of the nuclear reactors to leak. Over thirty years later, the area is </a:t>
            </a:r>
            <a:br>
              <a:rPr lang="en-GB" altLang="en-US" dirty="0">
                <a:solidFill>
                  <a:schemeClr val="tx1"/>
                </a:solidFill>
              </a:rPr>
            </a:br>
            <a:r>
              <a:rPr lang="en-GB" altLang="en-US" dirty="0">
                <a:solidFill>
                  <a:schemeClr val="tx1"/>
                </a:solidFill>
              </a:rPr>
              <a:t>still unsafe to live in or near to.</a:t>
            </a:r>
          </a:p>
        </p:txBody>
      </p:sp>
      <p:sp>
        <p:nvSpPr>
          <p:cNvPr id="17" name="Rectangle 16">
            <a:extLst>
              <a:ext uri="{FF2B5EF4-FFF2-40B4-BE49-F238E27FC236}">
                <a16:creationId xmlns:a16="http://schemas.microsoft.com/office/drawing/2014/main" id="{36D30DE5-906A-41C0-84B2-C9C2AB216983}"/>
              </a:ext>
            </a:extLst>
          </p:cNvPr>
          <p:cNvSpPr/>
          <p:nvPr/>
        </p:nvSpPr>
        <p:spPr>
          <a:xfrm>
            <a:off x="755650" y="2611104"/>
            <a:ext cx="6498004" cy="2044924"/>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152000" rtlCol="0" anchor="ctr"/>
          <a:lstStyle/>
          <a:p>
            <a:pPr marL="285750" indent="-285750">
              <a:spcBef>
                <a:spcPct val="0"/>
              </a:spcBef>
              <a:buFont typeface="Arial" panose="020B0604020202020204" pitchFamily="34" charset="0"/>
              <a:buChar char="•"/>
              <a:defRPr/>
            </a:pPr>
            <a:r>
              <a:rPr lang="en-GB" altLang="en-US" dirty="0">
                <a:solidFill>
                  <a:schemeClr val="tx1"/>
                </a:solidFill>
              </a:rPr>
              <a:t>The Aral Sea – f</a:t>
            </a:r>
            <a:r>
              <a:rPr lang="en-GB" dirty="0">
                <a:solidFill>
                  <a:schemeClr val="tx1"/>
                </a:solidFill>
              </a:rPr>
              <a:t>armers started diverting water from the Aral Sea (</a:t>
            </a:r>
            <a:r>
              <a:rPr lang="en-GB" altLang="en-US" dirty="0">
                <a:solidFill>
                  <a:schemeClr val="tx1"/>
                </a:solidFill>
              </a:rPr>
              <a:t>a lake that was between </a:t>
            </a:r>
            <a:r>
              <a:rPr lang="en-GB" dirty="0">
                <a:solidFill>
                  <a:schemeClr val="tx1"/>
                </a:solidFill>
              </a:rPr>
              <a:t>Kazakhstan and Uzbekistan) to help their crops grow. This has caused the lake to almost completely dry up. The marine life has been </a:t>
            </a:r>
            <a:br>
              <a:rPr lang="en-GB" dirty="0">
                <a:solidFill>
                  <a:schemeClr val="tx1"/>
                </a:solidFill>
              </a:rPr>
            </a:br>
            <a:r>
              <a:rPr lang="en-GB" dirty="0">
                <a:solidFill>
                  <a:schemeClr val="tx1"/>
                </a:solidFill>
              </a:rPr>
              <a:t>lost and fisherman have lost their jobs.</a:t>
            </a:r>
            <a:r>
              <a:rPr lang="en-GB" altLang="en-US" dirty="0">
                <a:solidFill>
                  <a:schemeClr val="tx1"/>
                </a:solidFill>
              </a:rPr>
              <a:t>  </a:t>
            </a:r>
          </a:p>
        </p:txBody>
      </p:sp>
      <p:pic>
        <p:nvPicPr>
          <p:cNvPr id="3" name="Picture 2">
            <a:extLst>
              <a:ext uri="{FF2B5EF4-FFF2-40B4-BE49-F238E27FC236}">
                <a16:creationId xmlns:a16="http://schemas.microsoft.com/office/drawing/2014/main" id="{4001D62B-0AE1-406A-8A9A-27020790CF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4" b="12846"/>
          <a:stretch/>
        </p:blipFill>
        <p:spPr>
          <a:xfrm>
            <a:off x="5856165" y="1792921"/>
            <a:ext cx="2532185" cy="4299904"/>
          </a:xfrm>
          <a:prstGeom prst="rect">
            <a:avLst/>
          </a:prstGeom>
        </p:spPr>
      </p:pic>
    </p:spTree>
    <p:extLst>
      <p:ext uri="{BB962C8B-B14F-4D97-AF65-F5344CB8AC3E}">
        <p14:creationId xmlns:p14="http://schemas.microsoft.com/office/powerpoint/2010/main" val="30478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6" grpId="1" animBg="1"/>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5A434B-E724-4244-B2A9-BCAB44BA43D3}"/>
              </a:ext>
            </a:extLst>
          </p:cNvPr>
          <p:cNvSpPr/>
          <p:nvPr/>
        </p:nvSpPr>
        <p:spPr>
          <a:xfrm>
            <a:off x="790713" y="3748963"/>
            <a:ext cx="5539749" cy="78803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152000" rtlCol="0" anchor="ctr"/>
          <a:lstStyle/>
          <a:p>
            <a:pPr>
              <a:spcBef>
                <a:spcPct val="0"/>
              </a:spcBef>
              <a:defRPr/>
            </a:pPr>
            <a:r>
              <a:rPr lang="en-GB" altLang="en-US" dirty="0">
                <a:solidFill>
                  <a:schemeClr val="tx1"/>
                </a:solidFill>
              </a:rPr>
              <a:t>How can humans lessen the possibility of </a:t>
            </a:r>
          </a:p>
          <a:p>
            <a:pPr>
              <a:spcBef>
                <a:spcPct val="0"/>
              </a:spcBef>
              <a:defRPr/>
            </a:pPr>
            <a:r>
              <a:rPr lang="en-GB" altLang="en-US" dirty="0">
                <a:solidFill>
                  <a:schemeClr val="tx1"/>
                </a:solidFill>
              </a:rPr>
              <a:t>causing natural disasters?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How Humans Cause Disasters</a:t>
            </a:r>
          </a:p>
        </p:txBody>
      </p:sp>
      <p:sp>
        <p:nvSpPr>
          <p:cNvPr id="5" name="Rectangle 4"/>
          <p:cNvSpPr/>
          <p:nvPr/>
        </p:nvSpPr>
        <p:spPr>
          <a:xfrm>
            <a:off x="755650" y="1911533"/>
            <a:ext cx="7632700" cy="1107996"/>
          </a:xfrm>
          <a:prstGeom prst="rect">
            <a:avLst/>
          </a:prstGeom>
        </p:spPr>
        <p:txBody>
          <a:bodyPr wrap="square" lIns="108000" tIns="0" rIns="0" bIns="0">
            <a:spAutoFit/>
          </a:bodyPr>
          <a:lstStyle/>
          <a:p>
            <a:pPr>
              <a:spcBef>
                <a:spcPct val="0"/>
              </a:spcBef>
            </a:pPr>
            <a:r>
              <a:rPr lang="en-GB" altLang="en-US" dirty="0"/>
              <a:t>Over recent years, human activity has increased the numbers of apparent natural disasters. Scientists believe climate change has caused extreme conditions such as hurricanes and flooding.</a:t>
            </a:r>
          </a:p>
          <a:p>
            <a:pPr>
              <a:spcBef>
                <a:spcPct val="0"/>
              </a:spcBef>
            </a:pPr>
            <a:endParaRPr lang="en-GB" altLang="en-US" dirty="0"/>
          </a:p>
        </p:txBody>
      </p:sp>
      <p:pic>
        <p:nvPicPr>
          <p:cNvPr id="4" name="Picture 3">
            <a:extLst>
              <a:ext uri="{FF2B5EF4-FFF2-40B4-BE49-F238E27FC236}">
                <a16:creationId xmlns:a16="http://schemas.microsoft.com/office/drawing/2014/main" id="{947636D2-E1AC-44FC-BCB4-C2E36B220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2585" y="2703169"/>
            <a:ext cx="4123592" cy="4154831"/>
          </a:xfrm>
          <a:prstGeom prst="rect">
            <a:avLst/>
          </a:prstGeom>
        </p:spPr>
      </p:pic>
      <p:sp>
        <p:nvSpPr>
          <p:cNvPr id="11" name="talk abotu it">
            <a:extLst>
              <a:ext uri="{FF2B5EF4-FFF2-40B4-BE49-F238E27FC236}">
                <a16:creationId xmlns:a16="http://schemas.microsoft.com/office/drawing/2014/main" id="{4DE1370F-CF4B-4D88-A0C0-09B9CE60BD94}"/>
              </a:ext>
            </a:extLst>
          </p:cNvPr>
          <p:cNvSpPr/>
          <p:nvPr/>
        </p:nvSpPr>
        <p:spPr>
          <a:xfrm>
            <a:off x="755650" y="3059723"/>
            <a:ext cx="1635858"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dirty="0"/>
              <a:t>Talk About It</a:t>
            </a:r>
          </a:p>
        </p:txBody>
      </p:sp>
    </p:spTree>
    <p:extLst>
      <p:ext uri="{BB962C8B-B14F-4D97-AF65-F5344CB8AC3E}">
        <p14:creationId xmlns:p14="http://schemas.microsoft.com/office/powerpoint/2010/main" val="71402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72D190-C058-4C53-A3D4-494348ED00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2969117" y="3107617"/>
            <a:ext cx="3021334" cy="3021334"/>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Disaster!</a:t>
            </a:r>
          </a:p>
        </p:txBody>
      </p:sp>
      <p:sp>
        <p:nvSpPr>
          <p:cNvPr id="5" name="Rectangle 4"/>
          <p:cNvSpPr/>
          <p:nvPr/>
        </p:nvSpPr>
        <p:spPr>
          <a:xfrm>
            <a:off x="755650" y="1911533"/>
            <a:ext cx="7632700" cy="1107996"/>
          </a:xfrm>
          <a:prstGeom prst="rect">
            <a:avLst/>
          </a:prstGeom>
        </p:spPr>
        <p:txBody>
          <a:bodyPr wrap="square" lIns="0" tIns="0" rIns="0" bIns="0">
            <a:spAutoFit/>
          </a:bodyPr>
          <a:lstStyle/>
          <a:p>
            <a:pPr algn="ctr">
              <a:lnSpc>
                <a:spcPct val="100000"/>
              </a:lnSpc>
              <a:spcBef>
                <a:spcPct val="0"/>
              </a:spcBef>
              <a:buFontTx/>
              <a:buNone/>
            </a:pPr>
            <a:r>
              <a:rPr lang="en-GB" altLang="en-US" dirty="0"/>
              <a:t>Turn on the news or open a newspaper and you’re</a:t>
            </a:r>
            <a:br>
              <a:rPr lang="en-GB" altLang="en-US" dirty="0"/>
            </a:br>
            <a:r>
              <a:rPr lang="en-GB" altLang="en-US" dirty="0"/>
              <a:t>likely to read about some kind of disaster.</a:t>
            </a:r>
            <a:br>
              <a:rPr lang="en-GB" altLang="en-US" dirty="0"/>
            </a:br>
            <a:endParaRPr lang="en-GB" altLang="en-US" dirty="0"/>
          </a:p>
          <a:p>
            <a:pPr algn="ctr">
              <a:lnSpc>
                <a:spcPct val="100000"/>
              </a:lnSpc>
              <a:spcBef>
                <a:spcPct val="0"/>
              </a:spcBef>
              <a:buFontTx/>
              <a:buNone/>
            </a:pPr>
            <a:r>
              <a:rPr lang="en-GB" dirty="0"/>
              <a:t>Click on the circle to find out more.</a:t>
            </a:r>
            <a:endParaRPr lang="en-GB" altLang="en-US" dirty="0"/>
          </a:p>
        </p:txBody>
      </p:sp>
      <p:sp>
        <p:nvSpPr>
          <p:cNvPr id="2" name="Oval 1">
            <a:extLst>
              <a:ext uri="{FF2B5EF4-FFF2-40B4-BE49-F238E27FC236}">
                <a16:creationId xmlns:a16="http://schemas.microsoft.com/office/drawing/2014/main" id="{47C92B40-9754-4054-BAAA-48463653D4A5}"/>
              </a:ext>
            </a:extLst>
          </p:cNvPr>
          <p:cNvSpPr/>
          <p:nvPr/>
        </p:nvSpPr>
        <p:spPr>
          <a:xfrm>
            <a:off x="2969117" y="3107617"/>
            <a:ext cx="3021334" cy="302133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A46264-3D7C-48B6-AEB3-5CD5E51EB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421" y="3246127"/>
            <a:ext cx="4255157" cy="2695627"/>
          </a:xfrm>
          <a:prstGeom prst="rect">
            <a:avLst/>
          </a:prstGeom>
        </p:spPr>
      </p:pic>
      <p:pic>
        <p:nvPicPr>
          <p:cNvPr id="11" name="Picture 10">
            <a:extLst>
              <a:ext uri="{FF2B5EF4-FFF2-40B4-BE49-F238E27FC236}">
                <a16:creationId xmlns:a16="http://schemas.microsoft.com/office/drawing/2014/main" id="{11CC6818-A863-4193-9243-1A6A22601B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986"/>
          <a:stretch/>
        </p:blipFill>
        <p:spPr>
          <a:xfrm flipH="1">
            <a:off x="5990450" y="2797227"/>
            <a:ext cx="3153549" cy="406077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Natural and Human Disasters</a:t>
            </a:r>
          </a:p>
        </p:txBody>
      </p:sp>
      <p:sp>
        <p:nvSpPr>
          <p:cNvPr id="5" name="Rectangle 4"/>
          <p:cNvSpPr/>
          <p:nvPr/>
        </p:nvSpPr>
        <p:spPr>
          <a:xfrm>
            <a:off x="755650" y="1911533"/>
            <a:ext cx="7632700" cy="830997"/>
          </a:xfrm>
          <a:prstGeom prst="rect">
            <a:avLst/>
          </a:prstGeom>
        </p:spPr>
        <p:txBody>
          <a:bodyPr wrap="square" lIns="0" tIns="0" rIns="0" bIns="0">
            <a:spAutoFit/>
          </a:bodyPr>
          <a:lstStyle/>
          <a:p>
            <a:pPr>
              <a:spcBef>
                <a:spcPct val="0"/>
              </a:spcBef>
            </a:pPr>
            <a:r>
              <a:rPr lang="en-GB" altLang="en-US" dirty="0"/>
              <a:t>A disaster is an event that causes great damage and loss. Disasters can be divided into two types: natural and human. Click on the circle to found out more.</a:t>
            </a:r>
            <a:endParaRPr lang="en-GB" altLang="en-US" dirty="0">
              <a:solidFill>
                <a:srgbClr val="FF0000"/>
              </a:solidFill>
            </a:endParaRPr>
          </a:p>
        </p:txBody>
      </p:sp>
      <p:sp>
        <p:nvSpPr>
          <p:cNvPr id="10" name="Oval 9">
            <a:extLst>
              <a:ext uri="{FF2B5EF4-FFF2-40B4-BE49-F238E27FC236}">
                <a16:creationId xmlns:a16="http://schemas.microsoft.com/office/drawing/2014/main" id="{591EC7DF-4551-42A2-8D32-A2FAD8FD6DD9}"/>
              </a:ext>
            </a:extLst>
          </p:cNvPr>
          <p:cNvSpPr/>
          <p:nvPr/>
        </p:nvSpPr>
        <p:spPr>
          <a:xfrm>
            <a:off x="4949785" y="2894581"/>
            <a:ext cx="3198243" cy="3198243"/>
          </a:xfrm>
          <a:prstGeom prst="ellipse">
            <a:avLst/>
          </a:prstGeom>
          <a:solidFill>
            <a:srgbClr val="00639A"/>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600" dirty="0">
                <a:solidFill>
                  <a:schemeClr val="bg1"/>
                </a:solidFill>
              </a:rPr>
              <a:t>Human disaster</a:t>
            </a:r>
          </a:p>
        </p:txBody>
      </p:sp>
      <p:sp>
        <p:nvSpPr>
          <p:cNvPr id="12" name="Oval 11">
            <a:extLst>
              <a:ext uri="{FF2B5EF4-FFF2-40B4-BE49-F238E27FC236}">
                <a16:creationId xmlns:a16="http://schemas.microsoft.com/office/drawing/2014/main" id="{DFE73FC9-B6C2-44A3-B1F4-4D6AE13F34B6}"/>
              </a:ext>
            </a:extLst>
          </p:cNvPr>
          <p:cNvSpPr/>
          <p:nvPr/>
        </p:nvSpPr>
        <p:spPr>
          <a:xfrm>
            <a:off x="995974" y="2894582"/>
            <a:ext cx="3198243" cy="3198243"/>
          </a:xfrm>
          <a:prstGeom prst="ellipse">
            <a:avLst/>
          </a:prstGeom>
          <a:solidFill>
            <a:srgbClr val="00639A"/>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Natural Disaster</a:t>
            </a:r>
          </a:p>
        </p:txBody>
      </p:sp>
      <p:sp>
        <p:nvSpPr>
          <p:cNvPr id="13" name="Oval 12">
            <a:extLst>
              <a:ext uri="{FF2B5EF4-FFF2-40B4-BE49-F238E27FC236}">
                <a16:creationId xmlns:a16="http://schemas.microsoft.com/office/drawing/2014/main" id="{ECF0DFB3-8708-494B-B502-67B34238881F}"/>
              </a:ext>
            </a:extLst>
          </p:cNvPr>
          <p:cNvSpPr/>
          <p:nvPr/>
        </p:nvSpPr>
        <p:spPr>
          <a:xfrm>
            <a:off x="995972" y="2894582"/>
            <a:ext cx="3198243" cy="3198243"/>
          </a:xfrm>
          <a:prstGeom prst="ellipse">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A disaster caused by nature or natural events. These include floods, hurricanes </a:t>
            </a:r>
            <a:br>
              <a:rPr lang="en-GB" altLang="en-US" dirty="0">
                <a:solidFill>
                  <a:schemeClr val="tx1"/>
                </a:solidFill>
              </a:rPr>
            </a:br>
            <a:r>
              <a:rPr lang="en-GB" altLang="en-US" dirty="0">
                <a:solidFill>
                  <a:schemeClr val="tx1"/>
                </a:solidFill>
              </a:rPr>
              <a:t>and tornadoes.</a:t>
            </a:r>
            <a:r>
              <a:rPr lang="en-GB" altLang="en-US" dirty="0">
                <a:solidFill>
                  <a:schemeClr val="bg1"/>
                </a:solidFill>
              </a:rPr>
              <a:t>. </a:t>
            </a:r>
            <a:endParaRPr lang="en-GB" dirty="0">
              <a:solidFill>
                <a:schemeClr val="bg1"/>
              </a:solidFill>
            </a:endParaRPr>
          </a:p>
        </p:txBody>
      </p:sp>
      <p:sp>
        <p:nvSpPr>
          <p:cNvPr id="14" name="Oval 13">
            <a:extLst>
              <a:ext uri="{FF2B5EF4-FFF2-40B4-BE49-F238E27FC236}">
                <a16:creationId xmlns:a16="http://schemas.microsoft.com/office/drawing/2014/main" id="{D129798A-8A29-4F5D-B80F-23007F1846AB}"/>
              </a:ext>
            </a:extLst>
          </p:cNvPr>
          <p:cNvSpPr/>
          <p:nvPr/>
        </p:nvSpPr>
        <p:spPr>
          <a:xfrm>
            <a:off x="4949784" y="2894580"/>
            <a:ext cx="3198243" cy="3198243"/>
          </a:xfrm>
          <a:prstGeom prst="ellipse">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A disaster caused by human action. These include oil spills, chemical explosions and gas leaks in factories.</a:t>
            </a:r>
            <a:endParaRPr lang="en-GB" dirty="0">
              <a:solidFill>
                <a:schemeClr val="tx1"/>
              </a:solidFill>
            </a:endParaRPr>
          </a:p>
        </p:txBody>
      </p:sp>
    </p:spTree>
    <p:extLst>
      <p:ext uri="{BB962C8B-B14F-4D97-AF65-F5344CB8AC3E}">
        <p14:creationId xmlns:p14="http://schemas.microsoft.com/office/powerpoint/2010/main" val="36228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Natural Disasters</a:t>
            </a:r>
          </a:p>
        </p:txBody>
      </p:sp>
      <p:sp>
        <p:nvSpPr>
          <p:cNvPr id="5" name="Rectangle 4"/>
          <p:cNvSpPr/>
          <p:nvPr/>
        </p:nvSpPr>
        <p:spPr>
          <a:xfrm>
            <a:off x="755650" y="1911533"/>
            <a:ext cx="7632700" cy="276999"/>
          </a:xfrm>
          <a:prstGeom prst="rect">
            <a:avLst/>
          </a:prstGeom>
        </p:spPr>
        <p:txBody>
          <a:bodyPr wrap="square" lIns="0" tIns="0" rIns="0" bIns="0">
            <a:spAutoFit/>
          </a:bodyPr>
          <a:lstStyle/>
          <a:p>
            <a:pPr algn="ctr">
              <a:spcBef>
                <a:spcPct val="0"/>
              </a:spcBef>
            </a:pPr>
            <a:r>
              <a:rPr lang="en-GB" altLang="en-US" dirty="0"/>
              <a:t>Click on the photo to find out more about different natural disasters. </a:t>
            </a:r>
            <a:endParaRPr lang="en-GB" altLang="en-US" dirty="0">
              <a:solidFill>
                <a:srgbClr val="FF0000"/>
              </a:solidFill>
            </a:endParaRPr>
          </a:p>
        </p:txBody>
      </p:sp>
      <p:sp>
        <p:nvSpPr>
          <p:cNvPr id="19" name="Rectangle 18">
            <a:hlinkClick r:id="rId2" action="ppaction://hlinksldjump"/>
            <a:extLst>
              <a:ext uri="{FF2B5EF4-FFF2-40B4-BE49-F238E27FC236}">
                <a16:creationId xmlns:a16="http://schemas.microsoft.com/office/drawing/2014/main" id="{943C874E-90E3-4A12-8038-29B1069C3A4D}"/>
              </a:ext>
            </a:extLst>
          </p:cNvPr>
          <p:cNvSpPr/>
          <p:nvPr/>
        </p:nvSpPr>
        <p:spPr>
          <a:xfrm>
            <a:off x="4031273" y="5723548"/>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pic>
        <p:nvPicPr>
          <p:cNvPr id="3" name="Picture 2">
            <a:hlinkClick r:id="rId3" action="ppaction://hlinksldjump"/>
            <a:extLst>
              <a:ext uri="{FF2B5EF4-FFF2-40B4-BE49-F238E27FC236}">
                <a16:creationId xmlns:a16="http://schemas.microsoft.com/office/drawing/2014/main" id="{9EB0B5BF-BA8E-4127-99CE-3F4C2FDB73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16" r="27186"/>
          <a:stretch/>
        </p:blipFill>
        <p:spPr>
          <a:xfrm>
            <a:off x="869950" y="3978263"/>
            <a:ext cx="2471979" cy="1651713"/>
          </a:xfrm>
          <a:prstGeom prst="rect">
            <a:avLst/>
          </a:prstGeom>
        </p:spPr>
      </p:pic>
      <p:pic>
        <p:nvPicPr>
          <p:cNvPr id="1028" name="Picture 4" descr="Image result for earthquake">
            <a:hlinkClick r:id="rId5" action="ppaction://hlinksldjump"/>
            <a:extLst>
              <a:ext uri="{FF2B5EF4-FFF2-40B4-BE49-F238E27FC236}">
                <a16:creationId xmlns:a16="http://schemas.microsoft.com/office/drawing/2014/main" id="{566A41D5-964F-4784-B5D9-7240AA0CD0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7188" b="13525"/>
          <a:stretch/>
        </p:blipFill>
        <p:spPr bwMode="auto">
          <a:xfrm>
            <a:off x="3341929" y="3978261"/>
            <a:ext cx="2471650" cy="1651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7" action="ppaction://hlinksldjump"/>
            <a:extLst>
              <a:ext uri="{FF2B5EF4-FFF2-40B4-BE49-F238E27FC236}">
                <a16:creationId xmlns:a16="http://schemas.microsoft.com/office/drawing/2014/main" id="{28F3FE0B-1516-4065-A6BC-6FDFDBA71C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677" t="18395" r="10834" b="8586"/>
          <a:stretch/>
        </p:blipFill>
        <p:spPr>
          <a:xfrm>
            <a:off x="3228573" y="2326548"/>
            <a:ext cx="2698362" cy="1651713"/>
          </a:xfrm>
          <a:prstGeom prst="rect">
            <a:avLst/>
          </a:prstGeom>
        </p:spPr>
      </p:pic>
      <p:pic>
        <p:nvPicPr>
          <p:cNvPr id="4" name="Picture 3">
            <a:hlinkClick r:id="rId9" action="ppaction://hlinksldjump"/>
            <a:extLst>
              <a:ext uri="{FF2B5EF4-FFF2-40B4-BE49-F238E27FC236}">
                <a16:creationId xmlns:a16="http://schemas.microsoft.com/office/drawing/2014/main" id="{030A3451-2A36-4982-9CE7-CE313394E2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21081" r="27185" b="5940"/>
          <a:stretch/>
        </p:blipFill>
        <p:spPr>
          <a:xfrm>
            <a:off x="869951" y="2326549"/>
            <a:ext cx="2471978" cy="1651714"/>
          </a:xfrm>
          <a:prstGeom prst="rect">
            <a:avLst/>
          </a:prstGeom>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13578" y="2326548"/>
            <a:ext cx="2477568" cy="1651711"/>
          </a:xfrm>
          <a:prstGeom prst="rect">
            <a:avLst/>
          </a:prstGeom>
        </p:spPr>
      </p:pic>
      <p:pic>
        <p:nvPicPr>
          <p:cNvPr id="7" name="Picture 6">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r="478"/>
          <a:stretch/>
        </p:blipFill>
        <p:spPr>
          <a:xfrm>
            <a:off x="5813578" y="3978259"/>
            <a:ext cx="2465733" cy="1651712"/>
          </a:xfrm>
          <a:prstGeom prst="rect">
            <a:avLst/>
          </a:prstGeom>
        </p:spPr>
      </p:pic>
    </p:spTree>
    <p:extLst>
      <p:ext uri="{BB962C8B-B14F-4D97-AF65-F5344CB8AC3E}">
        <p14:creationId xmlns:p14="http://schemas.microsoft.com/office/powerpoint/2010/main" val="144791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txBox="1">
            <a:spLocks/>
          </p:cNvSpPr>
          <p:nvPr/>
        </p:nvSpPr>
        <p:spPr>
          <a:xfrm>
            <a:off x="448408" y="765175"/>
            <a:ext cx="8247184" cy="994306"/>
          </a:xfrm>
          <a:prstGeom prst="roundRect">
            <a:avLst>
              <a:gd name="adj" fmla="val 0"/>
            </a:avLst>
          </a:prstGeom>
          <a:solidFill>
            <a:srgbClr val="00639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bg1"/>
                </a:solidFill>
                <a:latin typeface="Twinkl SemiBold" pitchFamily="2" charset="0"/>
              </a:rPr>
              <a:t>Heat Wave</a:t>
            </a:r>
          </a:p>
        </p:txBody>
      </p:sp>
      <p:sp>
        <p:nvSpPr>
          <p:cNvPr id="7" name="Rectangle 6">
            <a:extLst>
              <a:ext uri="{FF2B5EF4-FFF2-40B4-BE49-F238E27FC236}">
                <a16:creationId xmlns:a16="http://schemas.microsoft.com/office/drawing/2014/main" id="{E6EA184C-DB46-4F48-8A10-9FC18F840F3F}"/>
              </a:ext>
            </a:extLst>
          </p:cNvPr>
          <p:cNvSpPr/>
          <p:nvPr/>
        </p:nvSpPr>
        <p:spPr>
          <a:xfrm>
            <a:off x="755650" y="2087054"/>
            <a:ext cx="5671527" cy="203102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980000" rtlCol="0" anchor="ctr"/>
          <a:lstStyle/>
          <a:p>
            <a:r>
              <a:rPr lang="en-GB" dirty="0">
                <a:solidFill>
                  <a:schemeClr val="tx1"/>
                </a:solidFill>
              </a:rPr>
              <a:t>Heat wave - a period of excessively hot weather. A heat wave can have devastating effects on crops, animals and people. Extreme heat can often contribute to other natural disasters such as droughts (prolonged shortage of water).</a:t>
            </a:r>
          </a:p>
        </p:txBody>
      </p:sp>
      <p:sp>
        <p:nvSpPr>
          <p:cNvPr id="9" name="Rectangle 8">
            <a:hlinkClick r:id="rId2"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31057" t="1976" r="5137" b="2315"/>
          <a:stretch>
            <a:fillRect/>
          </a:stretch>
        </p:blipFill>
        <p:spPr>
          <a:xfrm>
            <a:off x="4572000" y="2087055"/>
            <a:ext cx="3816350" cy="3816350"/>
          </a:xfrm>
          <a:custGeom>
            <a:avLst/>
            <a:gdLst>
              <a:gd name="connsiteX0" fmla="*/ 1908175 w 3816350"/>
              <a:gd name="connsiteY0" fmla="*/ 0 h 3816350"/>
              <a:gd name="connsiteX1" fmla="*/ 3816350 w 3816350"/>
              <a:gd name="connsiteY1" fmla="*/ 1908175 h 3816350"/>
              <a:gd name="connsiteX2" fmla="*/ 1908175 w 3816350"/>
              <a:gd name="connsiteY2" fmla="*/ 3816350 h 3816350"/>
              <a:gd name="connsiteX3" fmla="*/ 0 w 3816350"/>
              <a:gd name="connsiteY3" fmla="*/ 1908175 h 3816350"/>
              <a:gd name="connsiteX4" fmla="*/ 1908175 w 3816350"/>
              <a:gd name="connsiteY4" fmla="*/ 0 h 38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350" h="3816350">
                <a:moveTo>
                  <a:pt x="1908175" y="0"/>
                </a:moveTo>
                <a:cubicBezTo>
                  <a:pt x="2962031" y="0"/>
                  <a:pt x="3816350" y="854319"/>
                  <a:pt x="3816350" y="1908175"/>
                </a:cubicBezTo>
                <a:cubicBezTo>
                  <a:pt x="3816350" y="2962031"/>
                  <a:pt x="2962031" y="3816350"/>
                  <a:pt x="1908175" y="3816350"/>
                </a:cubicBezTo>
                <a:cubicBezTo>
                  <a:pt x="854319" y="3816350"/>
                  <a:pt x="0" y="2962031"/>
                  <a:pt x="0" y="1908175"/>
                </a:cubicBezTo>
                <a:cubicBezTo>
                  <a:pt x="0" y="854319"/>
                  <a:pt x="854319" y="0"/>
                  <a:pt x="1908175" y="0"/>
                </a:cubicBezTo>
                <a:close/>
              </a:path>
            </a:pathLst>
          </a:custGeom>
          <a:solidFill>
            <a:srgbClr val="00639A"/>
          </a:solidFill>
          <a:ln w="38100">
            <a:solidFill>
              <a:srgbClr val="00639A"/>
            </a:solidFill>
          </a:ln>
        </p:spPr>
      </p:pic>
    </p:spTree>
    <p:extLst>
      <p:ext uri="{BB962C8B-B14F-4D97-AF65-F5344CB8AC3E}">
        <p14:creationId xmlns:p14="http://schemas.microsoft.com/office/powerpoint/2010/main" val="156155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0"/>
          <p:cNvSpPr txBox="1">
            <a:spLocks/>
          </p:cNvSpPr>
          <p:nvPr/>
        </p:nvSpPr>
        <p:spPr>
          <a:xfrm>
            <a:off x="448408" y="765175"/>
            <a:ext cx="8247184" cy="994306"/>
          </a:xfrm>
          <a:prstGeom prst="roundRect">
            <a:avLst>
              <a:gd name="adj" fmla="val 0"/>
            </a:avLst>
          </a:prstGeom>
          <a:solidFill>
            <a:srgbClr val="00639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bg1"/>
                </a:solidFill>
                <a:latin typeface="Twinkl SemiBold" pitchFamily="2" charset="0"/>
              </a:rPr>
              <a:t>Flood</a:t>
            </a:r>
          </a:p>
        </p:txBody>
      </p:sp>
      <p:sp>
        <p:nvSpPr>
          <p:cNvPr id="7" name="Rectangle 6">
            <a:extLst>
              <a:ext uri="{FF2B5EF4-FFF2-40B4-BE49-F238E27FC236}">
                <a16:creationId xmlns:a16="http://schemas.microsoft.com/office/drawing/2014/main" id="{E6EA184C-DB46-4F48-8A10-9FC18F840F3F}"/>
              </a:ext>
            </a:extLst>
          </p:cNvPr>
          <p:cNvSpPr/>
          <p:nvPr/>
        </p:nvSpPr>
        <p:spPr>
          <a:xfrm>
            <a:off x="755650" y="2087054"/>
            <a:ext cx="5671527" cy="203102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980000" rtlCol="0" anchor="ctr"/>
          <a:lstStyle/>
          <a:p>
            <a:r>
              <a:rPr lang="en-GB" dirty="0">
                <a:solidFill>
                  <a:schemeClr val="tx1"/>
                </a:solidFill>
              </a:rPr>
              <a:t>Flood – when an area or land, that is usually dry, becomes submerged in water. Floods can be caused by an overflow of a body of water such as a river or lake, or by excessive amounts of rainfall over a short period of time.</a:t>
            </a:r>
          </a:p>
        </p:txBody>
      </p:sp>
      <p:sp>
        <p:nvSpPr>
          <p:cNvPr id="13" name="Oval 12"/>
          <p:cNvSpPr/>
          <p:nvPr/>
        </p:nvSpPr>
        <p:spPr>
          <a:xfrm>
            <a:off x="4572000" y="2087054"/>
            <a:ext cx="3828516" cy="3828516"/>
          </a:xfrm>
          <a:prstGeom prst="ellipse">
            <a:avLst/>
          </a:prstGeom>
          <a:blipFill>
            <a:blip r:embed="rId2"/>
            <a:stretch>
              <a:fillRect/>
            </a:stretch>
          </a:blip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3"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98675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EA184C-DB46-4F48-8A10-9FC18F840F3F}"/>
              </a:ext>
            </a:extLst>
          </p:cNvPr>
          <p:cNvSpPr/>
          <p:nvPr/>
        </p:nvSpPr>
        <p:spPr>
          <a:xfrm>
            <a:off x="755650" y="2087054"/>
            <a:ext cx="5671527" cy="203102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980000" rtlCol="0" anchor="ctr"/>
          <a:lstStyle/>
          <a:p>
            <a:r>
              <a:rPr lang="en-GB" altLang="en-US" dirty="0">
                <a:solidFill>
                  <a:schemeClr val="tx1"/>
                </a:solidFill>
              </a:rPr>
              <a:t>Hurricane – a huge storm that forms over warm seas and oceans. A hurricane can cause winds of over 100 miles per hour. They are often formed in the Gulf of Mexico and the Caribbean.  </a:t>
            </a:r>
          </a:p>
        </p:txBody>
      </p:sp>
      <p:pic>
        <p:nvPicPr>
          <p:cNvPr id="7" name="Picture 6">
            <a:extLst>
              <a:ext uri="{FF2B5EF4-FFF2-40B4-BE49-F238E27FC236}">
                <a16:creationId xmlns:a16="http://schemas.microsoft.com/office/drawing/2014/main" id="{4FA59241-F45D-4BFD-9C98-1E65C11AD2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490" t="21081" r="22858" b="5940"/>
          <a:stretch/>
        </p:blipFill>
        <p:spPr>
          <a:xfrm>
            <a:off x="4572000" y="2087053"/>
            <a:ext cx="3816350" cy="3816350"/>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Hurricane</a:t>
            </a:r>
          </a:p>
        </p:txBody>
      </p:sp>
      <p:sp>
        <p:nvSpPr>
          <p:cNvPr id="9" name="Oval 8">
            <a:extLst>
              <a:ext uri="{FF2B5EF4-FFF2-40B4-BE49-F238E27FC236}">
                <a16:creationId xmlns:a16="http://schemas.microsoft.com/office/drawing/2014/main" id="{C974A642-351D-42B9-A329-6ACB25767B45}"/>
              </a:ext>
            </a:extLst>
          </p:cNvPr>
          <p:cNvSpPr/>
          <p:nvPr/>
        </p:nvSpPr>
        <p:spPr>
          <a:xfrm>
            <a:off x="4572000" y="2087055"/>
            <a:ext cx="3816350" cy="381635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hlinkClick r:id="rId3"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26295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EA184C-DB46-4F48-8A10-9FC18F840F3F}"/>
              </a:ext>
            </a:extLst>
          </p:cNvPr>
          <p:cNvSpPr/>
          <p:nvPr/>
        </p:nvSpPr>
        <p:spPr>
          <a:xfrm>
            <a:off x="755650" y="2087055"/>
            <a:ext cx="5671527" cy="1069383"/>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836000" rtlCol="0" anchor="ctr"/>
          <a:lstStyle/>
          <a:p>
            <a:r>
              <a:rPr lang="en-GB" altLang="en-US" dirty="0">
                <a:solidFill>
                  <a:schemeClr val="tx1"/>
                </a:solidFill>
              </a:rPr>
              <a:t>Tsunami – a series of huge waves caused by an earthquake or volcano under the sea. </a:t>
            </a:r>
          </a:p>
        </p:txBody>
      </p:sp>
      <p:pic>
        <p:nvPicPr>
          <p:cNvPr id="5" name="Picture 4">
            <a:extLst>
              <a:ext uri="{FF2B5EF4-FFF2-40B4-BE49-F238E27FC236}">
                <a16:creationId xmlns:a16="http://schemas.microsoft.com/office/drawing/2014/main" id="{4EF9198B-8939-43D5-98CF-68AEA6E50389}"/>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r="21875"/>
          <a:stretch/>
        </p:blipFill>
        <p:spPr>
          <a:xfrm>
            <a:off x="4572000" y="2087055"/>
            <a:ext cx="3816350" cy="3816350"/>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Tsunami</a:t>
            </a:r>
          </a:p>
        </p:txBody>
      </p:sp>
      <p:sp>
        <p:nvSpPr>
          <p:cNvPr id="9" name="Oval 8">
            <a:extLst>
              <a:ext uri="{FF2B5EF4-FFF2-40B4-BE49-F238E27FC236}">
                <a16:creationId xmlns:a16="http://schemas.microsoft.com/office/drawing/2014/main" id="{C974A642-351D-42B9-A329-6ACB25767B45}"/>
              </a:ext>
            </a:extLst>
          </p:cNvPr>
          <p:cNvSpPr/>
          <p:nvPr/>
        </p:nvSpPr>
        <p:spPr>
          <a:xfrm>
            <a:off x="4572000" y="2087055"/>
            <a:ext cx="3816350" cy="381635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hlinkClick r:id="rId3"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109563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EA184C-DB46-4F48-8A10-9FC18F840F3F}"/>
              </a:ext>
            </a:extLst>
          </p:cNvPr>
          <p:cNvSpPr/>
          <p:nvPr/>
        </p:nvSpPr>
        <p:spPr>
          <a:xfrm>
            <a:off x="755650" y="2087055"/>
            <a:ext cx="5671527" cy="994306"/>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lIns="108000" rIns="1800000" rtlCol="0" anchor="ctr"/>
          <a:lstStyle/>
          <a:p>
            <a:pPr>
              <a:lnSpc>
                <a:spcPct val="100000"/>
              </a:lnSpc>
              <a:spcBef>
                <a:spcPct val="0"/>
              </a:spcBef>
              <a:buFontTx/>
              <a:buNone/>
            </a:pPr>
            <a:r>
              <a:rPr lang="en-GB" altLang="en-US" dirty="0">
                <a:solidFill>
                  <a:schemeClr val="tx1"/>
                </a:solidFill>
              </a:rPr>
              <a:t>Earthquake – the sudden movement of the Earth’s crusts (its outer layer).</a:t>
            </a:r>
          </a:p>
        </p:txBody>
      </p:sp>
      <p:pic>
        <p:nvPicPr>
          <p:cNvPr id="6" name="Picture 5">
            <a:extLst>
              <a:ext uri="{FF2B5EF4-FFF2-40B4-BE49-F238E27FC236}">
                <a16:creationId xmlns:a16="http://schemas.microsoft.com/office/drawing/2014/main" id="{5694C489-9117-4772-9FCA-E7582A117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2000" y="2087055"/>
            <a:ext cx="3816350" cy="3816350"/>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0639A"/>
          </a:solidFill>
        </p:spPr>
        <p:txBody>
          <a:bodyPr/>
          <a:lstStyle/>
          <a:p>
            <a:r>
              <a:rPr lang="en-GB" sz="3600" dirty="0">
                <a:solidFill>
                  <a:schemeClr val="bg1"/>
                </a:solidFill>
                <a:latin typeface="Twinkl SemiBold" pitchFamily="2" charset="0"/>
              </a:rPr>
              <a:t>Earthquake</a:t>
            </a:r>
          </a:p>
        </p:txBody>
      </p:sp>
      <p:sp>
        <p:nvSpPr>
          <p:cNvPr id="9" name="Oval 8">
            <a:extLst>
              <a:ext uri="{FF2B5EF4-FFF2-40B4-BE49-F238E27FC236}">
                <a16:creationId xmlns:a16="http://schemas.microsoft.com/office/drawing/2014/main" id="{C974A642-351D-42B9-A329-6ACB25767B45}"/>
              </a:ext>
            </a:extLst>
          </p:cNvPr>
          <p:cNvSpPr/>
          <p:nvPr/>
        </p:nvSpPr>
        <p:spPr>
          <a:xfrm>
            <a:off x="4572000" y="2087055"/>
            <a:ext cx="3816350" cy="3816350"/>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hlinkClick r:id="rId3" action="ppaction://hlinksldjump"/>
            <a:extLst>
              <a:ext uri="{FF2B5EF4-FFF2-40B4-BE49-F238E27FC236}">
                <a16:creationId xmlns:a16="http://schemas.microsoft.com/office/drawing/2014/main" id="{582D7EFB-E22A-4A53-9E97-5C35EC7ACC46}"/>
              </a:ext>
            </a:extLst>
          </p:cNvPr>
          <p:cNvSpPr/>
          <p:nvPr/>
        </p:nvSpPr>
        <p:spPr>
          <a:xfrm>
            <a:off x="4031273" y="5718765"/>
            <a:ext cx="1081454" cy="369277"/>
          </a:xfrm>
          <a:prstGeom prst="rect">
            <a:avLst/>
          </a:prstGeom>
          <a:solidFill>
            <a:srgbClr val="B01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Tree>
    <p:extLst>
      <p:ext uri="{BB962C8B-B14F-4D97-AF65-F5344CB8AC3E}">
        <p14:creationId xmlns:p14="http://schemas.microsoft.com/office/powerpoint/2010/main" val="303465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343</TotalTime>
  <Words>597</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Twinkl SemiBold</vt:lpstr>
      <vt:lpstr>Twinkl</vt:lpstr>
      <vt:lpstr>Arial</vt:lpstr>
      <vt:lpstr>Office Theme</vt:lpstr>
      <vt:lpstr>PowerPoint Presentation</vt:lpstr>
      <vt:lpstr>Disaster!</vt:lpstr>
      <vt:lpstr>Natural and Human Disasters</vt:lpstr>
      <vt:lpstr>Natural Disasters</vt:lpstr>
      <vt:lpstr>PowerPoint Presentation</vt:lpstr>
      <vt:lpstr>PowerPoint Presentation</vt:lpstr>
      <vt:lpstr>Hurricane</vt:lpstr>
      <vt:lpstr>Tsunami</vt:lpstr>
      <vt:lpstr>Earthquake</vt:lpstr>
      <vt:lpstr>Volcanic Eruption</vt:lpstr>
      <vt:lpstr>Human Disasters</vt:lpstr>
      <vt:lpstr>How Humans Cause Disasters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Mrs Allan</cp:lastModifiedBy>
  <cp:revision>29</cp:revision>
  <dcterms:created xsi:type="dcterms:W3CDTF">2019-02-26T12:34:25Z</dcterms:created>
  <dcterms:modified xsi:type="dcterms:W3CDTF">2020-05-17T18:53:42Z</dcterms:modified>
</cp:coreProperties>
</file>