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3" r:id="rId22"/>
    <p:sldId id="278" r:id="rId23"/>
    <p:sldId id="279" r:id="rId24"/>
    <p:sldId id="281" r:id="rId25"/>
    <p:sldId id="280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1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7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7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8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6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4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2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2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2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8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Simple Branched Keys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>
                <a:latin typeface="Comic Sans MS" panose="030F0702030302020204" pitchFamily="66" charset="0"/>
              </a:rPr>
              <a:t>SCN 2-01a </a:t>
            </a:r>
            <a:r>
              <a:rPr lang="en-GB" dirty="0" smtClean="0">
                <a:latin typeface="Comic Sans MS" panose="030F0702030302020204" pitchFamily="66" charset="0"/>
              </a:rPr>
              <a:t>AR4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5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Mr Men without hats who have hair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203260" y="3650456"/>
            <a:ext cx="7772400" cy="2452687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latin typeface="Comic Sans MS" panose="030F0702030302020204" pitchFamily="66" charset="0"/>
              </a:rPr>
              <a:t>3) Is his hair neat and tidy?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61444" name="Picture 4" descr="clum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3" y="1557338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fus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363" y="1628776"/>
            <a:ext cx="180181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26586" y="4800600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Yes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9373" y="4876800"/>
            <a:ext cx="114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No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67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 Men without hats and hair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idx="1"/>
          </p:nvPr>
        </p:nvSpPr>
        <p:spPr>
          <a:xfrm>
            <a:off x="2209800" y="3578226"/>
            <a:ext cx="7772400" cy="2517775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latin typeface="Comic Sans MS" panose="030F0702030302020204" pitchFamily="66" charset="0"/>
              </a:rPr>
              <a:t>3) Is he wearing shoes?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62467" name="Picture 3" descr="noi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363" y="1341438"/>
            <a:ext cx="1960562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ha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538" y="1341438"/>
            <a:ext cx="18716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608285" y="4800600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Yes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0481" y="4876800"/>
            <a:ext cx="114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No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0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 Clumsy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484814" y="1981200"/>
            <a:ext cx="4497387" cy="4114800"/>
          </a:xfrm>
        </p:spPr>
        <p:txBody>
          <a:bodyPr/>
          <a:lstStyle/>
          <a:p>
            <a:pPr marL="533400" indent="-53340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His Characteristics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doesn’t have a hat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has hair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His hair isn’t neat and tidy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63493" name="Picture 5" descr="clum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4" y="1700214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435726" y="3376613"/>
            <a:ext cx="1604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349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8164" y="5229225"/>
            <a:ext cx="2592387" cy="719138"/>
          </a:xfrm>
          <a:prstGeom prst="leftArrow">
            <a:avLst>
              <a:gd name="adj1" fmla="val 50000"/>
              <a:gd name="adj2" fmla="val 90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latin typeface="Calibri" panose="020F0502020204030204" pitchFamily="34" charset="0"/>
              </a:rPr>
              <a:t>Back to the start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65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 Forgetful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48288" y="1981200"/>
            <a:ext cx="4633912" cy="4114800"/>
          </a:xfrm>
        </p:spPr>
        <p:txBody>
          <a:bodyPr/>
          <a:lstStyle/>
          <a:p>
            <a:pPr marL="533400" indent="-53340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His Characteristics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does have a hat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is round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His hat is red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64517" name="Picture 5" descr="forgetf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1628776"/>
            <a:ext cx="27352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8164" y="5229225"/>
            <a:ext cx="2592387" cy="719138"/>
          </a:xfrm>
          <a:prstGeom prst="leftArrow">
            <a:avLst>
              <a:gd name="adj1" fmla="val 50000"/>
              <a:gd name="adj2" fmla="val 90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latin typeface="Calibri" panose="020F0502020204030204" pitchFamily="34" charset="0"/>
              </a:rPr>
              <a:t>Back to the start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17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 Fussy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551488" y="1981200"/>
            <a:ext cx="4430712" cy="4114800"/>
          </a:xfrm>
        </p:spPr>
        <p:txBody>
          <a:bodyPr/>
          <a:lstStyle/>
          <a:p>
            <a:pPr marL="533400" indent="-53340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His Characteristics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doesn’t have a hat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has hair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His hair is neat and tidy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533400" indent="-533400"/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65541" name="Picture 5" descr="fus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4" y="1628776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8164" y="5229225"/>
            <a:ext cx="2592387" cy="719138"/>
          </a:xfrm>
          <a:prstGeom prst="leftArrow">
            <a:avLst>
              <a:gd name="adj1" fmla="val 50000"/>
              <a:gd name="adj2" fmla="val 90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latin typeface="Calibri" panose="020F0502020204030204" pitchFamily="34" charset="0"/>
              </a:rPr>
              <a:t>Back to the start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6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 Grumpy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484814" y="1981200"/>
            <a:ext cx="4497387" cy="4114800"/>
          </a:xfrm>
        </p:spPr>
        <p:txBody>
          <a:bodyPr/>
          <a:lstStyle/>
          <a:p>
            <a:pPr marL="533400" indent="-53340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His Characteristics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does have a hat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isn’t round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isn’t smiling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533400" indent="-533400"/>
            <a:endParaRPr lang="en-US" dirty="0" smtClean="0"/>
          </a:p>
        </p:txBody>
      </p:sp>
      <p:pic>
        <p:nvPicPr>
          <p:cNvPr id="66565" name="Picture 5" descr="gru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4" y="1628776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8164" y="5229225"/>
            <a:ext cx="2592387" cy="719138"/>
          </a:xfrm>
          <a:prstGeom prst="leftArrow">
            <a:avLst>
              <a:gd name="adj1" fmla="val 50000"/>
              <a:gd name="adj2" fmla="val 90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latin typeface="Calibri" panose="020F0502020204030204" pitchFamily="34" charset="0"/>
              </a:rPr>
              <a:t>Back to the start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0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 Happy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484814" y="1981200"/>
            <a:ext cx="4497387" cy="4114800"/>
          </a:xfrm>
        </p:spPr>
        <p:txBody>
          <a:bodyPr/>
          <a:lstStyle/>
          <a:p>
            <a:pPr marL="533400" indent="-53340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His Characteristics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doesn’t have a hat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doesn’t have hair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isn’t wearing shoes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67589" name="Picture 5" descr="ha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1628776"/>
            <a:ext cx="27352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8164" y="5229225"/>
            <a:ext cx="2592387" cy="719138"/>
          </a:xfrm>
          <a:prstGeom prst="leftArrow">
            <a:avLst>
              <a:gd name="adj1" fmla="val 50000"/>
              <a:gd name="adj2" fmla="val 90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latin typeface="Calibri" panose="020F0502020204030204" pitchFamily="34" charset="0"/>
              </a:rPr>
              <a:t>Back to the start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72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837" y="365125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 Impossible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414964" y="1981200"/>
            <a:ext cx="4567237" cy="4114800"/>
          </a:xfrm>
        </p:spPr>
        <p:txBody>
          <a:bodyPr/>
          <a:lstStyle/>
          <a:p>
            <a:pPr marL="533400" indent="-53340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His Characteristics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does have a hat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is round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His hat isn’t red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533400" indent="-533400"/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68613" name="Picture 5" descr="imposs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1860596"/>
            <a:ext cx="27352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8164" y="5230814"/>
            <a:ext cx="2592387" cy="719137"/>
          </a:xfrm>
          <a:prstGeom prst="leftArrow">
            <a:avLst>
              <a:gd name="adj1" fmla="val 50000"/>
              <a:gd name="adj2" fmla="val 90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latin typeface="Calibri" panose="020F0502020204030204" pitchFamily="34" charset="0"/>
              </a:rPr>
              <a:t>Back to the start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17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 Noisy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696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484814" y="1981200"/>
            <a:ext cx="4497387" cy="4114800"/>
          </a:xfrm>
        </p:spPr>
        <p:txBody>
          <a:bodyPr/>
          <a:lstStyle/>
          <a:p>
            <a:pPr marL="533400" indent="-53340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His Characteristics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doesn’t have a hat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doesn’t have hair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is wearing shoes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69637" name="Picture 5" descr="noi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1628776"/>
            <a:ext cx="295116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8164" y="5229225"/>
            <a:ext cx="2592387" cy="719138"/>
          </a:xfrm>
          <a:prstGeom prst="leftArrow">
            <a:avLst>
              <a:gd name="adj1" fmla="val 50000"/>
              <a:gd name="adj2" fmla="val 90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latin typeface="Calibri" panose="020F0502020204030204" pitchFamily="34" charset="0"/>
              </a:rPr>
              <a:t>Back to the start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6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234" y="303212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 Strong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551488" y="1981200"/>
            <a:ext cx="4430712" cy="4114800"/>
          </a:xfrm>
        </p:spPr>
        <p:txBody>
          <a:bodyPr/>
          <a:lstStyle/>
          <a:p>
            <a:pPr marL="533400" indent="-53340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His Characteristics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does have a hat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isn’t round</a:t>
            </a:r>
          </a:p>
          <a:p>
            <a:pPr marL="533400" indent="-533400"/>
            <a:r>
              <a:rPr lang="en-GB" dirty="0" smtClean="0">
                <a:latin typeface="Comic Sans MS" panose="030F0702030302020204" pitchFamily="66" charset="0"/>
              </a:rPr>
              <a:t>He is smiling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533400" indent="-533400"/>
            <a:endParaRPr lang="en-US" dirty="0" smtClean="0"/>
          </a:p>
        </p:txBody>
      </p:sp>
      <p:pic>
        <p:nvPicPr>
          <p:cNvPr id="70661" name="Picture 5" descr="str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4" y="1628775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311900" y="5157788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066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88164" y="5229225"/>
            <a:ext cx="2592387" cy="719138"/>
          </a:xfrm>
          <a:prstGeom prst="leftArrow">
            <a:avLst>
              <a:gd name="adj1" fmla="val 50000"/>
              <a:gd name="adj2" fmla="val 90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latin typeface="Calibri" panose="020F0502020204030204" pitchFamily="34" charset="0"/>
              </a:rPr>
              <a:t>Back to the start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00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838200" y="599826"/>
            <a:ext cx="10515600" cy="5658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Learning Intention: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Success Criteria: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2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Now we are going to try a similar activity, but using a branch key.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420065"/>
            <a:ext cx="10515600" cy="4351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Each group will get a key and pictures of the Mister Men. </a:t>
            </a:r>
          </a:p>
          <a:p>
            <a:pPr marL="0" indent="0" algn="ctr">
              <a:buNone/>
            </a:pPr>
            <a:endParaRPr lang="en-GB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(Print Slides 21 and 22)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In your groups, match the Mister Man with the correct description.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Check to see if you have it correct.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72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clum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44" y="1171976"/>
            <a:ext cx="1918527" cy="191852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" name="Picture 5" descr="forgetf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054" y="1171978"/>
            <a:ext cx="1941517" cy="19185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" name="Picture 6" descr="fus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5754" y="1171977"/>
            <a:ext cx="1918527" cy="191852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" name="Picture 7" descr="grum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8465" y="3535847"/>
            <a:ext cx="1918527" cy="191852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" name="Picture 8" descr="nois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1927" y="3535848"/>
            <a:ext cx="1918527" cy="191852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" name="Picture 9" descr="stro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0196" y="3535847"/>
            <a:ext cx="1918527" cy="191852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" name="Picture 10" descr="hap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7343" y="3535847"/>
            <a:ext cx="1918527" cy="191852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" name="Picture 11" descr="impossib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78464" y="1171977"/>
            <a:ext cx="1918527" cy="191852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49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51328" y="119643"/>
            <a:ext cx="11075143" cy="4748572"/>
            <a:chOff x="1972988" y="1590948"/>
            <a:chExt cx="8693106" cy="3204891"/>
          </a:xfrm>
        </p:grpSpPr>
        <p:sp>
          <p:nvSpPr>
            <p:cNvPr id="71685" name="Text Box 39"/>
            <p:cNvSpPr txBox="1">
              <a:spLocks noChangeArrowheads="1"/>
            </p:cNvSpPr>
            <p:nvPr/>
          </p:nvSpPr>
          <p:spPr bwMode="auto">
            <a:xfrm>
              <a:off x="8040688" y="2349501"/>
              <a:ext cx="647700" cy="24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Hat</a:t>
              </a:r>
            </a:p>
          </p:txBody>
        </p:sp>
        <p:sp>
          <p:nvSpPr>
            <p:cNvPr id="71686" name="Text Box 40"/>
            <p:cNvSpPr txBox="1">
              <a:spLocks noChangeArrowheads="1"/>
            </p:cNvSpPr>
            <p:nvPr/>
          </p:nvSpPr>
          <p:spPr bwMode="auto">
            <a:xfrm>
              <a:off x="3719513" y="2349501"/>
              <a:ext cx="1008062" cy="24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No Hat</a:t>
              </a:r>
            </a:p>
          </p:txBody>
        </p:sp>
        <p:sp>
          <p:nvSpPr>
            <p:cNvPr id="71687" name="Text Box 41"/>
            <p:cNvSpPr txBox="1">
              <a:spLocks noChangeArrowheads="1"/>
            </p:cNvSpPr>
            <p:nvPr/>
          </p:nvSpPr>
          <p:spPr bwMode="auto">
            <a:xfrm>
              <a:off x="2604295" y="3074122"/>
              <a:ext cx="1152525" cy="24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Hair</a:t>
              </a:r>
            </a:p>
          </p:txBody>
        </p:sp>
        <p:sp>
          <p:nvSpPr>
            <p:cNvPr id="71688" name="Text Box 42"/>
            <p:cNvSpPr txBox="1">
              <a:spLocks noChangeArrowheads="1"/>
            </p:cNvSpPr>
            <p:nvPr/>
          </p:nvSpPr>
          <p:spPr bwMode="auto">
            <a:xfrm>
              <a:off x="4511676" y="3068638"/>
              <a:ext cx="1152525" cy="24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No Hair</a:t>
              </a:r>
            </a:p>
          </p:txBody>
        </p:sp>
        <p:sp>
          <p:nvSpPr>
            <p:cNvPr id="71689" name="Text Box 43"/>
            <p:cNvSpPr txBox="1">
              <a:spLocks noChangeArrowheads="1"/>
            </p:cNvSpPr>
            <p:nvPr/>
          </p:nvSpPr>
          <p:spPr bwMode="auto">
            <a:xfrm>
              <a:off x="2960369" y="3731652"/>
              <a:ext cx="1152525" cy="24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Hair tidy</a:t>
              </a:r>
            </a:p>
          </p:txBody>
        </p:sp>
        <p:sp>
          <p:nvSpPr>
            <p:cNvPr id="71690" name="Text Box 44"/>
            <p:cNvSpPr txBox="1">
              <a:spLocks noChangeArrowheads="1"/>
            </p:cNvSpPr>
            <p:nvPr/>
          </p:nvSpPr>
          <p:spPr bwMode="auto">
            <a:xfrm>
              <a:off x="1972988" y="3645125"/>
              <a:ext cx="853966" cy="4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Hair not tidy</a:t>
              </a:r>
            </a:p>
          </p:txBody>
        </p:sp>
        <p:sp>
          <p:nvSpPr>
            <p:cNvPr id="71691" name="Text Box 45"/>
            <p:cNvSpPr txBox="1">
              <a:spLocks noChangeArrowheads="1"/>
            </p:cNvSpPr>
            <p:nvPr/>
          </p:nvSpPr>
          <p:spPr bwMode="auto">
            <a:xfrm>
              <a:off x="4314606" y="3733256"/>
              <a:ext cx="1152525" cy="24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Shoes</a:t>
              </a:r>
            </a:p>
          </p:txBody>
        </p:sp>
        <p:sp>
          <p:nvSpPr>
            <p:cNvPr id="71692" name="Text Box 46"/>
            <p:cNvSpPr txBox="1">
              <a:spLocks noChangeArrowheads="1"/>
            </p:cNvSpPr>
            <p:nvPr/>
          </p:nvSpPr>
          <p:spPr bwMode="auto">
            <a:xfrm>
              <a:off x="5173532" y="3634794"/>
              <a:ext cx="862607" cy="4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No </a:t>
              </a:r>
              <a:r>
                <a:rPr lang="en-GB" dirty="0" smtClean="0">
                  <a:latin typeface="Comic Sans MS" panose="030F0702030302020204" pitchFamily="66" charset="0"/>
                </a:rPr>
                <a:t>Shoes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71693" name="Text Box 47"/>
            <p:cNvSpPr txBox="1">
              <a:spLocks noChangeArrowheads="1"/>
            </p:cNvSpPr>
            <p:nvPr/>
          </p:nvSpPr>
          <p:spPr bwMode="auto">
            <a:xfrm>
              <a:off x="8832850" y="3068638"/>
              <a:ext cx="1150938" cy="24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Round</a:t>
              </a:r>
            </a:p>
          </p:txBody>
        </p:sp>
        <p:sp>
          <p:nvSpPr>
            <p:cNvPr id="71694" name="Text Box 48"/>
            <p:cNvSpPr txBox="1">
              <a:spLocks noChangeArrowheads="1"/>
            </p:cNvSpPr>
            <p:nvPr/>
          </p:nvSpPr>
          <p:spPr bwMode="auto">
            <a:xfrm>
              <a:off x="6959600" y="3068638"/>
              <a:ext cx="1441450" cy="24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Not Round</a:t>
              </a:r>
            </a:p>
          </p:txBody>
        </p:sp>
        <p:sp>
          <p:nvSpPr>
            <p:cNvPr id="71695" name="Text Box 49"/>
            <p:cNvSpPr txBox="1">
              <a:spLocks noChangeArrowheads="1"/>
            </p:cNvSpPr>
            <p:nvPr/>
          </p:nvSpPr>
          <p:spPr bwMode="auto">
            <a:xfrm>
              <a:off x="6492081" y="3775076"/>
              <a:ext cx="1079500" cy="24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Smiling</a:t>
              </a:r>
            </a:p>
          </p:txBody>
        </p:sp>
        <p:sp>
          <p:nvSpPr>
            <p:cNvPr id="71696" name="Text Box 50"/>
            <p:cNvSpPr txBox="1">
              <a:spLocks noChangeArrowheads="1"/>
            </p:cNvSpPr>
            <p:nvPr/>
          </p:nvSpPr>
          <p:spPr bwMode="auto">
            <a:xfrm>
              <a:off x="7348581" y="3579019"/>
              <a:ext cx="1079500" cy="4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Not Smiling</a:t>
              </a:r>
            </a:p>
          </p:txBody>
        </p:sp>
        <p:sp>
          <p:nvSpPr>
            <p:cNvPr id="71697" name="Text Box 51"/>
            <p:cNvSpPr txBox="1">
              <a:spLocks noChangeArrowheads="1"/>
            </p:cNvSpPr>
            <p:nvPr/>
          </p:nvSpPr>
          <p:spPr bwMode="auto">
            <a:xfrm>
              <a:off x="8543925" y="3708036"/>
              <a:ext cx="1512888" cy="24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Red Hat</a:t>
              </a:r>
            </a:p>
          </p:txBody>
        </p:sp>
        <p:sp>
          <p:nvSpPr>
            <p:cNvPr id="71698" name="Text Box 52"/>
            <p:cNvSpPr txBox="1">
              <a:spLocks noChangeArrowheads="1"/>
            </p:cNvSpPr>
            <p:nvPr/>
          </p:nvSpPr>
          <p:spPr bwMode="auto">
            <a:xfrm>
              <a:off x="9513569" y="3708036"/>
              <a:ext cx="1152525" cy="24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omic Sans MS" panose="030F0702030302020204" pitchFamily="66" charset="0"/>
                </a:rPr>
                <a:t>No Red </a:t>
              </a:r>
              <a:r>
                <a:rPr lang="en-GB" dirty="0" smtClean="0">
                  <a:latin typeface="Comic Sans MS" panose="030F0702030302020204" pitchFamily="66" charset="0"/>
                </a:rPr>
                <a:t>Hat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279651" y="1590948"/>
              <a:ext cx="7705725" cy="3204891"/>
              <a:chOff x="2279651" y="1590948"/>
              <a:chExt cx="7705725" cy="3204891"/>
            </a:xfrm>
          </p:grpSpPr>
          <p:grpSp>
            <p:nvGrpSpPr>
              <p:cNvPr id="3" name="Group 11"/>
              <p:cNvGrpSpPr>
                <a:grpSpLocks/>
              </p:cNvGrpSpPr>
              <p:nvPr/>
            </p:nvGrpSpPr>
            <p:grpSpPr bwMode="auto">
              <a:xfrm>
                <a:off x="2279651" y="2060576"/>
                <a:ext cx="7705725" cy="2735263"/>
                <a:chOff x="476" y="935"/>
                <a:chExt cx="4854" cy="2268"/>
              </a:xfrm>
            </p:grpSpPr>
            <p:grpSp>
              <p:nvGrpSpPr>
                <p:cNvPr id="4" name="Group 12"/>
                <p:cNvGrpSpPr>
                  <a:grpSpLocks/>
                </p:cNvGrpSpPr>
                <p:nvPr/>
              </p:nvGrpSpPr>
              <p:grpSpPr bwMode="auto">
                <a:xfrm>
                  <a:off x="476" y="2614"/>
                  <a:ext cx="726" cy="589"/>
                  <a:chOff x="476" y="2614"/>
                  <a:chExt cx="726" cy="589"/>
                </a:xfrm>
              </p:grpSpPr>
              <p:cxnSp>
                <p:nvCxnSpPr>
                  <p:cNvPr id="71731" name="AutoShap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6" y="2614"/>
                    <a:ext cx="0" cy="58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71732" name="AutoShape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2" y="2614"/>
                    <a:ext cx="0" cy="58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7173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2614"/>
                    <a:ext cx="72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1882" y="2614"/>
                  <a:ext cx="726" cy="589"/>
                  <a:chOff x="476" y="2614"/>
                  <a:chExt cx="726" cy="589"/>
                </a:xfrm>
              </p:grpSpPr>
              <p:cxnSp>
                <p:nvCxnSpPr>
                  <p:cNvPr id="71728" name="AutoShape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6" y="2614"/>
                    <a:ext cx="0" cy="58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71729" name="AutoShape 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2" y="2614"/>
                    <a:ext cx="0" cy="58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7173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2614"/>
                    <a:ext cx="72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" name="Group 20"/>
                <p:cNvGrpSpPr>
                  <a:grpSpLocks/>
                </p:cNvGrpSpPr>
                <p:nvPr/>
              </p:nvGrpSpPr>
              <p:grpSpPr bwMode="auto">
                <a:xfrm>
                  <a:off x="3288" y="2614"/>
                  <a:ext cx="726" cy="589"/>
                  <a:chOff x="476" y="2614"/>
                  <a:chExt cx="726" cy="589"/>
                </a:xfrm>
              </p:grpSpPr>
              <p:cxnSp>
                <p:nvCxnSpPr>
                  <p:cNvPr id="71725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6" y="2614"/>
                    <a:ext cx="0" cy="58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71726" name="AutoShape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2" y="2614"/>
                    <a:ext cx="0" cy="58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7172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2614"/>
                    <a:ext cx="72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" name="Group 24"/>
                <p:cNvGrpSpPr>
                  <a:grpSpLocks/>
                </p:cNvGrpSpPr>
                <p:nvPr/>
              </p:nvGrpSpPr>
              <p:grpSpPr bwMode="auto">
                <a:xfrm>
                  <a:off x="4604" y="2614"/>
                  <a:ext cx="726" cy="589"/>
                  <a:chOff x="476" y="2614"/>
                  <a:chExt cx="726" cy="589"/>
                </a:xfrm>
              </p:grpSpPr>
              <p:cxnSp>
                <p:nvCxnSpPr>
                  <p:cNvPr id="71722" name="AutoShape 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6" y="2614"/>
                    <a:ext cx="0" cy="58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71723" name="AutoShape 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2" y="2614"/>
                    <a:ext cx="0" cy="58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7172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2614"/>
                    <a:ext cx="72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71712" name="Line 28"/>
                <p:cNvSpPr>
                  <a:spLocks noChangeShapeType="1"/>
                </p:cNvSpPr>
                <p:nvPr/>
              </p:nvSpPr>
              <p:spPr bwMode="auto">
                <a:xfrm>
                  <a:off x="839" y="2024"/>
                  <a:ext cx="0" cy="5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13" name="Line 29"/>
                <p:cNvSpPr>
                  <a:spLocks noChangeShapeType="1"/>
                </p:cNvSpPr>
                <p:nvPr/>
              </p:nvSpPr>
              <p:spPr bwMode="auto">
                <a:xfrm>
                  <a:off x="4967" y="2024"/>
                  <a:ext cx="0" cy="5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14" name="Line 30"/>
                <p:cNvSpPr>
                  <a:spLocks noChangeShapeType="1"/>
                </p:cNvSpPr>
                <p:nvPr/>
              </p:nvSpPr>
              <p:spPr bwMode="auto">
                <a:xfrm>
                  <a:off x="3651" y="2024"/>
                  <a:ext cx="0" cy="5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15" name="Line 31"/>
                <p:cNvSpPr>
                  <a:spLocks noChangeShapeType="1"/>
                </p:cNvSpPr>
                <p:nvPr/>
              </p:nvSpPr>
              <p:spPr bwMode="auto">
                <a:xfrm>
                  <a:off x="2245" y="2024"/>
                  <a:ext cx="0" cy="5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16" name="Line 32"/>
                <p:cNvSpPr>
                  <a:spLocks noChangeShapeType="1"/>
                </p:cNvSpPr>
                <p:nvPr/>
              </p:nvSpPr>
              <p:spPr bwMode="auto">
                <a:xfrm>
                  <a:off x="839" y="2024"/>
                  <a:ext cx="140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17" name="Line 33"/>
                <p:cNvSpPr>
                  <a:spLocks noChangeShapeType="1"/>
                </p:cNvSpPr>
                <p:nvPr/>
              </p:nvSpPr>
              <p:spPr bwMode="auto">
                <a:xfrm>
                  <a:off x="3651" y="2024"/>
                  <a:ext cx="13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18" name="Line 34"/>
                <p:cNvSpPr>
                  <a:spLocks noChangeShapeType="1"/>
                </p:cNvSpPr>
                <p:nvPr/>
              </p:nvSpPr>
              <p:spPr bwMode="auto">
                <a:xfrm>
                  <a:off x="1565" y="1434"/>
                  <a:ext cx="0" cy="5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19" name="Line 35"/>
                <p:cNvSpPr>
                  <a:spLocks noChangeShapeType="1"/>
                </p:cNvSpPr>
                <p:nvPr/>
              </p:nvSpPr>
              <p:spPr bwMode="auto">
                <a:xfrm>
                  <a:off x="4332" y="1434"/>
                  <a:ext cx="0" cy="5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20" name="Line 36"/>
                <p:cNvSpPr>
                  <a:spLocks noChangeShapeType="1"/>
                </p:cNvSpPr>
                <p:nvPr/>
              </p:nvSpPr>
              <p:spPr bwMode="auto">
                <a:xfrm>
                  <a:off x="1565" y="1434"/>
                  <a:ext cx="27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21" name="Line 37"/>
                <p:cNvSpPr>
                  <a:spLocks noChangeShapeType="1"/>
                </p:cNvSpPr>
                <p:nvPr/>
              </p:nvSpPr>
              <p:spPr bwMode="auto">
                <a:xfrm>
                  <a:off x="2971" y="935"/>
                  <a:ext cx="0" cy="4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71684" name="Text Box 38"/>
              <p:cNvSpPr txBox="1">
                <a:spLocks noChangeArrowheads="1"/>
              </p:cNvSpPr>
              <p:nvPr/>
            </p:nvSpPr>
            <p:spPr bwMode="auto">
              <a:xfrm>
                <a:off x="5340350" y="1590948"/>
                <a:ext cx="1800225" cy="436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GB" sz="3600" dirty="0">
                    <a:latin typeface="Comic Sans MS" panose="030F0702030302020204" pitchFamily="66" charset="0"/>
                  </a:rPr>
                  <a:t>Start</a:t>
                </a:r>
                <a:endParaRPr lang="en-US" sz="3600" dirty="0"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648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4" name="Picture 3" descr="clum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472514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5" name="Picture 4" descr="forgetf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550" y="472514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6" name="Picture 5" descr="fus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1996" y="472514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7" name="Picture 6" descr="grum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2027" y="472514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8" name="Picture 7" descr="nois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4521" y="472514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9" name="Picture 8" descr="stro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6546" y="472514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0" name="Picture 9" descr="hap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7564" y="472514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1" name="Picture 10" descr="impossib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27134" y="472514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79651" y="2060576"/>
            <a:ext cx="7705725" cy="2735263"/>
            <a:chOff x="476" y="935"/>
            <a:chExt cx="4854" cy="2268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76" y="2614"/>
              <a:ext cx="726" cy="589"/>
              <a:chOff x="476" y="2614"/>
              <a:chExt cx="726" cy="589"/>
            </a:xfrm>
          </p:grpSpPr>
          <p:cxnSp>
            <p:nvCxnSpPr>
              <p:cNvPr id="71731" name="AutoShape 13"/>
              <p:cNvCxnSpPr>
                <a:cxnSpLocks noChangeShapeType="1"/>
              </p:cNvCxnSpPr>
              <p:nvPr/>
            </p:nvCxnSpPr>
            <p:spPr bwMode="auto">
              <a:xfrm>
                <a:off x="476" y="2614"/>
                <a:ext cx="0" cy="5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1732" name="AutoShape 14"/>
              <p:cNvCxnSpPr>
                <a:cxnSpLocks noChangeShapeType="1"/>
              </p:cNvCxnSpPr>
              <p:nvPr/>
            </p:nvCxnSpPr>
            <p:spPr bwMode="auto">
              <a:xfrm>
                <a:off x="1202" y="2614"/>
                <a:ext cx="0" cy="5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71733" name="Line 15"/>
              <p:cNvSpPr>
                <a:spLocks noChangeShapeType="1"/>
              </p:cNvSpPr>
              <p:nvPr/>
            </p:nvSpPr>
            <p:spPr bwMode="auto">
              <a:xfrm>
                <a:off x="476" y="2614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882" y="2614"/>
              <a:ext cx="726" cy="589"/>
              <a:chOff x="476" y="2614"/>
              <a:chExt cx="726" cy="589"/>
            </a:xfrm>
          </p:grpSpPr>
          <p:cxnSp>
            <p:nvCxnSpPr>
              <p:cNvPr id="71728" name="AutoShape 17"/>
              <p:cNvCxnSpPr>
                <a:cxnSpLocks noChangeShapeType="1"/>
              </p:cNvCxnSpPr>
              <p:nvPr/>
            </p:nvCxnSpPr>
            <p:spPr bwMode="auto">
              <a:xfrm>
                <a:off x="476" y="2614"/>
                <a:ext cx="0" cy="5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1729" name="AutoShape 18"/>
              <p:cNvCxnSpPr>
                <a:cxnSpLocks noChangeShapeType="1"/>
              </p:cNvCxnSpPr>
              <p:nvPr/>
            </p:nvCxnSpPr>
            <p:spPr bwMode="auto">
              <a:xfrm>
                <a:off x="1202" y="2614"/>
                <a:ext cx="0" cy="5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71730" name="Line 19"/>
              <p:cNvSpPr>
                <a:spLocks noChangeShapeType="1"/>
              </p:cNvSpPr>
              <p:nvPr/>
            </p:nvSpPr>
            <p:spPr bwMode="auto">
              <a:xfrm>
                <a:off x="476" y="2614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288" y="2614"/>
              <a:ext cx="726" cy="589"/>
              <a:chOff x="476" y="2614"/>
              <a:chExt cx="726" cy="589"/>
            </a:xfrm>
          </p:grpSpPr>
          <p:cxnSp>
            <p:nvCxnSpPr>
              <p:cNvPr id="71725" name="AutoShape 21"/>
              <p:cNvCxnSpPr>
                <a:cxnSpLocks noChangeShapeType="1"/>
              </p:cNvCxnSpPr>
              <p:nvPr/>
            </p:nvCxnSpPr>
            <p:spPr bwMode="auto">
              <a:xfrm>
                <a:off x="476" y="2614"/>
                <a:ext cx="0" cy="5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1726" name="AutoShape 22"/>
              <p:cNvCxnSpPr>
                <a:cxnSpLocks noChangeShapeType="1"/>
              </p:cNvCxnSpPr>
              <p:nvPr/>
            </p:nvCxnSpPr>
            <p:spPr bwMode="auto">
              <a:xfrm>
                <a:off x="1202" y="2614"/>
                <a:ext cx="0" cy="5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71727" name="Line 23"/>
              <p:cNvSpPr>
                <a:spLocks noChangeShapeType="1"/>
              </p:cNvSpPr>
              <p:nvPr/>
            </p:nvSpPr>
            <p:spPr bwMode="auto">
              <a:xfrm>
                <a:off x="476" y="2614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4604" y="2614"/>
              <a:ext cx="726" cy="589"/>
              <a:chOff x="476" y="2614"/>
              <a:chExt cx="726" cy="589"/>
            </a:xfrm>
          </p:grpSpPr>
          <p:cxnSp>
            <p:nvCxnSpPr>
              <p:cNvPr id="71722" name="AutoShape 25"/>
              <p:cNvCxnSpPr>
                <a:cxnSpLocks noChangeShapeType="1"/>
              </p:cNvCxnSpPr>
              <p:nvPr/>
            </p:nvCxnSpPr>
            <p:spPr bwMode="auto">
              <a:xfrm>
                <a:off x="476" y="2614"/>
                <a:ext cx="0" cy="5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1723" name="AutoShape 26"/>
              <p:cNvCxnSpPr>
                <a:cxnSpLocks noChangeShapeType="1"/>
              </p:cNvCxnSpPr>
              <p:nvPr/>
            </p:nvCxnSpPr>
            <p:spPr bwMode="auto">
              <a:xfrm>
                <a:off x="1202" y="2614"/>
                <a:ext cx="0" cy="5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71724" name="Line 27"/>
              <p:cNvSpPr>
                <a:spLocks noChangeShapeType="1"/>
              </p:cNvSpPr>
              <p:nvPr/>
            </p:nvSpPr>
            <p:spPr bwMode="auto">
              <a:xfrm>
                <a:off x="476" y="2614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1712" name="Line 28"/>
            <p:cNvSpPr>
              <a:spLocks noChangeShapeType="1"/>
            </p:cNvSpPr>
            <p:nvPr/>
          </p:nvSpPr>
          <p:spPr bwMode="auto">
            <a:xfrm>
              <a:off x="839" y="2024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13" name="Line 29"/>
            <p:cNvSpPr>
              <a:spLocks noChangeShapeType="1"/>
            </p:cNvSpPr>
            <p:nvPr/>
          </p:nvSpPr>
          <p:spPr bwMode="auto">
            <a:xfrm>
              <a:off x="4967" y="2024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14" name="Line 30"/>
            <p:cNvSpPr>
              <a:spLocks noChangeShapeType="1"/>
            </p:cNvSpPr>
            <p:nvPr/>
          </p:nvSpPr>
          <p:spPr bwMode="auto">
            <a:xfrm>
              <a:off x="3651" y="2024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15" name="Line 31"/>
            <p:cNvSpPr>
              <a:spLocks noChangeShapeType="1"/>
            </p:cNvSpPr>
            <p:nvPr/>
          </p:nvSpPr>
          <p:spPr bwMode="auto">
            <a:xfrm>
              <a:off x="2245" y="2024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16" name="Line 32"/>
            <p:cNvSpPr>
              <a:spLocks noChangeShapeType="1"/>
            </p:cNvSpPr>
            <p:nvPr/>
          </p:nvSpPr>
          <p:spPr bwMode="auto">
            <a:xfrm>
              <a:off x="839" y="2024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17" name="Line 33"/>
            <p:cNvSpPr>
              <a:spLocks noChangeShapeType="1"/>
            </p:cNvSpPr>
            <p:nvPr/>
          </p:nvSpPr>
          <p:spPr bwMode="auto">
            <a:xfrm>
              <a:off x="3651" y="2024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18" name="Line 34"/>
            <p:cNvSpPr>
              <a:spLocks noChangeShapeType="1"/>
            </p:cNvSpPr>
            <p:nvPr/>
          </p:nvSpPr>
          <p:spPr bwMode="auto">
            <a:xfrm>
              <a:off x="1565" y="1434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19" name="Line 35"/>
            <p:cNvSpPr>
              <a:spLocks noChangeShapeType="1"/>
            </p:cNvSpPr>
            <p:nvPr/>
          </p:nvSpPr>
          <p:spPr bwMode="auto">
            <a:xfrm>
              <a:off x="4332" y="1434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20" name="Line 36"/>
            <p:cNvSpPr>
              <a:spLocks noChangeShapeType="1"/>
            </p:cNvSpPr>
            <p:nvPr/>
          </p:nvSpPr>
          <p:spPr bwMode="auto">
            <a:xfrm>
              <a:off x="1565" y="1434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21" name="Line 37"/>
            <p:cNvSpPr>
              <a:spLocks noChangeShapeType="1"/>
            </p:cNvSpPr>
            <p:nvPr/>
          </p:nvSpPr>
          <p:spPr bwMode="auto">
            <a:xfrm>
              <a:off x="2971" y="93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684" name="Text Box 38"/>
          <p:cNvSpPr txBox="1">
            <a:spLocks noChangeArrowheads="1"/>
          </p:cNvSpPr>
          <p:nvPr/>
        </p:nvSpPr>
        <p:spPr bwMode="auto">
          <a:xfrm>
            <a:off x="5340351" y="126841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600" dirty="0">
                <a:latin typeface="Comic Sans MS" panose="030F0702030302020204" pitchFamily="66" charset="0"/>
              </a:rPr>
              <a:t>Start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71685" name="Text Box 39"/>
          <p:cNvSpPr txBox="1">
            <a:spLocks noChangeArrowheads="1"/>
          </p:cNvSpPr>
          <p:nvPr/>
        </p:nvSpPr>
        <p:spPr bwMode="auto">
          <a:xfrm>
            <a:off x="8040688" y="2349501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Hat</a:t>
            </a:r>
          </a:p>
        </p:txBody>
      </p:sp>
      <p:sp>
        <p:nvSpPr>
          <p:cNvPr id="71686" name="Text Box 40"/>
          <p:cNvSpPr txBox="1">
            <a:spLocks noChangeArrowheads="1"/>
          </p:cNvSpPr>
          <p:nvPr/>
        </p:nvSpPr>
        <p:spPr bwMode="auto">
          <a:xfrm>
            <a:off x="3586224" y="2311421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No Hat</a:t>
            </a:r>
          </a:p>
        </p:txBody>
      </p:sp>
      <p:sp>
        <p:nvSpPr>
          <p:cNvPr id="71687" name="Text Box 41"/>
          <p:cNvSpPr txBox="1">
            <a:spLocks noChangeArrowheads="1"/>
          </p:cNvSpPr>
          <p:nvPr/>
        </p:nvSpPr>
        <p:spPr bwMode="auto">
          <a:xfrm>
            <a:off x="2640014" y="30686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Hair</a:t>
            </a:r>
          </a:p>
        </p:txBody>
      </p:sp>
      <p:sp>
        <p:nvSpPr>
          <p:cNvPr id="71688" name="Text Box 42"/>
          <p:cNvSpPr txBox="1">
            <a:spLocks noChangeArrowheads="1"/>
          </p:cNvSpPr>
          <p:nvPr/>
        </p:nvSpPr>
        <p:spPr bwMode="auto">
          <a:xfrm>
            <a:off x="4511676" y="30686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alibri" panose="020F0502020204030204" pitchFamily="34" charset="0"/>
              </a:rPr>
              <a:t>No Hair</a:t>
            </a:r>
          </a:p>
        </p:txBody>
      </p:sp>
      <p:sp>
        <p:nvSpPr>
          <p:cNvPr id="71689" name="Text Box 43"/>
          <p:cNvSpPr txBox="1">
            <a:spLocks noChangeArrowheads="1"/>
          </p:cNvSpPr>
          <p:nvPr/>
        </p:nvSpPr>
        <p:spPr bwMode="auto">
          <a:xfrm>
            <a:off x="2835530" y="3613256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Hair tidy</a:t>
            </a:r>
          </a:p>
        </p:txBody>
      </p:sp>
      <p:sp>
        <p:nvSpPr>
          <p:cNvPr id="71690" name="Text Box 44"/>
          <p:cNvSpPr txBox="1">
            <a:spLocks noChangeArrowheads="1"/>
          </p:cNvSpPr>
          <p:nvPr/>
        </p:nvSpPr>
        <p:spPr bwMode="auto">
          <a:xfrm>
            <a:off x="1286570" y="3630076"/>
            <a:ext cx="1366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Hair not tidy</a:t>
            </a:r>
          </a:p>
        </p:txBody>
      </p:sp>
      <p:sp>
        <p:nvSpPr>
          <p:cNvPr id="71691" name="Text Box 45"/>
          <p:cNvSpPr txBox="1">
            <a:spLocks noChangeArrowheads="1"/>
          </p:cNvSpPr>
          <p:nvPr/>
        </p:nvSpPr>
        <p:spPr bwMode="auto">
          <a:xfrm>
            <a:off x="4114800" y="37163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Shoes</a:t>
            </a:r>
          </a:p>
        </p:txBody>
      </p:sp>
      <p:sp>
        <p:nvSpPr>
          <p:cNvPr id="71692" name="Text Box 46"/>
          <p:cNvSpPr txBox="1">
            <a:spLocks noChangeArrowheads="1"/>
          </p:cNvSpPr>
          <p:nvPr/>
        </p:nvSpPr>
        <p:spPr bwMode="auto">
          <a:xfrm>
            <a:off x="5087939" y="3716338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No Shoes</a:t>
            </a:r>
          </a:p>
        </p:txBody>
      </p:sp>
      <p:sp>
        <p:nvSpPr>
          <p:cNvPr id="71693" name="Text Box 47"/>
          <p:cNvSpPr txBox="1">
            <a:spLocks noChangeArrowheads="1"/>
          </p:cNvSpPr>
          <p:nvPr/>
        </p:nvSpPr>
        <p:spPr bwMode="auto">
          <a:xfrm>
            <a:off x="8832850" y="3068638"/>
            <a:ext cx="1150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Round</a:t>
            </a:r>
          </a:p>
        </p:txBody>
      </p:sp>
      <p:sp>
        <p:nvSpPr>
          <p:cNvPr id="71694" name="Text Box 48"/>
          <p:cNvSpPr txBox="1">
            <a:spLocks noChangeArrowheads="1"/>
          </p:cNvSpPr>
          <p:nvPr/>
        </p:nvSpPr>
        <p:spPr bwMode="auto">
          <a:xfrm>
            <a:off x="6959600" y="306863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Not Round</a:t>
            </a:r>
          </a:p>
        </p:txBody>
      </p:sp>
      <p:sp>
        <p:nvSpPr>
          <p:cNvPr id="71695" name="Text Box 49"/>
          <p:cNvSpPr txBox="1">
            <a:spLocks noChangeArrowheads="1"/>
          </p:cNvSpPr>
          <p:nvPr/>
        </p:nvSpPr>
        <p:spPr bwMode="auto">
          <a:xfrm>
            <a:off x="6311900" y="37163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Smiling</a:t>
            </a:r>
          </a:p>
        </p:txBody>
      </p:sp>
      <p:sp>
        <p:nvSpPr>
          <p:cNvPr id="71696" name="Text Box 50"/>
          <p:cNvSpPr txBox="1">
            <a:spLocks noChangeArrowheads="1"/>
          </p:cNvSpPr>
          <p:nvPr/>
        </p:nvSpPr>
        <p:spPr bwMode="auto">
          <a:xfrm>
            <a:off x="7464425" y="3500438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Not Smiling</a:t>
            </a:r>
          </a:p>
        </p:txBody>
      </p:sp>
      <p:sp>
        <p:nvSpPr>
          <p:cNvPr id="71697" name="Text Box 51"/>
          <p:cNvSpPr txBox="1">
            <a:spLocks noChangeArrowheads="1"/>
          </p:cNvSpPr>
          <p:nvPr/>
        </p:nvSpPr>
        <p:spPr bwMode="auto">
          <a:xfrm>
            <a:off x="9480550" y="3644901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Red Hat</a:t>
            </a:r>
          </a:p>
        </p:txBody>
      </p:sp>
      <p:sp>
        <p:nvSpPr>
          <p:cNvPr id="71698" name="Text Box 52"/>
          <p:cNvSpPr txBox="1">
            <a:spLocks noChangeArrowheads="1"/>
          </p:cNvSpPr>
          <p:nvPr/>
        </p:nvSpPr>
        <p:spPr bwMode="auto">
          <a:xfrm>
            <a:off x="8472489" y="3500438"/>
            <a:ext cx="1173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No Red  Hat</a:t>
            </a:r>
          </a:p>
        </p:txBody>
      </p:sp>
      <p:sp>
        <p:nvSpPr>
          <p:cNvPr id="71700" name="Text Box 54"/>
          <p:cNvSpPr txBox="1">
            <a:spLocks noChangeArrowheads="1"/>
          </p:cNvSpPr>
          <p:nvPr/>
        </p:nvSpPr>
        <p:spPr bwMode="auto">
          <a:xfrm>
            <a:off x="4958976" y="5645015"/>
            <a:ext cx="1152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latin typeface="Calibri" panose="020F0502020204030204" pitchFamily="34" charset="0"/>
              </a:rPr>
              <a:t>Mr Happy</a:t>
            </a:r>
          </a:p>
        </p:txBody>
      </p:sp>
      <p:sp>
        <p:nvSpPr>
          <p:cNvPr id="71701" name="Text Box 55"/>
          <p:cNvSpPr txBox="1">
            <a:spLocks noChangeArrowheads="1"/>
          </p:cNvSpPr>
          <p:nvPr/>
        </p:nvSpPr>
        <p:spPr bwMode="auto">
          <a:xfrm>
            <a:off x="6037959" y="5630704"/>
            <a:ext cx="1152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latin typeface="Calibri" panose="020F0502020204030204" pitchFamily="34" charset="0"/>
              </a:rPr>
              <a:t>Mr Strong</a:t>
            </a:r>
          </a:p>
        </p:txBody>
      </p:sp>
      <p:sp>
        <p:nvSpPr>
          <p:cNvPr id="71702" name="Text Box 56"/>
          <p:cNvSpPr txBox="1">
            <a:spLocks noChangeArrowheads="1"/>
          </p:cNvSpPr>
          <p:nvPr/>
        </p:nvSpPr>
        <p:spPr bwMode="auto">
          <a:xfrm>
            <a:off x="7168023" y="5630704"/>
            <a:ext cx="1152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latin typeface="Calibri" panose="020F0502020204030204" pitchFamily="34" charset="0"/>
              </a:rPr>
              <a:t>Mr Grumpy</a:t>
            </a:r>
          </a:p>
        </p:txBody>
      </p:sp>
      <p:sp>
        <p:nvSpPr>
          <p:cNvPr id="71703" name="Text Box 57"/>
          <p:cNvSpPr txBox="1">
            <a:spLocks noChangeArrowheads="1"/>
          </p:cNvSpPr>
          <p:nvPr/>
        </p:nvSpPr>
        <p:spPr bwMode="auto">
          <a:xfrm>
            <a:off x="3817840" y="5677644"/>
            <a:ext cx="1152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latin typeface="Calibri" panose="020F0502020204030204" pitchFamily="34" charset="0"/>
              </a:rPr>
              <a:t>Mr Noisy</a:t>
            </a:r>
          </a:p>
        </p:txBody>
      </p:sp>
      <p:sp>
        <p:nvSpPr>
          <p:cNvPr id="71704" name="Text Box 58"/>
          <p:cNvSpPr txBox="1">
            <a:spLocks noChangeArrowheads="1"/>
          </p:cNvSpPr>
          <p:nvPr/>
        </p:nvSpPr>
        <p:spPr bwMode="auto">
          <a:xfrm>
            <a:off x="7969250" y="5634863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latin typeface="Calibri" panose="020F0502020204030204" pitchFamily="34" charset="0"/>
              </a:rPr>
              <a:t>Mr Impossible</a:t>
            </a:r>
          </a:p>
        </p:txBody>
      </p:sp>
      <p:sp>
        <p:nvSpPr>
          <p:cNvPr id="71705" name="Text Box 59"/>
          <p:cNvSpPr txBox="1">
            <a:spLocks noChangeArrowheads="1"/>
          </p:cNvSpPr>
          <p:nvPr/>
        </p:nvSpPr>
        <p:spPr bwMode="auto">
          <a:xfrm>
            <a:off x="9335417" y="5639022"/>
            <a:ext cx="13319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latin typeface="Calibri" panose="020F0502020204030204" pitchFamily="34" charset="0"/>
              </a:rPr>
              <a:t>Mr Forgetful</a:t>
            </a:r>
          </a:p>
        </p:txBody>
      </p:sp>
      <p:sp>
        <p:nvSpPr>
          <p:cNvPr id="71706" name="Text Box 60"/>
          <p:cNvSpPr txBox="1">
            <a:spLocks noChangeArrowheads="1"/>
          </p:cNvSpPr>
          <p:nvPr/>
        </p:nvSpPr>
        <p:spPr bwMode="auto">
          <a:xfrm>
            <a:off x="2653408" y="5645016"/>
            <a:ext cx="1152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latin typeface="Calibri" panose="020F0502020204030204" pitchFamily="34" charset="0"/>
              </a:rPr>
              <a:t>Mr Fussy</a:t>
            </a:r>
          </a:p>
        </p:txBody>
      </p:sp>
      <p:sp>
        <p:nvSpPr>
          <p:cNvPr id="71707" name="Text Box 61"/>
          <p:cNvSpPr txBox="1">
            <a:spLocks noChangeArrowheads="1"/>
          </p:cNvSpPr>
          <p:nvPr/>
        </p:nvSpPr>
        <p:spPr bwMode="auto">
          <a:xfrm>
            <a:off x="1629471" y="5630704"/>
            <a:ext cx="1152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latin typeface="Calibri" panose="020F0502020204030204" pitchFamily="34" charset="0"/>
              </a:rPr>
              <a:t>Mr Clumsy</a:t>
            </a:r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auto">
          <a:xfrm>
            <a:off x="-357694" y="-35640"/>
            <a:ext cx="648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600" dirty="0" smtClean="0">
                <a:latin typeface="Comic Sans MS" panose="030F0702030302020204" pitchFamily="66" charset="0"/>
              </a:rPr>
              <a:t>Here are the Answers…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20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0" grpId="0"/>
      <p:bldP spid="71701" grpId="0"/>
      <p:bldP spid="71702" grpId="0"/>
      <p:bldP spid="71703" grpId="0"/>
      <p:bldP spid="71704" grpId="0"/>
      <p:bldP spid="71705" grpId="0"/>
      <p:bldP spid="71706" grpId="0"/>
      <p:bldP spid="717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214" y="1907974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Now let’s try a real life example…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743201" y="872196"/>
            <a:ext cx="6671454" cy="4917025"/>
            <a:chOff x="1418204" y="1004552"/>
            <a:chExt cx="6012906" cy="598042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233375" y="1004552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 flipH="1">
              <a:off x="6832242" y="1604829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 flipH="1">
              <a:off x="5634506" y="1574838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5035637" y="2177937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418231" y="2203697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>
              <a:off x="5621625" y="2796124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>
              <a:off x="4428649" y="2778887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209201" y="3396579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831458" y="3372764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>
              <a:off x="4417446" y="3990995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3224470" y="3981378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006476" y="4591181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22383" y="4567366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>
              <a:off x="3208371" y="5185151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2015395" y="5167914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795947" y="5800120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18204" y="5768685"/>
              <a:ext cx="12879" cy="1184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7096390" y="111594"/>
            <a:ext cx="2007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Start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45506" y="1408804"/>
            <a:ext cx="7280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Legs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27933" y="1446259"/>
            <a:ext cx="11448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No Legs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5" y="350814"/>
            <a:ext cx="1152229" cy="8221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4" y="1626406"/>
            <a:ext cx="1152229" cy="8221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12" y="350814"/>
            <a:ext cx="1152229" cy="8221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41" y="1634767"/>
            <a:ext cx="1152229" cy="8221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53" y="350814"/>
            <a:ext cx="1152229" cy="8221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5051607" y="2380581"/>
            <a:ext cx="9621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Legs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09842" y="2406916"/>
            <a:ext cx="9621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Legs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52859" y="3359250"/>
            <a:ext cx="6335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Tail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84405" y="3352722"/>
            <a:ext cx="10502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No Tail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75253" y="4362860"/>
            <a:ext cx="7088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Hair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00298" y="4382807"/>
            <a:ext cx="9621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Scales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208 L 0.46094 0.4412 " pathEditMode="relative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394 L 0.47943 0.30579 " pathEditMode="relative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829 L 0.16576 0.61551 " pathEditMode="relative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5 L 0.19323 0.63495 " pathEditMode="relative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301 L -0.12149 0.62268 " pathEditMode="relative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Can you think of a different key using the same animals?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58" y="1985510"/>
            <a:ext cx="2547153" cy="20497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32" y="1985510"/>
            <a:ext cx="2547153" cy="20497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06" y="1985510"/>
            <a:ext cx="2547153" cy="20497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6" y="4497538"/>
            <a:ext cx="2547153" cy="20497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25" y="4497538"/>
            <a:ext cx="2547154" cy="20497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29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4455" y="1154198"/>
            <a:ext cx="9956884" cy="44912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Scientists use 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Branched 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eys 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 help them to identify unknown creatures.  </a:t>
            </a:r>
          </a:p>
          <a:p>
            <a:pPr algn="ctr"/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most simple way of doing this is by using their physical characteristics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 help us understand this concept, we are going to use the Mister Men…</a:t>
            </a:r>
          </a:p>
        </p:txBody>
      </p:sp>
    </p:spTree>
    <p:extLst>
      <p:ext uri="{BB962C8B-B14F-4D97-AF65-F5344CB8AC3E}">
        <p14:creationId xmlns:p14="http://schemas.microsoft.com/office/powerpoint/2010/main" val="125060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052" y="144692"/>
            <a:ext cx="5880652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Meet the Mister Men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74" y="5562315"/>
            <a:ext cx="8915400" cy="1113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Lets start by splitting them in half… </a:t>
            </a:r>
          </a:p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What characteristic could we use to do this?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clum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5874" y="1460373"/>
            <a:ext cx="1681647" cy="16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orgetf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637" y="1491992"/>
            <a:ext cx="1589157" cy="152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us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3025" y="1388169"/>
            <a:ext cx="1681647" cy="16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grum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5410" y="3379286"/>
            <a:ext cx="1681647" cy="16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nois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5571" y="3540907"/>
            <a:ext cx="1681647" cy="16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stro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8565" y="3476271"/>
            <a:ext cx="1681647" cy="16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ap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64001" y="3540908"/>
            <a:ext cx="1681647" cy="16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impossib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25235" y="1414918"/>
            <a:ext cx="1681647" cy="16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4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3448050"/>
            <a:ext cx="7772400" cy="74295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latin typeface="Comic Sans MS" panose="030F0702030302020204" pitchFamily="66" charset="0"/>
              </a:rPr>
              <a:t>1) Does he have a hat?</a:t>
            </a:r>
          </a:p>
          <a:p>
            <a:pPr>
              <a:buFontTx/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Calibri" panose="020F050202020403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19289" y="1484314"/>
            <a:ext cx="8296275" cy="954087"/>
            <a:chOff x="295" y="1162"/>
            <a:chExt cx="5226" cy="601"/>
          </a:xfrm>
        </p:grpSpPr>
        <p:pic>
          <p:nvPicPr>
            <p:cNvPr id="56326" name="Picture 4" descr="clum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" y="1163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7" name="Picture 5" descr="forgetfu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" y="1163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8" name="Picture 6" descr="fuss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19" y="1163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9" name="Picture 7" descr="grum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32" y="1162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0" name="Picture 8" descr="nois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21" y="1163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1" name="Picture 9" descr="stro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51" y="1162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2" name="Picture 10" descr="happ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00" y="1162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3" name="Picture 11" descr="impossibl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25" y="1162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/>
        </p:nvSpPr>
        <p:spPr>
          <a:xfrm>
            <a:off x="3726586" y="4800600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hlinkClick r:id="rId10" action="ppaction://hlinksldjump"/>
              </a:rPr>
              <a:t>Yes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876" y="4800600"/>
            <a:ext cx="114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hlinkClick r:id="rId11" action="ppaction://hlinksldjump"/>
              </a:rPr>
              <a:t>No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9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 Men with Hats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3513138"/>
            <a:ext cx="7772400" cy="2582862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latin typeface="Comic Sans MS" panose="030F0702030302020204" pitchFamily="66" charset="0"/>
              </a:rPr>
              <a:t>2) Is he round?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59150" y="1484313"/>
            <a:ext cx="5416550" cy="1439862"/>
            <a:chOff x="2245" y="1026"/>
            <a:chExt cx="2641" cy="600"/>
          </a:xfrm>
        </p:grpSpPr>
        <p:pic>
          <p:nvPicPr>
            <p:cNvPr id="57351" name="Picture 5" descr="forgetfu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45" y="1026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2" name="Picture 6" descr="grum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" y="1026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3" name="Picture 7" descr="stro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5" y="1026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4" name="Picture 8" descr="impossib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79" y="1026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3608285" y="4800600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hlinkClick r:id="rId6" action="ppaction://hlinksldjump"/>
              </a:rPr>
              <a:t>Yes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0481" y="4876800"/>
            <a:ext cx="114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hlinkClick r:id="rId7" action="ppaction://hlinksldjump"/>
              </a:rPr>
              <a:t>No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56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 Men without Hats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58374" name="Rectangle 10"/>
          <p:cNvSpPr>
            <a:spLocks noGrp="1" noChangeArrowheads="1"/>
          </p:cNvSpPr>
          <p:nvPr>
            <p:ph idx="1"/>
          </p:nvPr>
        </p:nvSpPr>
        <p:spPr>
          <a:xfrm>
            <a:off x="2209800" y="3643314"/>
            <a:ext cx="7772400" cy="2452687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latin typeface="Comic Sans MS" panose="030F0702030302020204" pitchFamily="66" charset="0"/>
              </a:rPr>
              <a:t>2)Does he have hair?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32176" y="1557339"/>
            <a:ext cx="5400675" cy="1512887"/>
            <a:chOff x="839" y="1026"/>
            <a:chExt cx="2460" cy="601"/>
          </a:xfrm>
        </p:grpSpPr>
        <p:pic>
          <p:nvPicPr>
            <p:cNvPr id="58375" name="Picture 4" descr="clums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1026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6" name="Picture 5" descr="fuss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3" y="1027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7" name="Picture 6" descr="nois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" y="1026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8" name="Picture 7" descr="hap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1026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3608285" y="4800600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hlinkClick r:id="rId6" action="ppaction://hlinksldjump"/>
              </a:rPr>
              <a:t>Yes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0481" y="4876800"/>
            <a:ext cx="114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hlinkClick r:id="rId7" action="ppaction://hlinksldjump"/>
              </a:rPr>
              <a:t>No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97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Comic Sans MS" panose="030F0702030302020204" pitchFamily="66" charset="0"/>
              </a:rPr>
              <a:t>Mr Men with Hats who are round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3513138"/>
            <a:ext cx="7772400" cy="258286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3)Is his hat red?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63975" y="1341438"/>
            <a:ext cx="4248150" cy="1871662"/>
            <a:chOff x="1338" y="981"/>
            <a:chExt cx="2676" cy="1179"/>
          </a:xfrm>
        </p:grpSpPr>
        <p:pic>
          <p:nvPicPr>
            <p:cNvPr id="59399" name="Picture 5" descr="forgetfu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8" y="981"/>
              <a:ext cx="1134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0" name="Picture 6" descr="impossi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5" y="981"/>
              <a:ext cx="1179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3608285" y="4800600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Yes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0481" y="4876800"/>
            <a:ext cx="114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No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67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Mr Men with hats who aren’t round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60422" name="Rectangle 8"/>
          <p:cNvSpPr>
            <a:spLocks noGrp="1" noChangeArrowheads="1"/>
          </p:cNvSpPr>
          <p:nvPr>
            <p:ph idx="1"/>
          </p:nvPr>
        </p:nvSpPr>
        <p:spPr>
          <a:xfrm>
            <a:off x="2209800" y="3643314"/>
            <a:ext cx="7772400" cy="2452687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latin typeface="Comic Sans MS" panose="030F0702030302020204" pitchFamily="66" charset="0"/>
              </a:rPr>
              <a:t>3) Is he smiling?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79876" y="1341439"/>
            <a:ext cx="4265613" cy="1800225"/>
            <a:chOff x="1610" y="845"/>
            <a:chExt cx="2687" cy="1134"/>
          </a:xfrm>
        </p:grpSpPr>
        <p:pic>
          <p:nvPicPr>
            <p:cNvPr id="60423" name="Picture 4" descr="grump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98" y="845"/>
              <a:ext cx="1099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4" name="Picture 5" descr="stro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0" y="890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3608285" y="4800600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Yes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0481" y="4876800"/>
            <a:ext cx="114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No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774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8E2FD7CE91C4E91EB42A0FED45443" ma:contentTypeVersion="10" ma:contentTypeDescription="Create a new document." ma:contentTypeScope="" ma:versionID="20b39c9415270ee1abf6e8f22060cdae">
  <xsd:schema xmlns:xsd="http://www.w3.org/2001/XMLSchema" xmlns:xs="http://www.w3.org/2001/XMLSchema" xmlns:p="http://schemas.microsoft.com/office/2006/metadata/properties" xmlns:ns2="a48e9b41-958f-48f2-ae56-128ae5b911dd" xmlns:ns3="c1eb486d-beb2-41c0-9082-025b40926b38" targetNamespace="http://schemas.microsoft.com/office/2006/metadata/properties" ma:root="true" ma:fieldsID="ec30bba3f9488050f8662ff05f3e7059" ns2:_="" ns3:_="">
    <xsd:import namespace="a48e9b41-958f-48f2-ae56-128ae5b911dd"/>
    <xsd:import namespace="c1eb486d-beb2-41c0-9082-025b40926b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e9b41-958f-48f2-ae56-128ae5b911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b486d-beb2-41c0-9082-025b40926b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D6A68C-9FB3-45FA-B90D-BBC1194B4FDD}"/>
</file>

<file path=customXml/itemProps2.xml><?xml version="1.0" encoding="utf-8"?>
<ds:datastoreItem xmlns:ds="http://schemas.openxmlformats.org/officeDocument/2006/customXml" ds:itemID="{F1F9A5DA-ADF3-4C98-8CA1-D34FA24F4391}"/>
</file>

<file path=customXml/itemProps3.xml><?xml version="1.0" encoding="utf-8"?>
<ds:datastoreItem xmlns:ds="http://schemas.openxmlformats.org/officeDocument/2006/customXml" ds:itemID="{D036E414-54E5-44F0-ACD1-997266B430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498</Words>
  <Application>Microsoft Office PowerPoint</Application>
  <PresentationFormat>Widescreen</PresentationFormat>
  <Paragraphs>150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Comic Sans MS</vt:lpstr>
      <vt:lpstr>Office Theme</vt:lpstr>
      <vt:lpstr>Simple Branched Keys</vt:lpstr>
      <vt:lpstr>PowerPoint Presentation</vt:lpstr>
      <vt:lpstr>PowerPoint Presentation</vt:lpstr>
      <vt:lpstr>Meet the Mister Men</vt:lpstr>
      <vt:lpstr>PowerPoint Presentation</vt:lpstr>
      <vt:lpstr>Mr Men with Hats</vt:lpstr>
      <vt:lpstr>Mr Men without Hats</vt:lpstr>
      <vt:lpstr>Mr Men with Hats who are round</vt:lpstr>
      <vt:lpstr>Mr Men with hats who aren’t round</vt:lpstr>
      <vt:lpstr>Mr Men without hats who have hair</vt:lpstr>
      <vt:lpstr>Mr Men without hats and hair</vt:lpstr>
      <vt:lpstr>Mr Clumsy</vt:lpstr>
      <vt:lpstr>Mr Forgetful</vt:lpstr>
      <vt:lpstr>Mr Fussy</vt:lpstr>
      <vt:lpstr>Mr Grumpy</vt:lpstr>
      <vt:lpstr>Mr Happy</vt:lpstr>
      <vt:lpstr>Mr Impossible</vt:lpstr>
      <vt:lpstr>Mr Noisy</vt:lpstr>
      <vt:lpstr>Mr Strong</vt:lpstr>
      <vt:lpstr>Now we are going to try a similar activity, but using a branch key.</vt:lpstr>
      <vt:lpstr>PowerPoint Presentation</vt:lpstr>
      <vt:lpstr>PowerPoint Presentation</vt:lpstr>
      <vt:lpstr>PowerPoint Presentation</vt:lpstr>
      <vt:lpstr>Now let’s try a real life example…</vt:lpstr>
      <vt:lpstr>PowerPoint Presentation</vt:lpstr>
      <vt:lpstr>Can you think of a different key using the same animals?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Branched Keys</dc:title>
  <dc:creator>Cochrane John</dc:creator>
  <cp:lastModifiedBy>Dorman Colin</cp:lastModifiedBy>
  <cp:revision>15</cp:revision>
  <cp:lastPrinted>2019-09-02T10:07:08Z</cp:lastPrinted>
  <dcterms:created xsi:type="dcterms:W3CDTF">2019-09-02T09:56:47Z</dcterms:created>
  <dcterms:modified xsi:type="dcterms:W3CDTF">2020-01-07T14:49:46Z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0x010100F2A8E2FD7CE91C4E91EB42A0FED45443</vt:lpwstr>
  </property>
</Properties>
</file>