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1" r:id="rId1"/>
  </p:sldMasterIdLst>
  <p:notesMasterIdLst>
    <p:notesMasterId r:id="rId25"/>
  </p:notesMasterIdLst>
  <p:sldIdLst>
    <p:sldId id="256" r:id="rId2"/>
    <p:sldId id="273" r:id="rId3"/>
    <p:sldId id="257" r:id="rId4"/>
    <p:sldId id="272" r:id="rId5"/>
    <p:sldId id="280" r:id="rId6"/>
    <p:sldId id="258" r:id="rId7"/>
    <p:sldId id="259" r:id="rId8"/>
    <p:sldId id="260" r:id="rId9"/>
    <p:sldId id="271" r:id="rId10"/>
    <p:sldId id="261" r:id="rId11"/>
    <p:sldId id="262" r:id="rId12"/>
    <p:sldId id="263" r:id="rId13"/>
    <p:sldId id="264" r:id="rId14"/>
    <p:sldId id="265" r:id="rId15"/>
    <p:sldId id="274" r:id="rId16"/>
    <p:sldId id="266" r:id="rId17"/>
    <p:sldId id="269" r:id="rId18"/>
    <p:sldId id="270" r:id="rId19"/>
    <p:sldId id="277" r:id="rId20"/>
    <p:sldId id="275" r:id="rId21"/>
    <p:sldId id="276"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B4A3A-8BB0-425D-BF1E-D732251EBC44}" type="datetimeFigureOut">
              <a:rPr lang="en-GB" smtClean="0"/>
              <a:t>21/09/2021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977D9-DDAF-453E-9894-A44C038287D4}" type="slidenum">
              <a:rPr lang="en-GB" smtClean="0"/>
              <a:t>‹#›</a:t>
            </a:fld>
            <a:endParaRPr lang="en-GB"/>
          </a:p>
        </p:txBody>
      </p:sp>
    </p:spTree>
    <p:extLst>
      <p:ext uri="{BB962C8B-B14F-4D97-AF65-F5344CB8AC3E}">
        <p14:creationId xmlns:p14="http://schemas.microsoft.com/office/powerpoint/2010/main" val="67850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03BD9-687E-4FC3-BEB0-A75FC85908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13D618-C548-489C-B667-51D39A51F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192C434-0953-48AF-BAD2-D4A2E8D80262}"/>
              </a:ext>
            </a:extLst>
          </p:cNvPr>
          <p:cNvSpPr>
            <a:spLocks noGrp="1"/>
          </p:cNvSpPr>
          <p:nvPr>
            <p:ph type="dt" sz="half" idx="10"/>
          </p:nvPr>
        </p:nvSpPr>
        <p:spPr/>
        <p:txBody>
          <a:bodyPr/>
          <a:lstStyle/>
          <a:p>
            <a:fld id="{A423BF71-38B7-8642-BFCE-EDAE9BD0CBAF}" type="datetimeFigureOut">
              <a:rPr lang="en-US" smtClean="0"/>
              <a:t>9/21/2021</a:t>
            </a:fld>
            <a:endParaRPr lang="en-US" dirty="0"/>
          </a:p>
        </p:txBody>
      </p:sp>
      <p:sp>
        <p:nvSpPr>
          <p:cNvPr id="5" name="Footer Placeholder 4">
            <a:extLst>
              <a:ext uri="{FF2B5EF4-FFF2-40B4-BE49-F238E27FC236}">
                <a16:creationId xmlns:a16="http://schemas.microsoft.com/office/drawing/2014/main" id="{E8520E42-D5A6-4095-89B3-9A8D86E185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B22C6E-93FF-4B52-9670-4A20F971748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51251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5CEE-C30E-4401-B298-D8F4D74C49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CA0665-93B0-4CA7-BBCC-75600458E9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B51A30-B838-4B5C-A5D6-B72280DE263A}"/>
              </a:ext>
            </a:extLst>
          </p:cNvPr>
          <p:cNvSpPr>
            <a:spLocks noGrp="1"/>
          </p:cNvSpPr>
          <p:nvPr>
            <p:ph type="dt" sz="half" idx="10"/>
          </p:nvPr>
        </p:nvSpPr>
        <p:spPr/>
        <p:txBody>
          <a:bodyPr/>
          <a:lstStyle/>
          <a:p>
            <a:fld id="{73B025CB-9D18-264E-A945-2D020344C9DA}" type="datetimeFigureOut">
              <a:rPr lang="en-US" smtClean="0"/>
              <a:t>9/21/2021</a:t>
            </a:fld>
            <a:endParaRPr lang="en-US" dirty="0"/>
          </a:p>
        </p:txBody>
      </p:sp>
      <p:sp>
        <p:nvSpPr>
          <p:cNvPr id="5" name="Footer Placeholder 4">
            <a:extLst>
              <a:ext uri="{FF2B5EF4-FFF2-40B4-BE49-F238E27FC236}">
                <a16:creationId xmlns:a16="http://schemas.microsoft.com/office/drawing/2014/main" id="{186BDE98-B0A4-46E8-BC13-DF94EBDFA1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163560-A1AA-4180-9FC6-AD5435F0596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5559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700532-12DF-47CA-9D79-15DE42FB3C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36CBB1-E4DE-4DCD-BB4C-0BCCBCE527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50F3A1-4452-489B-BB35-9876CC7A3190}"/>
              </a:ext>
            </a:extLst>
          </p:cNvPr>
          <p:cNvSpPr>
            <a:spLocks noGrp="1"/>
          </p:cNvSpPr>
          <p:nvPr>
            <p:ph type="dt" sz="half" idx="10"/>
          </p:nvPr>
        </p:nvSpPr>
        <p:spPr/>
        <p:txBody>
          <a:bodyPr/>
          <a:lstStyle/>
          <a:p>
            <a:fld id="{507EFB6C-7E96-8F41-8872-189CA1C59F84}" type="datetimeFigureOut">
              <a:rPr lang="en-US" smtClean="0"/>
              <a:t>9/21/2021</a:t>
            </a:fld>
            <a:endParaRPr lang="en-US" dirty="0"/>
          </a:p>
        </p:txBody>
      </p:sp>
      <p:sp>
        <p:nvSpPr>
          <p:cNvPr id="5" name="Footer Placeholder 4">
            <a:extLst>
              <a:ext uri="{FF2B5EF4-FFF2-40B4-BE49-F238E27FC236}">
                <a16:creationId xmlns:a16="http://schemas.microsoft.com/office/drawing/2014/main" id="{786FB5BE-5921-4235-90E2-4B78CB95EC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C71AD1-4FA2-48A8-BC83-4000F2854B3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2946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7722-FFE0-4C9A-804A-E6D85365BE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E1922-B31B-4331-BE1A-0C5DA3635C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63A5D9-7949-47CA-8632-5466FEE27E18}"/>
              </a:ext>
            </a:extLst>
          </p:cNvPr>
          <p:cNvSpPr>
            <a:spLocks noGrp="1"/>
          </p:cNvSpPr>
          <p:nvPr>
            <p:ph type="dt" sz="half" idx="10"/>
          </p:nvPr>
        </p:nvSpPr>
        <p:spPr/>
        <p:txBody>
          <a:bodyPr/>
          <a:lstStyle/>
          <a:p>
            <a:fld id="{B6981CDE-9BE7-C544-8ACB-7077DFC4270F}" type="datetimeFigureOut">
              <a:rPr lang="en-US" smtClean="0"/>
              <a:t>9/21/2021</a:t>
            </a:fld>
            <a:endParaRPr lang="en-US" dirty="0"/>
          </a:p>
        </p:txBody>
      </p:sp>
      <p:sp>
        <p:nvSpPr>
          <p:cNvPr id="5" name="Footer Placeholder 4">
            <a:extLst>
              <a:ext uri="{FF2B5EF4-FFF2-40B4-BE49-F238E27FC236}">
                <a16:creationId xmlns:a16="http://schemas.microsoft.com/office/drawing/2014/main" id="{86AC65AC-F986-4565-A1F1-A299967FF1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B5613A-F0C3-434B-B135-F978F303A96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48378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4BA1-9E96-46B6-852F-94467F6E1F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9AD361-48E3-4F9E-82FF-0DDADE9688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E665BA-0C75-4A75-886B-1079BEB638DB}"/>
              </a:ext>
            </a:extLst>
          </p:cNvPr>
          <p:cNvSpPr>
            <a:spLocks noGrp="1"/>
          </p:cNvSpPr>
          <p:nvPr>
            <p:ph type="dt" sz="half" idx="10"/>
          </p:nvPr>
        </p:nvSpPr>
        <p:spPr/>
        <p:txBody>
          <a:bodyPr/>
          <a:lstStyle/>
          <a:p>
            <a:fld id="{B55BA285-9698-1B45-8319-D90A8C63F150}" type="datetimeFigureOut">
              <a:rPr lang="en-US" smtClean="0"/>
              <a:t>9/21/2021</a:t>
            </a:fld>
            <a:endParaRPr lang="en-US" dirty="0"/>
          </a:p>
        </p:txBody>
      </p:sp>
      <p:sp>
        <p:nvSpPr>
          <p:cNvPr id="5" name="Footer Placeholder 4">
            <a:extLst>
              <a:ext uri="{FF2B5EF4-FFF2-40B4-BE49-F238E27FC236}">
                <a16:creationId xmlns:a16="http://schemas.microsoft.com/office/drawing/2014/main" id="{B8195C7D-182E-4ED6-9949-AD45BDAAC5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C28DB-52BA-4170-BBFA-04DB96E7A28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124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FC49-1FE9-46A6-8EBC-408E7FAB7F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67BFC4-3175-4E6B-B739-82F066C44DD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26D1AE2-649D-4A28-883B-797D189745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83AA4F-7D58-4AEE-BC2A-785C00542336}"/>
              </a:ext>
            </a:extLst>
          </p:cNvPr>
          <p:cNvSpPr>
            <a:spLocks noGrp="1"/>
          </p:cNvSpPr>
          <p:nvPr>
            <p:ph type="dt" sz="half" idx="10"/>
          </p:nvPr>
        </p:nvSpPr>
        <p:spPr/>
        <p:txBody>
          <a:bodyPr/>
          <a:lstStyle/>
          <a:p>
            <a:fld id="{0A86CD42-43FF-B740-998F-DCC3802C4CE3}" type="datetimeFigureOut">
              <a:rPr lang="en-US" smtClean="0"/>
              <a:t>9/21/2021</a:t>
            </a:fld>
            <a:endParaRPr lang="en-US" dirty="0"/>
          </a:p>
        </p:txBody>
      </p:sp>
      <p:sp>
        <p:nvSpPr>
          <p:cNvPr id="6" name="Footer Placeholder 5">
            <a:extLst>
              <a:ext uri="{FF2B5EF4-FFF2-40B4-BE49-F238E27FC236}">
                <a16:creationId xmlns:a16="http://schemas.microsoft.com/office/drawing/2014/main" id="{3EC601C7-E781-4262-9AE8-3C80906C71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C474A7-7D21-45FE-89D1-1262E78AE99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765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5623F-4AE5-415B-95F6-0A57F8E321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62C6E4-AF7C-44A9-816C-C9C957B68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67BF33-EDA9-4D86-BAB1-F7E0FF402D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A13CBC-E5AA-400C-ADF9-F6CC57E1D7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956FC67-8471-4061-8F79-801F724276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9FCF60-9239-47B3-AD84-11E48703F624}"/>
              </a:ext>
            </a:extLst>
          </p:cNvPr>
          <p:cNvSpPr>
            <a:spLocks noGrp="1"/>
          </p:cNvSpPr>
          <p:nvPr>
            <p:ph type="dt" sz="half" idx="10"/>
          </p:nvPr>
        </p:nvSpPr>
        <p:spPr/>
        <p:txBody>
          <a:bodyPr/>
          <a:lstStyle/>
          <a:p>
            <a:fld id="{CEA0FFBD-2EE4-8547-BBAE-A1AC91C8D77E}" type="datetimeFigureOut">
              <a:rPr lang="en-US" smtClean="0"/>
              <a:t>9/21/2021</a:t>
            </a:fld>
            <a:endParaRPr lang="en-US" dirty="0"/>
          </a:p>
        </p:txBody>
      </p:sp>
      <p:sp>
        <p:nvSpPr>
          <p:cNvPr id="8" name="Footer Placeholder 7">
            <a:extLst>
              <a:ext uri="{FF2B5EF4-FFF2-40B4-BE49-F238E27FC236}">
                <a16:creationId xmlns:a16="http://schemas.microsoft.com/office/drawing/2014/main" id="{8C43BA66-DA38-4B76-9B0B-DB2441A43ED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35753E5-B658-4219-BF43-FBCD0A01283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9071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7A9A-E3B6-4E3C-BFB6-17D2E1DD4E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E24ACFB-C73E-4B31-AA01-D0E0D9BBD66D}"/>
              </a:ext>
            </a:extLst>
          </p:cNvPr>
          <p:cNvSpPr>
            <a:spLocks noGrp="1"/>
          </p:cNvSpPr>
          <p:nvPr>
            <p:ph type="dt" sz="half" idx="10"/>
          </p:nvPr>
        </p:nvSpPr>
        <p:spPr/>
        <p:txBody>
          <a:bodyPr/>
          <a:lstStyle/>
          <a:p>
            <a:fld id="{955A2352-D7AC-F242-9256-A4477BCBF354}" type="datetimeFigureOut">
              <a:rPr lang="en-US" smtClean="0"/>
              <a:t>9/21/2021</a:t>
            </a:fld>
            <a:endParaRPr lang="en-US" dirty="0"/>
          </a:p>
        </p:txBody>
      </p:sp>
      <p:sp>
        <p:nvSpPr>
          <p:cNvPr id="4" name="Footer Placeholder 3">
            <a:extLst>
              <a:ext uri="{FF2B5EF4-FFF2-40B4-BE49-F238E27FC236}">
                <a16:creationId xmlns:a16="http://schemas.microsoft.com/office/drawing/2014/main" id="{4BF429B2-47A3-42E9-9FD8-BC2C450D9D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22B513B-3795-4F80-9658-01AE90F65FE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8391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9DF442-83D5-4A8B-8146-A8105F8A65C9}"/>
              </a:ext>
            </a:extLst>
          </p:cNvPr>
          <p:cNvSpPr>
            <a:spLocks noGrp="1"/>
          </p:cNvSpPr>
          <p:nvPr>
            <p:ph type="dt" sz="half" idx="10"/>
          </p:nvPr>
        </p:nvSpPr>
        <p:spPr/>
        <p:txBody>
          <a:bodyPr/>
          <a:lstStyle/>
          <a:p>
            <a:fld id="{4EFCFC6A-9AE6-404D-9FDD-168B477B9C90}" type="datetimeFigureOut">
              <a:rPr lang="en-US" smtClean="0"/>
              <a:t>9/21/2021</a:t>
            </a:fld>
            <a:endParaRPr lang="en-US" dirty="0"/>
          </a:p>
        </p:txBody>
      </p:sp>
      <p:sp>
        <p:nvSpPr>
          <p:cNvPr id="3" name="Footer Placeholder 2">
            <a:extLst>
              <a:ext uri="{FF2B5EF4-FFF2-40B4-BE49-F238E27FC236}">
                <a16:creationId xmlns:a16="http://schemas.microsoft.com/office/drawing/2014/main" id="{AB6B3D3B-CE40-47F4-8D63-26AE6DF926D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AD0556-733A-4972-9239-85C3E28CE6F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481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BA57-9E15-4A98-879E-382B41B61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C094612-C348-4169-B072-1074CEE6F1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9BC035D-7FA8-4F40-B202-3B28973EA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34B476-BD4C-46BB-9FEA-D76BB808AFA3}"/>
              </a:ext>
            </a:extLst>
          </p:cNvPr>
          <p:cNvSpPr>
            <a:spLocks noGrp="1"/>
          </p:cNvSpPr>
          <p:nvPr>
            <p:ph type="dt" sz="half" idx="10"/>
          </p:nvPr>
        </p:nvSpPr>
        <p:spPr/>
        <p:txBody>
          <a:bodyPr/>
          <a:lstStyle/>
          <a:p>
            <a:fld id="{61CFCDFD-B4CF-A241-8D71-E814B10BEAF4}" type="datetimeFigureOut">
              <a:rPr lang="en-US" smtClean="0"/>
              <a:t>9/21/2021</a:t>
            </a:fld>
            <a:endParaRPr lang="en-US" dirty="0"/>
          </a:p>
        </p:txBody>
      </p:sp>
      <p:sp>
        <p:nvSpPr>
          <p:cNvPr id="6" name="Footer Placeholder 5">
            <a:extLst>
              <a:ext uri="{FF2B5EF4-FFF2-40B4-BE49-F238E27FC236}">
                <a16:creationId xmlns:a16="http://schemas.microsoft.com/office/drawing/2014/main" id="{780A26B6-3B67-49BF-8B08-58CAE26BC7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64EAA8-D668-4CDB-8886-A72DD2DBE32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389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DACC-617B-4DC9-9CC0-F9B967E1C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A3CCEF-A66B-47BB-83FA-5AF32F28D4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1B99D8-7D7F-4292-96EF-3843BDE95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06FBF9-4269-4D07-A66C-EE64140D9B83}"/>
              </a:ext>
            </a:extLst>
          </p:cNvPr>
          <p:cNvSpPr>
            <a:spLocks noGrp="1"/>
          </p:cNvSpPr>
          <p:nvPr>
            <p:ph type="dt" sz="half" idx="10"/>
          </p:nvPr>
        </p:nvSpPr>
        <p:spPr/>
        <p:txBody>
          <a:bodyPr/>
          <a:lstStyle/>
          <a:p>
            <a:fld id="{26A7B589-FD4B-7E46-869A-CBADC5FC564E}" type="datetimeFigureOut">
              <a:rPr lang="en-US" smtClean="0"/>
              <a:t>9/21/2021</a:t>
            </a:fld>
            <a:endParaRPr lang="en-US" dirty="0"/>
          </a:p>
        </p:txBody>
      </p:sp>
      <p:sp>
        <p:nvSpPr>
          <p:cNvPr id="6" name="Footer Placeholder 5">
            <a:extLst>
              <a:ext uri="{FF2B5EF4-FFF2-40B4-BE49-F238E27FC236}">
                <a16:creationId xmlns:a16="http://schemas.microsoft.com/office/drawing/2014/main" id="{4DA39042-0A13-4FFC-9F69-95380300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128B6A-1004-447E-A896-5D9F3B1D19A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228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B595F9-4ADF-42E5-B234-57AD5EA0E5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E56737-EB9C-4209-8E52-CDC3A00ED6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E57BE2-8A36-4F90-B805-BB91B7698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8A92E-5FF9-8143-81B3-CCB531513398}" type="datetimeFigureOut">
              <a:rPr lang="en-US" smtClean="0"/>
              <a:t>9/21/2021</a:t>
            </a:fld>
            <a:endParaRPr lang="en-US" dirty="0"/>
          </a:p>
        </p:txBody>
      </p:sp>
      <p:sp>
        <p:nvSpPr>
          <p:cNvPr id="5" name="Footer Placeholder 4">
            <a:extLst>
              <a:ext uri="{FF2B5EF4-FFF2-40B4-BE49-F238E27FC236}">
                <a16:creationId xmlns:a16="http://schemas.microsoft.com/office/drawing/2014/main" id="{B0BC95C1-CDB9-4B84-8BAC-145854A59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903F2AB-C51A-42E7-9F50-A9D50C52B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766200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playlist?list=PLyCLoPd4VxBuS4UeyHMccVAjpWaNbGomt" TargetMode="External"/><Relationship Id="rId2" Type="http://schemas.openxmlformats.org/officeDocument/2006/relationships/hyperlink" Target="https://www.youtube.com/c/CosmicKidsYoga"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8944-227C-4B19-9064-7396AF38F0E9}"/>
              </a:ext>
            </a:extLst>
          </p:cNvPr>
          <p:cNvSpPr>
            <a:spLocks noGrp="1"/>
          </p:cNvSpPr>
          <p:nvPr>
            <p:ph type="ctrTitle"/>
          </p:nvPr>
        </p:nvSpPr>
        <p:spPr>
          <a:xfrm>
            <a:off x="1173705" y="714453"/>
            <a:ext cx="9593344" cy="901130"/>
          </a:xfrm>
        </p:spPr>
        <p:txBody>
          <a:bodyPr>
            <a:normAutofit fontScale="90000"/>
          </a:bodyPr>
          <a:lstStyle/>
          <a:p>
            <a:r>
              <a:rPr lang="en-GB" sz="4800" b="1" dirty="0">
                <a:latin typeface="Calibri" panose="020F0502020204030204" pitchFamily="34" charset="0"/>
                <a:cs typeface="Calibri" panose="020F0502020204030204" pitchFamily="34" charset="0"/>
              </a:rPr>
              <a:t>Primary 4’s </a:t>
            </a:r>
            <a:br>
              <a:rPr lang="en-GB" sz="4800" b="1" dirty="0">
                <a:latin typeface="Calibri" panose="020F0502020204030204" pitchFamily="34" charset="0"/>
                <a:cs typeface="Calibri" panose="020F0502020204030204" pitchFamily="34" charset="0"/>
              </a:rPr>
            </a:br>
            <a:r>
              <a:rPr lang="en-GB" sz="4800" b="1" dirty="0">
                <a:latin typeface="Calibri" panose="020F0502020204030204" pitchFamily="34" charset="0"/>
                <a:cs typeface="Calibri" panose="020F0502020204030204" pitchFamily="34" charset="0"/>
              </a:rPr>
              <a:t>Virtual Curriculum Evening   </a:t>
            </a:r>
          </a:p>
        </p:txBody>
      </p:sp>
      <p:sp>
        <p:nvSpPr>
          <p:cNvPr id="3" name="Subtitle 2">
            <a:extLst>
              <a:ext uri="{FF2B5EF4-FFF2-40B4-BE49-F238E27FC236}">
                <a16:creationId xmlns:a16="http://schemas.microsoft.com/office/drawing/2014/main" id="{BE70322B-F204-40E3-BD4F-CF48A2EA9FB6}"/>
              </a:ext>
            </a:extLst>
          </p:cNvPr>
          <p:cNvSpPr>
            <a:spLocks noGrp="1"/>
          </p:cNvSpPr>
          <p:nvPr>
            <p:ph type="subTitle" idx="1"/>
          </p:nvPr>
        </p:nvSpPr>
        <p:spPr>
          <a:xfrm>
            <a:off x="1524000" y="5692982"/>
            <a:ext cx="9144000" cy="1655762"/>
          </a:xfrm>
        </p:spPr>
        <p:txBody>
          <a:bodyPr>
            <a:normAutofit/>
          </a:bodyPr>
          <a:lstStyle/>
          <a:p>
            <a:r>
              <a:rPr lang="en-GB" sz="3600" dirty="0">
                <a:latin typeface="Calibri" panose="020F0502020204030204" pitchFamily="34" charset="0"/>
                <a:cs typeface="Calibri" panose="020F0502020204030204" pitchFamily="34" charset="0"/>
              </a:rPr>
              <a:t>Wednesday 22</a:t>
            </a:r>
            <a:r>
              <a:rPr lang="en-GB" sz="3600" baseline="30000" dirty="0">
                <a:latin typeface="Calibri" panose="020F0502020204030204" pitchFamily="34" charset="0"/>
                <a:cs typeface="Calibri" panose="020F0502020204030204" pitchFamily="34" charset="0"/>
              </a:rPr>
              <a:t>nd</a:t>
            </a:r>
            <a:r>
              <a:rPr lang="en-GB" sz="3600" dirty="0">
                <a:latin typeface="Calibri" panose="020F0502020204030204" pitchFamily="34" charset="0"/>
                <a:cs typeface="Calibri" panose="020F0502020204030204" pitchFamily="34" charset="0"/>
              </a:rPr>
              <a:t> September 2021</a:t>
            </a:r>
          </a:p>
        </p:txBody>
      </p:sp>
      <p:pic>
        <p:nvPicPr>
          <p:cNvPr id="4" name="Picture 3">
            <a:extLst>
              <a:ext uri="{FF2B5EF4-FFF2-40B4-BE49-F238E27FC236}">
                <a16:creationId xmlns:a16="http://schemas.microsoft.com/office/drawing/2014/main" id="{FF581E25-0B61-4939-8CF4-1BC0ED2048A2}"/>
              </a:ext>
            </a:extLst>
          </p:cNvPr>
          <p:cNvPicPr>
            <a:picLocks noChangeAspect="1"/>
          </p:cNvPicPr>
          <p:nvPr/>
        </p:nvPicPr>
        <p:blipFill>
          <a:blip r:embed="rId4"/>
          <a:stretch>
            <a:fillRect/>
          </a:stretch>
        </p:blipFill>
        <p:spPr>
          <a:xfrm>
            <a:off x="467849" y="293235"/>
            <a:ext cx="1056151" cy="1104896"/>
          </a:xfrm>
          <a:prstGeom prst="rect">
            <a:avLst/>
          </a:prstGeom>
        </p:spPr>
      </p:pic>
      <p:pic>
        <p:nvPicPr>
          <p:cNvPr id="5" name="Picture 4">
            <a:extLst>
              <a:ext uri="{FF2B5EF4-FFF2-40B4-BE49-F238E27FC236}">
                <a16:creationId xmlns:a16="http://schemas.microsoft.com/office/drawing/2014/main" id="{4826BFF0-975B-4F84-9B68-92E4F87A4009}"/>
              </a:ext>
            </a:extLst>
          </p:cNvPr>
          <p:cNvPicPr>
            <a:picLocks noChangeAspect="1"/>
          </p:cNvPicPr>
          <p:nvPr/>
        </p:nvPicPr>
        <p:blipFill>
          <a:blip r:embed="rId5"/>
          <a:stretch>
            <a:fillRect/>
          </a:stretch>
        </p:blipFill>
        <p:spPr>
          <a:xfrm>
            <a:off x="10517305" y="337137"/>
            <a:ext cx="1206846" cy="1017091"/>
          </a:xfrm>
          <a:prstGeom prst="rect">
            <a:avLst/>
          </a:prstGeom>
        </p:spPr>
      </p:pic>
      <p:pic>
        <p:nvPicPr>
          <p:cNvPr id="6" name="Picture 5">
            <a:extLst>
              <a:ext uri="{FF2B5EF4-FFF2-40B4-BE49-F238E27FC236}">
                <a16:creationId xmlns:a16="http://schemas.microsoft.com/office/drawing/2014/main" id="{86567B1B-4B54-48A7-908E-A3A784FF3605}"/>
              </a:ext>
            </a:extLst>
          </p:cNvPr>
          <p:cNvPicPr>
            <a:picLocks noChangeAspect="1"/>
          </p:cNvPicPr>
          <p:nvPr/>
        </p:nvPicPr>
        <p:blipFill>
          <a:blip r:embed="rId6"/>
          <a:stretch>
            <a:fillRect/>
          </a:stretch>
        </p:blipFill>
        <p:spPr>
          <a:xfrm>
            <a:off x="4161633" y="2075494"/>
            <a:ext cx="3617488" cy="3617488"/>
          </a:xfrm>
          <a:prstGeom prst="rect">
            <a:avLst/>
          </a:prstGeom>
        </p:spPr>
      </p:pic>
      <p:pic>
        <p:nvPicPr>
          <p:cNvPr id="7" name="Recorded Sound">
            <a:hlinkClick r:id="" action="ppaction://media"/>
            <a:extLst>
              <a:ext uri="{FF2B5EF4-FFF2-40B4-BE49-F238E27FC236}">
                <a16:creationId xmlns:a16="http://schemas.microsoft.com/office/drawing/2014/main" id="{58345A3D-EF5E-4137-B878-99EE3985F8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3192893"/>
            <a:ext cx="922779" cy="922779"/>
          </a:xfrm>
          <a:prstGeom prst="rect">
            <a:avLst/>
          </a:prstGeom>
        </p:spPr>
      </p:pic>
    </p:spTree>
    <p:extLst>
      <p:ext uri="{BB962C8B-B14F-4D97-AF65-F5344CB8AC3E}">
        <p14:creationId xmlns:p14="http://schemas.microsoft.com/office/powerpoint/2010/main" val="2407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D7BF-2F8E-4A9E-AF12-B246B8BD3C63}"/>
              </a:ext>
            </a:extLst>
          </p:cNvPr>
          <p:cNvSpPr>
            <a:spLocks noGrp="1"/>
          </p:cNvSpPr>
          <p:nvPr>
            <p:ph type="title"/>
          </p:nvPr>
        </p:nvSpPr>
        <p:spPr/>
        <p:txBody>
          <a:bodyPr/>
          <a:lstStyle/>
          <a:p>
            <a:pPr algn="ctr"/>
            <a:r>
              <a:rPr lang="en-GB" b="1" u="sng" dirty="0">
                <a:latin typeface="Calibri" panose="020F0502020204030204" pitchFamily="34" charset="0"/>
                <a:cs typeface="Calibri" panose="020F0502020204030204" pitchFamily="34" charset="0"/>
              </a:rPr>
              <a:t>Numeracy and Mathematics </a:t>
            </a:r>
          </a:p>
        </p:txBody>
      </p:sp>
      <p:sp>
        <p:nvSpPr>
          <p:cNvPr id="3" name="Content Placeholder 2">
            <a:extLst>
              <a:ext uri="{FF2B5EF4-FFF2-40B4-BE49-F238E27FC236}">
                <a16:creationId xmlns:a16="http://schemas.microsoft.com/office/drawing/2014/main" id="{D2A642EC-BC91-45B5-9BF7-3A6BC0B630FA}"/>
              </a:ext>
            </a:extLst>
          </p:cNvPr>
          <p:cNvSpPr>
            <a:spLocks noGrp="1"/>
          </p:cNvSpPr>
          <p:nvPr>
            <p:ph idx="1"/>
          </p:nvPr>
        </p:nvSpPr>
        <p:spPr/>
        <p:txBody>
          <a:bodyPr/>
          <a:lstStyle/>
          <a:p>
            <a:pPr marL="0" indent="0">
              <a:buNone/>
            </a:pPr>
            <a:r>
              <a:rPr lang="en-GB" dirty="0"/>
              <a:t>Maths lessons are split into three parts: </a:t>
            </a:r>
          </a:p>
          <a:p>
            <a:pPr marL="0" indent="0">
              <a:buNone/>
            </a:pPr>
            <a:endParaRPr lang="en-GB" dirty="0"/>
          </a:p>
          <a:p>
            <a:r>
              <a:rPr lang="en-GB" dirty="0"/>
              <a:t>Mental starter </a:t>
            </a:r>
          </a:p>
          <a:p>
            <a:r>
              <a:rPr lang="en-GB" dirty="0"/>
              <a:t>Number Talks </a:t>
            </a:r>
          </a:p>
          <a:p>
            <a:r>
              <a:rPr lang="en-GB" dirty="0"/>
              <a:t>Main Maths Lesson </a:t>
            </a:r>
          </a:p>
          <a:p>
            <a:endParaRPr lang="en-GB" dirty="0"/>
          </a:p>
          <a:p>
            <a:pPr marL="0" indent="0">
              <a:buNone/>
            </a:pPr>
            <a:r>
              <a:rPr lang="en-GB" dirty="0"/>
              <a:t>The next three slides will talk about each part in more detail. </a:t>
            </a:r>
          </a:p>
        </p:txBody>
      </p:sp>
      <p:pic>
        <p:nvPicPr>
          <p:cNvPr id="4" name="Picture 3">
            <a:extLst>
              <a:ext uri="{FF2B5EF4-FFF2-40B4-BE49-F238E27FC236}">
                <a16:creationId xmlns:a16="http://schemas.microsoft.com/office/drawing/2014/main" id="{33D511CD-5B73-4E80-9B2E-BF19A9C5831B}"/>
              </a:ext>
            </a:extLst>
          </p:cNvPr>
          <p:cNvPicPr>
            <a:picLocks noChangeAspect="1"/>
          </p:cNvPicPr>
          <p:nvPr/>
        </p:nvPicPr>
        <p:blipFill>
          <a:blip r:embed="rId4"/>
          <a:stretch>
            <a:fillRect/>
          </a:stretch>
        </p:blipFill>
        <p:spPr>
          <a:xfrm>
            <a:off x="310850" y="476170"/>
            <a:ext cx="1054699" cy="1103472"/>
          </a:xfrm>
          <a:prstGeom prst="rect">
            <a:avLst/>
          </a:prstGeom>
        </p:spPr>
      </p:pic>
      <p:pic>
        <p:nvPicPr>
          <p:cNvPr id="5" name="Picture 4">
            <a:extLst>
              <a:ext uri="{FF2B5EF4-FFF2-40B4-BE49-F238E27FC236}">
                <a16:creationId xmlns:a16="http://schemas.microsoft.com/office/drawing/2014/main" id="{A877B529-CDED-4ED0-9BB3-A3EB183AA2EF}"/>
              </a:ext>
            </a:extLst>
          </p:cNvPr>
          <p:cNvPicPr>
            <a:picLocks noChangeAspect="1"/>
          </p:cNvPicPr>
          <p:nvPr/>
        </p:nvPicPr>
        <p:blipFill>
          <a:blip r:embed="rId5"/>
          <a:stretch>
            <a:fillRect/>
          </a:stretch>
        </p:blipFill>
        <p:spPr>
          <a:xfrm>
            <a:off x="10750243" y="518846"/>
            <a:ext cx="1207113" cy="1018120"/>
          </a:xfrm>
          <a:prstGeom prst="rect">
            <a:avLst/>
          </a:prstGeom>
        </p:spPr>
      </p:pic>
      <p:pic>
        <p:nvPicPr>
          <p:cNvPr id="6" name="Recorded Sound">
            <a:hlinkClick r:id="" action="ppaction://media"/>
            <a:extLst>
              <a:ext uri="{FF2B5EF4-FFF2-40B4-BE49-F238E27FC236}">
                <a16:creationId xmlns:a16="http://schemas.microsoft.com/office/drawing/2014/main" id="{E1D8754F-EE94-465B-AD04-42912B2CD8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4640" y="383909"/>
            <a:ext cx="1095603" cy="1095603"/>
          </a:xfrm>
          <a:prstGeom prst="rect">
            <a:avLst/>
          </a:prstGeom>
        </p:spPr>
      </p:pic>
      <p:pic>
        <p:nvPicPr>
          <p:cNvPr id="7" name="Picture 6">
            <a:extLst>
              <a:ext uri="{FF2B5EF4-FFF2-40B4-BE49-F238E27FC236}">
                <a16:creationId xmlns:a16="http://schemas.microsoft.com/office/drawing/2014/main" id="{E999DE07-25E1-4DC2-BCF1-CDFB9CE0601D}"/>
              </a:ext>
            </a:extLst>
          </p:cNvPr>
          <p:cNvPicPr>
            <a:picLocks noChangeAspect="1"/>
          </p:cNvPicPr>
          <p:nvPr/>
        </p:nvPicPr>
        <p:blipFill>
          <a:blip r:embed="rId7"/>
          <a:stretch>
            <a:fillRect/>
          </a:stretch>
        </p:blipFill>
        <p:spPr>
          <a:xfrm>
            <a:off x="8931210" y="2419350"/>
            <a:ext cx="2266950" cy="2019300"/>
          </a:xfrm>
          <a:prstGeom prst="rect">
            <a:avLst/>
          </a:prstGeom>
        </p:spPr>
      </p:pic>
    </p:spTree>
    <p:extLst>
      <p:ext uri="{BB962C8B-B14F-4D97-AF65-F5344CB8AC3E}">
        <p14:creationId xmlns:p14="http://schemas.microsoft.com/office/powerpoint/2010/main" val="37700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7A66-59F3-49A7-8FEF-5250D4476497}"/>
              </a:ext>
            </a:extLst>
          </p:cNvPr>
          <p:cNvSpPr>
            <a:spLocks noGrp="1"/>
          </p:cNvSpPr>
          <p:nvPr>
            <p:ph type="title"/>
          </p:nvPr>
        </p:nvSpPr>
        <p:spPr/>
        <p:txBody>
          <a:bodyPr/>
          <a:lstStyle/>
          <a:p>
            <a:pPr algn="ctr"/>
            <a:r>
              <a:rPr lang="en-GB" b="1" u="sng" dirty="0">
                <a:latin typeface="Calibri" panose="020F0502020204030204" pitchFamily="34" charset="0"/>
                <a:cs typeface="Calibri" panose="020F0502020204030204" pitchFamily="34" charset="0"/>
              </a:rPr>
              <a:t>Mental Starters </a:t>
            </a:r>
          </a:p>
        </p:txBody>
      </p:sp>
      <p:pic>
        <p:nvPicPr>
          <p:cNvPr id="4" name="Content Placeholder 3">
            <a:extLst>
              <a:ext uri="{FF2B5EF4-FFF2-40B4-BE49-F238E27FC236}">
                <a16:creationId xmlns:a16="http://schemas.microsoft.com/office/drawing/2014/main" id="{9FD9E77F-D01A-45AF-938A-E399F8FD2A40}"/>
              </a:ext>
            </a:extLst>
          </p:cNvPr>
          <p:cNvPicPr>
            <a:picLocks noGrp="1" noChangeAspect="1"/>
          </p:cNvPicPr>
          <p:nvPr>
            <p:ph idx="1"/>
          </p:nvPr>
        </p:nvPicPr>
        <p:blipFill>
          <a:blip r:embed="rId4"/>
          <a:stretch>
            <a:fillRect/>
          </a:stretch>
        </p:blipFill>
        <p:spPr>
          <a:xfrm>
            <a:off x="310850" y="476170"/>
            <a:ext cx="1054699" cy="1103472"/>
          </a:xfrm>
          <a:prstGeom prst="rect">
            <a:avLst/>
          </a:prstGeom>
        </p:spPr>
      </p:pic>
      <p:pic>
        <p:nvPicPr>
          <p:cNvPr id="5" name="Picture 4">
            <a:extLst>
              <a:ext uri="{FF2B5EF4-FFF2-40B4-BE49-F238E27FC236}">
                <a16:creationId xmlns:a16="http://schemas.microsoft.com/office/drawing/2014/main" id="{B4A052AA-0421-4C51-A9EF-0AA0793BCEA1}"/>
              </a:ext>
            </a:extLst>
          </p:cNvPr>
          <p:cNvPicPr>
            <a:picLocks noChangeAspect="1"/>
          </p:cNvPicPr>
          <p:nvPr/>
        </p:nvPicPr>
        <p:blipFill>
          <a:blip r:embed="rId5"/>
          <a:stretch>
            <a:fillRect/>
          </a:stretch>
        </p:blipFill>
        <p:spPr>
          <a:xfrm>
            <a:off x="10674037" y="561522"/>
            <a:ext cx="1207113" cy="1018120"/>
          </a:xfrm>
          <a:prstGeom prst="rect">
            <a:avLst/>
          </a:prstGeom>
        </p:spPr>
      </p:pic>
      <p:sp>
        <p:nvSpPr>
          <p:cNvPr id="6" name="TextBox 5">
            <a:extLst>
              <a:ext uri="{FF2B5EF4-FFF2-40B4-BE49-F238E27FC236}">
                <a16:creationId xmlns:a16="http://schemas.microsoft.com/office/drawing/2014/main" id="{6D8E37BC-DD9D-4E82-9C17-ECD98800EAD8}"/>
              </a:ext>
            </a:extLst>
          </p:cNvPr>
          <p:cNvSpPr txBox="1"/>
          <p:nvPr/>
        </p:nvSpPr>
        <p:spPr>
          <a:xfrm>
            <a:off x="235669" y="2036190"/>
            <a:ext cx="11755225" cy="28146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Mental starters allow the children to be eased in gently to the maths lesson.</a:t>
            </a:r>
          </a:p>
          <a:p>
            <a:pPr marL="285750" indent="-285750">
              <a:lnSpc>
                <a:spcPct val="150000"/>
              </a:lnSpc>
              <a:buFont typeface="Arial" panose="020B0604020202020204" pitchFamily="34" charset="0"/>
              <a:buChar char="•"/>
            </a:pPr>
            <a:r>
              <a:rPr lang="en-GB" sz="2000" dirty="0"/>
              <a:t>Starters we have used in class include counting forwards and backwards in various sequences such as 2s, 5s, 10s and 100s.  We also practise our multiplication tables using </a:t>
            </a:r>
            <a:r>
              <a:rPr lang="en-GB" sz="2000" i="1" dirty="0"/>
              <a:t>Jack Hartmann</a:t>
            </a:r>
            <a:r>
              <a:rPr lang="en-GB" sz="2000" dirty="0"/>
              <a:t> music videos on </a:t>
            </a:r>
            <a:r>
              <a:rPr lang="en-GB" sz="2000" dirty="0" err="1"/>
              <a:t>Youtube</a:t>
            </a:r>
            <a:r>
              <a:rPr lang="en-GB" sz="2000" dirty="0"/>
              <a:t>. His videos can be found by clicking this link- https://www.youtube.com/c/JackHartmann/featured</a:t>
            </a:r>
          </a:p>
          <a:p>
            <a:pPr marL="285750" indent="-285750">
              <a:lnSpc>
                <a:spcPct val="150000"/>
              </a:lnSpc>
              <a:buFont typeface="Arial" panose="020B0604020202020204" pitchFamily="34" charset="0"/>
              <a:buChar char="•"/>
            </a:pPr>
            <a:r>
              <a:rPr lang="en-GB" sz="2000" dirty="0"/>
              <a:t>Pupils love to sing along, so does Miss </a:t>
            </a:r>
            <a:r>
              <a:rPr lang="en-GB" sz="2000" dirty="0" err="1"/>
              <a:t>Henery</a:t>
            </a:r>
            <a:r>
              <a:rPr lang="en-GB" sz="2000" dirty="0"/>
              <a:t>! </a:t>
            </a:r>
          </a:p>
          <a:p>
            <a:pPr marL="285750" indent="-285750">
              <a:lnSpc>
                <a:spcPct val="150000"/>
              </a:lnSpc>
              <a:buFont typeface="Arial" panose="020B0604020202020204" pitchFamily="34" charset="0"/>
              <a:buChar char="•"/>
            </a:pPr>
            <a:r>
              <a:rPr lang="en-GB" sz="2000" dirty="0"/>
              <a:t>We also play games such as </a:t>
            </a:r>
            <a:r>
              <a:rPr lang="en-GB" sz="2000" i="1" dirty="0"/>
              <a:t>21</a:t>
            </a:r>
            <a:r>
              <a:rPr lang="en-GB" sz="2000" dirty="0"/>
              <a:t>, </a:t>
            </a:r>
            <a:r>
              <a:rPr lang="en-GB" sz="2000" i="1" dirty="0"/>
              <a:t>Buzz</a:t>
            </a:r>
            <a:r>
              <a:rPr lang="en-GB" sz="2000" dirty="0"/>
              <a:t>, </a:t>
            </a:r>
            <a:r>
              <a:rPr lang="en-GB" sz="2000" i="1" dirty="0"/>
              <a:t>Around the World </a:t>
            </a:r>
            <a:r>
              <a:rPr lang="en-GB" sz="2000" dirty="0"/>
              <a:t>and </a:t>
            </a:r>
            <a:r>
              <a:rPr lang="en-GB" sz="2000" i="1" dirty="0"/>
              <a:t>Bingo</a:t>
            </a:r>
            <a:r>
              <a:rPr lang="en-GB" sz="2000" dirty="0"/>
              <a:t>. </a:t>
            </a:r>
            <a:endParaRPr lang="en-GB" dirty="0"/>
          </a:p>
        </p:txBody>
      </p:sp>
      <p:pic>
        <p:nvPicPr>
          <p:cNvPr id="3" name="Recorded Sound">
            <a:hlinkClick r:id="" action="ppaction://media"/>
            <a:extLst>
              <a:ext uri="{FF2B5EF4-FFF2-40B4-BE49-F238E27FC236}">
                <a16:creationId xmlns:a16="http://schemas.microsoft.com/office/drawing/2014/main" id="{AEAFB137-F2BB-4EA7-9C3B-32A992FA91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14062" y="640091"/>
            <a:ext cx="775093" cy="775093"/>
          </a:xfrm>
          <a:prstGeom prst="rect">
            <a:avLst/>
          </a:prstGeom>
        </p:spPr>
      </p:pic>
      <p:pic>
        <p:nvPicPr>
          <p:cNvPr id="7" name="Picture 6">
            <a:extLst>
              <a:ext uri="{FF2B5EF4-FFF2-40B4-BE49-F238E27FC236}">
                <a16:creationId xmlns:a16="http://schemas.microsoft.com/office/drawing/2014/main" id="{55AB810F-305E-496F-AF52-B79AE609C46F}"/>
              </a:ext>
            </a:extLst>
          </p:cNvPr>
          <p:cNvPicPr>
            <a:picLocks noChangeAspect="1"/>
          </p:cNvPicPr>
          <p:nvPr/>
        </p:nvPicPr>
        <p:blipFill>
          <a:blip r:embed="rId7"/>
          <a:stretch>
            <a:fillRect/>
          </a:stretch>
        </p:blipFill>
        <p:spPr>
          <a:xfrm>
            <a:off x="7742499" y="4440825"/>
            <a:ext cx="2143125" cy="2143125"/>
          </a:xfrm>
          <a:prstGeom prst="rect">
            <a:avLst/>
          </a:prstGeom>
        </p:spPr>
      </p:pic>
      <p:pic>
        <p:nvPicPr>
          <p:cNvPr id="8" name="Picture 7">
            <a:extLst>
              <a:ext uri="{FF2B5EF4-FFF2-40B4-BE49-F238E27FC236}">
                <a16:creationId xmlns:a16="http://schemas.microsoft.com/office/drawing/2014/main" id="{3EB9A140-9193-4BAB-A154-5E686161518D}"/>
              </a:ext>
            </a:extLst>
          </p:cNvPr>
          <p:cNvPicPr>
            <a:picLocks noChangeAspect="1"/>
          </p:cNvPicPr>
          <p:nvPr/>
        </p:nvPicPr>
        <p:blipFill rotWithShape="1">
          <a:blip r:embed="rId8"/>
          <a:srcRect l="7621" t="12048" r="4696" b="11908"/>
          <a:stretch/>
        </p:blipFill>
        <p:spPr>
          <a:xfrm>
            <a:off x="1745656" y="4763074"/>
            <a:ext cx="2983457" cy="1811385"/>
          </a:xfrm>
          <a:prstGeom prst="rect">
            <a:avLst/>
          </a:prstGeom>
        </p:spPr>
      </p:pic>
    </p:spTree>
    <p:extLst>
      <p:ext uri="{BB962C8B-B14F-4D97-AF65-F5344CB8AC3E}">
        <p14:creationId xmlns:p14="http://schemas.microsoft.com/office/powerpoint/2010/main" val="120925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2BF-10CA-42DA-A6B7-893EAC10A5E1}"/>
              </a:ext>
            </a:extLst>
          </p:cNvPr>
          <p:cNvSpPr>
            <a:spLocks noGrp="1"/>
          </p:cNvSpPr>
          <p:nvPr>
            <p:ph type="title"/>
          </p:nvPr>
        </p:nvSpPr>
        <p:spPr/>
        <p:txBody>
          <a:bodyPr/>
          <a:lstStyle/>
          <a:p>
            <a:pPr algn="ctr"/>
            <a:r>
              <a:rPr lang="en-GB" b="1" u="sng" dirty="0">
                <a:latin typeface="Calibri" panose="020F0502020204030204" pitchFamily="34" charset="0"/>
                <a:cs typeface="Calibri" panose="020F0502020204030204" pitchFamily="34" charset="0"/>
              </a:rPr>
              <a:t>Number Talks </a:t>
            </a:r>
          </a:p>
        </p:txBody>
      </p:sp>
      <p:pic>
        <p:nvPicPr>
          <p:cNvPr id="5" name="Content Placeholder 4">
            <a:extLst>
              <a:ext uri="{FF2B5EF4-FFF2-40B4-BE49-F238E27FC236}">
                <a16:creationId xmlns:a16="http://schemas.microsoft.com/office/drawing/2014/main" id="{976C66E0-707D-48EB-A8A5-031A4E24CDD1}"/>
              </a:ext>
            </a:extLst>
          </p:cNvPr>
          <p:cNvPicPr>
            <a:picLocks noGrp="1" noChangeAspect="1"/>
          </p:cNvPicPr>
          <p:nvPr>
            <p:ph idx="1"/>
          </p:nvPr>
        </p:nvPicPr>
        <p:blipFill>
          <a:blip r:embed="rId4"/>
          <a:stretch>
            <a:fillRect/>
          </a:stretch>
        </p:blipFill>
        <p:spPr>
          <a:xfrm>
            <a:off x="10708602" y="561522"/>
            <a:ext cx="1207113" cy="1018120"/>
          </a:xfrm>
          <a:prstGeom prst="rect">
            <a:avLst/>
          </a:prstGeom>
        </p:spPr>
      </p:pic>
      <p:pic>
        <p:nvPicPr>
          <p:cNvPr id="4" name="Picture 3">
            <a:extLst>
              <a:ext uri="{FF2B5EF4-FFF2-40B4-BE49-F238E27FC236}">
                <a16:creationId xmlns:a16="http://schemas.microsoft.com/office/drawing/2014/main" id="{6D5E10F0-64EC-4FDF-A9CC-642FF6365ABA}"/>
              </a:ext>
            </a:extLst>
          </p:cNvPr>
          <p:cNvPicPr>
            <a:picLocks noChangeAspect="1"/>
          </p:cNvPicPr>
          <p:nvPr/>
        </p:nvPicPr>
        <p:blipFill>
          <a:blip r:embed="rId5"/>
          <a:stretch>
            <a:fillRect/>
          </a:stretch>
        </p:blipFill>
        <p:spPr>
          <a:xfrm>
            <a:off x="310850" y="476170"/>
            <a:ext cx="1054699" cy="1103472"/>
          </a:xfrm>
          <a:prstGeom prst="rect">
            <a:avLst/>
          </a:prstGeom>
        </p:spPr>
      </p:pic>
      <p:sp>
        <p:nvSpPr>
          <p:cNvPr id="6" name="TextBox 5">
            <a:extLst>
              <a:ext uri="{FF2B5EF4-FFF2-40B4-BE49-F238E27FC236}">
                <a16:creationId xmlns:a16="http://schemas.microsoft.com/office/drawing/2014/main" id="{0C471D3C-4421-4490-B9E3-A10B4EBD6CC1}"/>
              </a:ext>
            </a:extLst>
          </p:cNvPr>
          <p:cNvSpPr txBox="1"/>
          <p:nvPr/>
        </p:nvSpPr>
        <p:spPr>
          <a:xfrm>
            <a:off x="310849" y="1690687"/>
            <a:ext cx="11604865" cy="43396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Number Talks is used to develop and strengthen pupils’ mental agility. It looks at strategies children can use with addition, subtraction, multiplication and division. </a:t>
            </a:r>
          </a:p>
          <a:p>
            <a:pPr marL="285750" indent="-285750">
              <a:lnSpc>
                <a:spcPct val="150000"/>
              </a:lnSpc>
              <a:buFont typeface="Arial" panose="020B0604020202020204" pitchFamily="34" charset="0"/>
              <a:buChar char="•"/>
            </a:pPr>
            <a:r>
              <a:rPr lang="en-GB" sz="2000" dirty="0"/>
              <a:t>Once the children revise specific strategies with the class teacher, they are invited to take part in a Chilli Challenge. The Challenge involves three different sums (Mild, Hot, Extra Hot) and the children have the choice to do one, two or all three of the sums.</a:t>
            </a:r>
          </a:p>
          <a:p>
            <a:pPr marL="285750" indent="-285750">
              <a:lnSpc>
                <a:spcPct val="150000"/>
              </a:lnSpc>
              <a:buFont typeface="Arial" panose="020B0604020202020204" pitchFamily="34" charset="0"/>
              <a:buChar char="•"/>
            </a:pPr>
            <a:r>
              <a:rPr lang="en-GB" sz="2000" dirty="0"/>
              <a:t>Afterwards we discuss the different strategies used to solve the problems and children are encouraged to share their thinking with their peers and teacher. Pupils are also encouraged to use hand signals in order to show that they have an answer, agree with someone else or have a different answer.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3" name="Recorded Sound">
            <a:hlinkClick r:id="" action="ppaction://media"/>
            <a:extLst>
              <a:ext uri="{FF2B5EF4-FFF2-40B4-BE49-F238E27FC236}">
                <a16:creationId xmlns:a16="http://schemas.microsoft.com/office/drawing/2014/main" id="{F46ECA4C-7D1E-4EC6-817E-2DDBF7D2D1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5782" y="602652"/>
            <a:ext cx="850508" cy="850508"/>
          </a:xfrm>
          <a:prstGeom prst="rect">
            <a:avLst/>
          </a:prstGeom>
        </p:spPr>
      </p:pic>
      <p:pic>
        <p:nvPicPr>
          <p:cNvPr id="7" name="Picture 6">
            <a:extLst>
              <a:ext uri="{FF2B5EF4-FFF2-40B4-BE49-F238E27FC236}">
                <a16:creationId xmlns:a16="http://schemas.microsoft.com/office/drawing/2014/main" id="{C68F5A2D-7C65-449D-ADF1-CF6FAF75E5B8}"/>
              </a:ext>
            </a:extLst>
          </p:cNvPr>
          <p:cNvPicPr>
            <a:picLocks noChangeAspect="1"/>
          </p:cNvPicPr>
          <p:nvPr/>
        </p:nvPicPr>
        <p:blipFill>
          <a:blip r:embed="rId7"/>
          <a:stretch>
            <a:fillRect/>
          </a:stretch>
        </p:blipFill>
        <p:spPr>
          <a:xfrm>
            <a:off x="2881313" y="5338122"/>
            <a:ext cx="1475409" cy="1325563"/>
          </a:xfrm>
          <a:prstGeom prst="rect">
            <a:avLst/>
          </a:prstGeom>
        </p:spPr>
      </p:pic>
      <p:pic>
        <p:nvPicPr>
          <p:cNvPr id="8" name="Picture 7">
            <a:extLst>
              <a:ext uri="{FF2B5EF4-FFF2-40B4-BE49-F238E27FC236}">
                <a16:creationId xmlns:a16="http://schemas.microsoft.com/office/drawing/2014/main" id="{66A1DE76-BEFA-4482-B457-41FE95F0F8E3}"/>
              </a:ext>
            </a:extLst>
          </p:cNvPr>
          <p:cNvPicPr>
            <a:picLocks noChangeAspect="1"/>
          </p:cNvPicPr>
          <p:nvPr/>
        </p:nvPicPr>
        <p:blipFill>
          <a:blip r:embed="rId8"/>
          <a:stretch>
            <a:fillRect/>
          </a:stretch>
        </p:blipFill>
        <p:spPr>
          <a:xfrm>
            <a:off x="5410706" y="5476843"/>
            <a:ext cx="1409142" cy="1329077"/>
          </a:xfrm>
          <a:prstGeom prst="rect">
            <a:avLst/>
          </a:prstGeom>
        </p:spPr>
      </p:pic>
      <p:pic>
        <p:nvPicPr>
          <p:cNvPr id="9" name="Picture 8">
            <a:extLst>
              <a:ext uri="{FF2B5EF4-FFF2-40B4-BE49-F238E27FC236}">
                <a16:creationId xmlns:a16="http://schemas.microsoft.com/office/drawing/2014/main" id="{213517B5-65F5-48DF-A5AC-3B8FAEDC9FE7}"/>
              </a:ext>
            </a:extLst>
          </p:cNvPr>
          <p:cNvPicPr>
            <a:picLocks noChangeAspect="1"/>
          </p:cNvPicPr>
          <p:nvPr/>
        </p:nvPicPr>
        <p:blipFill>
          <a:blip r:embed="rId9"/>
          <a:stretch>
            <a:fillRect/>
          </a:stretch>
        </p:blipFill>
        <p:spPr>
          <a:xfrm>
            <a:off x="8012784" y="5338122"/>
            <a:ext cx="1297903" cy="1384430"/>
          </a:xfrm>
          <a:prstGeom prst="rect">
            <a:avLst/>
          </a:prstGeom>
        </p:spPr>
      </p:pic>
    </p:spTree>
    <p:extLst>
      <p:ext uri="{BB962C8B-B14F-4D97-AF65-F5344CB8AC3E}">
        <p14:creationId xmlns:p14="http://schemas.microsoft.com/office/powerpoint/2010/main" val="7011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F65B-ECDF-4E25-ACCD-54ADA9B214FC}"/>
              </a:ext>
            </a:extLst>
          </p:cNvPr>
          <p:cNvSpPr>
            <a:spLocks noGrp="1"/>
          </p:cNvSpPr>
          <p:nvPr>
            <p:ph type="title"/>
          </p:nvPr>
        </p:nvSpPr>
        <p:spPr/>
        <p:txBody>
          <a:bodyPr/>
          <a:lstStyle/>
          <a:p>
            <a:pPr algn="ctr"/>
            <a:r>
              <a:rPr lang="en-GB" b="1" u="sng" dirty="0">
                <a:latin typeface="Calibri" panose="020F0502020204030204" pitchFamily="34" charset="0"/>
                <a:cs typeface="Calibri" panose="020F0502020204030204" pitchFamily="34" charset="0"/>
              </a:rPr>
              <a:t>Main Maths Lessons </a:t>
            </a:r>
          </a:p>
        </p:txBody>
      </p:sp>
      <p:pic>
        <p:nvPicPr>
          <p:cNvPr id="5" name="Content Placeholder 4">
            <a:extLst>
              <a:ext uri="{FF2B5EF4-FFF2-40B4-BE49-F238E27FC236}">
                <a16:creationId xmlns:a16="http://schemas.microsoft.com/office/drawing/2014/main" id="{6E8B2846-8AB2-4F98-BE61-7789C7BEC39E}"/>
              </a:ext>
            </a:extLst>
          </p:cNvPr>
          <p:cNvPicPr>
            <a:picLocks noGrp="1" noChangeAspect="1"/>
          </p:cNvPicPr>
          <p:nvPr>
            <p:ph idx="1"/>
          </p:nvPr>
        </p:nvPicPr>
        <p:blipFill>
          <a:blip r:embed="rId4"/>
          <a:stretch>
            <a:fillRect/>
          </a:stretch>
        </p:blipFill>
        <p:spPr>
          <a:xfrm>
            <a:off x="10750243" y="561522"/>
            <a:ext cx="1207113" cy="1018120"/>
          </a:xfrm>
          <a:prstGeom prst="rect">
            <a:avLst/>
          </a:prstGeom>
        </p:spPr>
      </p:pic>
      <p:pic>
        <p:nvPicPr>
          <p:cNvPr id="4" name="Picture 3">
            <a:extLst>
              <a:ext uri="{FF2B5EF4-FFF2-40B4-BE49-F238E27FC236}">
                <a16:creationId xmlns:a16="http://schemas.microsoft.com/office/drawing/2014/main" id="{342F1A20-B28C-4E43-A028-3449A4C54145}"/>
              </a:ext>
            </a:extLst>
          </p:cNvPr>
          <p:cNvPicPr>
            <a:picLocks noChangeAspect="1"/>
          </p:cNvPicPr>
          <p:nvPr/>
        </p:nvPicPr>
        <p:blipFill>
          <a:blip r:embed="rId5"/>
          <a:stretch>
            <a:fillRect/>
          </a:stretch>
        </p:blipFill>
        <p:spPr>
          <a:xfrm>
            <a:off x="310850" y="476170"/>
            <a:ext cx="1054699" cy="1103472"/>
          </a:xfrm>
          <a:prstGeom prst="rect">
            <a:avLst/>
          </a:prstGeom>
        </p:spPr>
      </p:pic>
      <p:sp>
        <p:nvSpPr>
          <p:cNvPr id="3" name="TextBox 2">
            <a:extLst>
              <a:ext uri="{FF2B5EF4-FFF2-40B4-BE49-F238E27FC236}">
                <a16:creationId xmlns:a16="http://schemas.microsoft.com/office/drawing/2014/main" id="{7FD35AD1-0C04-492F-A417-B7647A7946ED}"/>
              </a:ext>
            </a:extLst>
          </p:cNvPr>
          <p:cNvSpPr txBox="1"/>
          <p:nvPr/>
        </p:nvSpPr>
        <p:spPr>
          <a:xfrm>
            <a:off x="310850" y="2017336"/>
            <a:ext cx="11646506" cy="33733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t>This year pupils will continue to develop their knowledge of different Maths topics. </a:t>
            </a:r>
          </a:p>
          <a:p>
            <a:pPr marL="285750" indent="-285750">
              <a:lnSpc>
                <a:spcPct val="150000"/>
              </a:lnSpc>
              <a:buFont typeface="Arial" panose="020B0604020202020204" pitchFamily="34" charset="0"/>
              <a:buChar char="•"/>
            </a:pPr>
            <a:r>
              <a:rPr lang="en-GB" dirty="0"/>
              <a:t>These will include: Number Processes, Fractions, Money, Shape and Time. </a:t>
            </a:r>
          </a:p>
          <a:p>
            <a:pPr marL="285750" indent="-285750">
              <a:lnSpc>
                <a:spcPct val="150000"/>
              </a:lnSpc>
              <a:buFont typeface="Arial" panose="020B0604020202020204" pitchFamily="34" charset="0"/>
              <a:buChar char="•"/>
            </a:pPr>
            <a:r>
              <a:rPr lang="en-GB" dirty="0"/>
              <a:t>Pupils will also have the chance to discuss when their Maths skills would be used in real life situations. There will be a range of opportunities to utilize their Maths skills in real life situations which will encourage the development of critical thinking and problem solving. </a:t>
            </a:r>
          </a:p>
          <a:p>
            <a:pPr marL="285750" indent="-285750">
              <a:lnSpc>
                <a:spcPct val="150000"/>
              </a:lnSpc>
              <a:buFont typeface="Arial" panose="020B0604020202020204" pitchFamily="34" charset="0"/>
              <a:buChar char="•"/>
            </a:pPr>
            <a:r>
              <a:rPr lang="en-GB" dirty="0"/>
              <a:t>Practical materials will be used (when required) to facilitate learning and teaching. This includes materials such as: 100 squares, concrete materials (cubes, ten frames etc.) 3D shapes and clocks. </a:t>
            </a:r>
          </a:p>
          <a:p>
            <a:pPr marL="285750" indent="-285750">
              <a:lnSpc>
                <a:spcPct val="150000"/>
              </a:lnSpc>
              <a:buFont typeface="Arial" panose="020B0604020202020204" pitchFamily="34" charset="0"/>
              <a:buChar char="•"/>
            </a:pPr>
            <a:r>
              <a:rPr lang="en-GB" dirty="0"/>
              <a:t>Below are examples of textbooks your child will use this year to consolidate their learning.  </a:t>
            </a:r>
          </a:p>
        </p:txBody>
      </p:sp>
      <p:pic>
        <p:nvPicPr>
          <p:cNvPr id="6" name="Recorded Sound">
            <a:hlinkClick r:id="" action="ppaction://media"/>
            <a:extLst>
              <a:ext uri="{FF2B5EF4-FFF2-40B4-BE49-F238E27FC236}">
                <a16:creationId xmlns:a16="http://schemas.microsoft.com/office/drawing/2014/main" id="{BED1077D-D358-494F-A594-E8525AD13C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3601" y="561522"/>
            <a:ext cx="712260" cy="712260"/>
          </a:xfrm>
          <a:prstGeom prst="rect">
            <a:avLst/>
          </a:prstGeom>
        </p:spPr>
      </p:pic>
    </p:spTree>
    <p:extLst>
      <p:ext uri="{BB962C8B-B14F-4D97-AF65-F5344CB8AC3E}">
        <p14:creationId xmlns:p14="http://schemas.microsoft.com/office/powerpoint/2010/main" val="94963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4638-5829-4CD1-B1CA-ACAE68FFAEBC}"/>
              </a:ext>
            </a:extLst>
          </p:cNvPr>
          <p:cNvSpPr>
            <a:spLocks noGrp="1"/>
          </p:cNvSpPr>
          <p:nvPr>
            <p:ph type="title"/>
          </p:nvPr>
        </p:nvSpPr>
        <p:spPr/>
        <p:txBody>
          <a:bodyPr/>
          <a:lstStyle/>
          <a:p>
            <a:pPr algn="ctr"/>
            <a:r>
              <a:rPr lang="en-GB" b="1" u="sng" dirty="0">
                <a:latin typeface="Calibri" panose="020F0502020204030204" pitchFamily="34" charset="0"/>
                <a:cs typeface="Calibri" panose="020F0502020204030204" pitchFamily="34" charset="0"/>
              </a:rPr>
              <a:t>Health &amp; Wellbeing </a:t>
            </a:r>
          </a:p>
        </p:txBody>
      </p:sp>
      <p:pic>
        <p:nvPicPr>
          <p:cNvPr id="5" name="Content Placeholder 4">
            <a:extLst>
              <a:ext uri="{FF2B5EF4-FFF2-40B4-BE49-F238E27FC236}">
                <a16:creationId xmlns:a16="http://schemas.microsoft.com/office/drawing/2014/main" id="{9EA7B723-595A-4D29-86C0-F6970344248B}"/>
              </a:ext>
            </a:extLst>
          </p:cNvPr>
          <p:cNvPicPr>
            <a:picLocks noGrp="1" noChangeAspect="1"/>
          </p:cNvPicPr>
          <p:nvPr>
            <p:ph idx="1"/>
          </p:nvPr>
        </p:nvPicPr>
        <p:blipFill>
          <a:blip r:embed="rId4"/>
          <a:stretch>
            <a:fillRect/>
          </a:stretch>
        </p:blipFill>
        <p:spPr>
          <a:xfrm>
            <a:off x="10674037" y="561522"/>
            <a:ext cx="1207113" cy="1018120"/>
          </a:xfrm>
          <a:prstGeom prst="rect">
            <a:avLst/>
          </a:prstGeom>
        </p:spPr>
      </p:pic>
      <p:pic>
        <p:nvPicPr>
          <p:cNvPr id="4" name="Picture 3">
            <a:extLst>
              <a:ext uri="{FF2B5EF4-FFF2-40B4-BE49-F238E27FC236}">
                <a16:creationId xmlns:a16="http://schemas.microsoft.com/office/drawing/2014/main" id="{21A504A6-FC75-4A8A-91AC-2F431DF9B2B1}"/>
              </a:ext>
            </a:extLst>
          </p:cNvPr>
          <p:cNvPicPr>
            <a:picLocks noChangeAspect="1"/>
          </p:cNvPicPr>
          <p:nvPr/>
        </p:nvPicPr>
        <p:blipFill>
          <a:blip r:embed="rId5"/>
          <a:stretch>
            <a:fillRect/>
          </a:stretch>
        </p:blipFill>
        <p:spPr>
          <a:xfrm>
            <a:off x="310850" y="476170"/>
            <a:ext cx="1054699" cy="1103472"/>
          </a:xfrm>
          <a:prstGeom prst="rect">
            <a:avLst/>
          </a:prstGeom>
        </p:spPr>
      </p:pic>
      <p:sp>
        <p:nvSpPr>
          <p:cNvPr id="3" name="TextBox 2">
            <a:extLst>
              <a:ext uri="{FF2B5EF4-FFF2-40B4-BE49-F238E27FC236}">
                <a16:creationId xmlns:a16="http://schemas.microsoft.com/office/drawing/2014/main" id="{12F1E7E1-9581-4D64-BC33-4DB6DA43AA4D}"/>
              </a:ext>
            </a:extLst>
          </p:cNvPr>
          <p:cNvSpPr txBox="1"/>
          <p:nvPr/>
        </p:nvSpPr>
        <p:spPr>
          <a:xfrm>
            <a:off x="310850" y="1776769"/>
            <a:ext cx="6240779" cy="4619854"/>
          </a:xfrm>
          <a:prstGeom prst="rect">
            <a:avLst/>
          </a:prstGeom>
          <a:noFill/>
        </p:spPr>
        <p:txBody>
          <a:bodyPr wrap="square" rtlCol="0">
            <a:spAutoFit/>
          </a:bodyPr>
          <a:lstStyle/>
          <a:p>
            <a:pPr>
              <a:lnSpc>
                <a:spcPct val="150000"/>
              </a:lnSpc>
            </a:pPr>
            <a:r>
              <a:rPr lang="en-GB" dirty="0"/>
              <a:t>In Health and Wellbeing, we learn about the SHANARRI Indicators- </a:t>
            </a:r>
          </a:p>
          <a:p>
            <a:pPr>
              <a:lnSpc>
                <a:spcPct val="150000"/>
              </a:lnSpc>
            </a:pPr>
            <a:r>
              <a:rPr lang="en-GB" b="1" i="1" dirty="0"/>
              <a:t>Safe, Healthy, Active, Nurtured, Achieving, Respected, Responsible and Included. </a:t>
            </a:r>
          </a:p>
          <a:p>
            <a:pPr>
              <a:lnSpc>
                <a:spcPct val="150000"/>
              </a:lnSpc>
            </a:pPr>
            <a:r>
              <a:rPr lang="en-GB" dirty="0"/>
              <a:t> Each month, pupils will learn about each indicator in more depth. They will be able to give real life examples of each indicator and how they can incorporate it into their daily lives to help themselves and others. As well as the SHANARRI Indicators, pupils will be learning about the importance of adopting a growth mindset and keeping our minds and bodies calm through mindfulness exercises. </a:t>
            </a:r>
          </a:p>
        </p:txBody>
      </p:sp>
      <p:pic>
        <p:nvPicPr>
          <p:cNvPr id="6" name="Recorded Sound">
            <a:hlinkClick r:id="" action="ppaction://media"/>
            <a:extLst>
              <a:ext uri="{FF2B5EF4-FFF2-40B4-BE49-F238E27FC236}">
                <a16:creationId xmlns:a16="http://schemas.microsoft.com/office/drawing/2014/main" id="{2C0F80F2-468B-4208-ADA8-4C8FE7789F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0879" y="561522"/>
            <a:ext cx="765665" cy="765665"/>
          </a:xfrm>
          <a:prstGeom prst="rect">
            <a:avLst/>
          </a:prstGeom>
        </p:spPr>
      </p:pic>
      <p:pic>
        <p:nvPicPr>
          <p:cNvPr id="7" name="Picture 6">
            <a:extLst>
              <a:ext uri="{FF2B5EF4-FFF2-40B4-BE49-F238E27FC236}">
                <a16:creationId xmlns:a16="http://schemas.microsoft.com/office/drawing/2014/main" id="{382BB65D-6B9A-4D0E-BBBA-12B8F0047070}"/>
              </a:ext>
            </a:extLst>
          </p:cNvPr>
          <p:cNvPicPr>
            <a:picLocks noChangeAspect="1"/>
          </p:cNvPicPr>
          <p:nvPr/>
        </p:nvPicPr>
        <p:blipFill>
          <a:blip r:embed="rId7"/>
          <a:stretch>
            <a:fillRect/>
          </a:stretch>
        </p:blipFill>
        <p:spPr>
          <a:xfrm>
            <a:off x="6889547" y="1837490"/>
            <a:ext cx="4282664" cy="4405026"/>
          </a:xfrm>
          <a:prstGeom prst="rect">
            <a:avLst/>
          </a:prstGeom>
        </p:spPr>
      </p:pic>
    </p:spTree>
    <p:extLst>
      <p:ext uri="{BB962C8B-B14F-4D97-AF65-F5344CB8AC3E}">
        <p14:creationId xmlns:p14="http://schemas.microsoft.com/office/powerpoint/2010/main" val="319128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5AF0-326B-419D-891B-05A7CAE4F53B}"/>
              </a:ext>
            </a:extLst>
          </p:cNvPr>
          <p:cNvSpPr>
            <a:spLocks noGrp="1"/>
          </p:cNvSpPr>
          <p:nvPr>
            <p:ph type="title"/>
          </p:nvPr>
        </p:nvSpPr>
        <p:spPr/>
        <p:txBody>
          <a:bodyPr>
            <a:normAutofit/>
          </a:bodyPr>
          <a:lstStyle/>
          <a:p>
            <a:pPr algn="ctr"/>
            <a:r>
              <a:rPr lang="en-GB" sz="4000" b="1" u="sng" dirty="0">
                <a:latin typeface="+mn-lt"/>
              </a:rPr>
              <a:t>Health and Wellbeing- Physical Education</a:t>
            </a:r>
          </a:p>
        </p:txBody>
      </p:sp>
      <p:sp>
        <p:nvSpPr>
          <p:cNvPr id="3" name="Content Placeholder 2">
            <a:extLst>
              <a:ext uri="{FF2B5EF4-FFF2-40B4-BE49-F238E27FC236}">
                <a16:creationId xmlns:a16="http://schemas.microsoft.com/office/drawing/2014/main" id="{A471A792-8517-44B1-B960-9AC1BD19ECF2}"/>
              </a:ext>
            </a:extLst>
          </p:cNvPr>
          <p:cNvSpPr>
            <a:spLocks noGrp="1"/>
          </p:cNvSpPr>
          <p:nvPr>
            <p:ph idx="1"/>
          </p:nvPr>
        </p:nvSpPr>
        <p:spPr>
          <a:xfrm>
            <a:off x="216816" y="1825624"/>
            <a:ext cx="5879184" cy="4782565"/>
          </a:xfrm>
        </p:spPr>
        <p:txBody>
          <a:bodyPr>
            <a:normAutofit fontScale="85000" lnSpcReduction="10000"/>
          </a:bodyPr>
          <a:lstStyle/>
          <a:p>
            <a:pPr>
              <a:lnSpc>
                <a:spcPct val="150000"/>
              </a:lnSpc>
            </a:pPr>
            <a:r>
              <a:rPr lang="en-GB" sz="2000" dirty="0"/>
              <a:t>Pupils participate in P.E. lessons twice a week. </a:t>
            </a:r>
          </a:p>
          <a:p>
            <a:pPr>
              <a:lnSpc>
                <a:spcPct val="150000"/>
              </a:lnSpc>
            </a:pPr>
            <a:r>
              <a:rPr lang="en-GB" sz="2000" dirty="0"/>
              <a:t>Our P.E. days this year are a Monday and Tuesday. </a:t>
            </a:r>
          </a:p>
          <a:p>
            <a:pPr>
              <a:lnSpc>
                <a:spcPct val="150000"/>
              </a:lnSpc>
            </a:pPr>
            <a:r>
              <a:rPr lang="en-GB" sz="2000" dirty="0"/>
              <a:t>During these lessons pupils will have many opportunities to engage in a variety of sports and activities such as ball games, athletics and dance. </a:t>
            </a:r>
          </a:p>
          <a:p>
            <a:pPr>
              <a:lnSpc>
                <a:spcPct val="150000"/>
              </a:lnSpc>
            </a:pPr>
            <a:r>
              <a:rPr lang="en-GB" sz="2000" dirty="0"/>
              <a:t>Most recently, pupils have been learning to keep fit through HIIT exercises and participating in team games in order to learn about working with others and keeping each other safe. </a:t>
            </a:r>
          </a:p>
          <a:p>
            <a:pPr>
              <a:lnSpc>
                <a:spcPct val="150000"/>
              </a:lnSpc>
            </a:pPr>
            <a:r>
              <a:rPr lang="en-GB" sz="2000" dirty="0"/>
              <a:t>On these days pupils should come to school wearing their P.E. kits. They should also be dressed appropriately for the weather as at times P.E. will take place outside. </a:t>
            </a:r>
          </a:p>
          <a:p>
            <a:endParaRPr lang="en-GB" dirty="0"/>
          </a:p>
        </p:txBody>
      </p:sp>
      <p:pic>
        <p:nvPicPr>
          <p:cNvPr id="4" name="Picture 3">
            <a:extLst>
              <a:ext uri="{FF2B5EF4-FFF2-40B4-BE49-F238E27FC236}">
                <a16:creationId xmlns:a16="http://schemas.microsoft.com/office/drawing/2014/main" id="{091C8A4C-BE9F-451E-B874-AA347905FA02}"/>
              </a:ext>
            </a:extLst>
          </p:cNvPr>
          <p:cNvPicPr>
            <a:picLocks noChangeAspect="1"/>
          </p:cNvPicPr>
          <p:nvPr/>
        </p:nvPicPr>
        <p:blipFill>
          <a:blip r:embed="rId4"/>
          <a:stretch>
            <a:fillRect/>
          </a:stretch>
        </p:blipFill>
        <p:spPr>
          <a:xfrm>
            <a:off x="148237" y="476170"/>
            <a:ext cx="1054699" cy="1103472"/>
          </a:xfrm>
          <a:prstGeom prst="rect">
            <a:avLst/>
          </a:prstGeom>
        </p:spPr>
      </p:pic>
      <p:pic>
        <p:nvPicPr>
          <p:cNvPr id="5" name="Picture 4">
            <a:extLst>
              <a:ext uri="{FF2B5EF4-FFF2-40B4-BE49-F238E27FC236}">
                <a16:creationId xmlns:a16="http://schemas.microsoft.com/office/drawing/2014/main" id="{CB28D900-3BD9-4A93-8D64-B1EB41852220}"/>
              </a:ext>
            </a:extLst>
          </p:cNvPr>
          <p:cNvPicPr>
            <a:picLocks noChangeAspect="1"/>
          </p:cNvPicPr>
          <p:nvPr/>
        </p:nvPicPr>
        <p:blipFill>
          <a:blip r:embed="rId5"/>
          <a:stretch>
            <a:fillRect/>
          </a:stretch>
        </p:blipFill>
        <p:spPr>
          <a:xfrm>
            <a:off x="10912855" y="518846"/>
            <a:ext cx="1207113" cy="1018120"/>
          </a:xfrm>
          <a:prstGeom prst="rect">
            <a:avLst/>
          </a:prstGeom>
        </p:spPr>
      </p:pic>
      <p:pic>
        <p:nvPicPr>
          <p:cNvPr id="6" name="Recorded Sound">
            <a:hlinkClick r:id="" action="ppaction://media"/>
            <a:extLst>
              <a:ext uri="{FF2B5EF4-FFF2-40B4-BE49-F238E27FC236}">
                <a16:creationId xmlns:a16="http://schemas.microsoft.com/office/drawing/2014/main" id="{72270892-B907-4F6C-B526-D8526965C6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8864" y="230188"/>
            <a:ext cx="406400" cy="406400"/>
          </a:xfrm>
          <a:prstGeom prst="rect">
            <a:avLst/>
          </a:prstGeom>
        </p:spPr>
      </p:pic>
      <p:pic>
        <p:nvPicPr>
          <p:cNvPr id="7" name="Picture 6">
            <a:extLst>
              <a:ext uri="{FF2B5EF4-FFF2-40B4-BE49-F238E27FC236}">
                <a16:creationId xmlns:a16="http://schemas.microsoft.com/office/drawing/2014/main" id="{19344CEB-BD6F-48F2-BDDF-4BE3A41319BC}"/>
              </a:ext>
            </a:extLst>
          </p:cNvPr>
          <p:cNvPicPr>
            <a:picLocks noChangeAspect="1"/>
          </p:cNvPicPr>
          <p:nvPr/>
        </p:nvPicPr>
        <p:blipFill>
          <a:blip r:embed="rId7"/>
          <a:stretch>
            <a:fillRect/>
          </a:stretch>
        </p:blipFill>
        <p:spPr>
          <a:xfrm>
            <a:off x="6196107" y="2251541"/>
            <a:ext cx="5320304" cy="3930730"/>
          </a:xfrm>
          <a:prstGeom prst="rect">
            <a:avLst/>
          </a:prstGeom>
        </p:spPr>
      </p:pic>
    </p:spTree>
    <p:extLst>
      <p:ext uri="{BB962C8B-B14F-4D97-AF65-F5344CB8AC3E}">
        <p14:creationId xmlns:p14="http://schemas.microsoft.com/office/powerpoint/2010/main" val="93480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E81-4CAD-44F2-BE3F-0AA29D89B69C}"/>
              </a:ext>
            </a:extLst>
          </p:cNvPr>
          <p:cNvSpPr>
            <a:spLocks noGrp="1"/>
          </p:cNvSpPr>
          <p:nvPr>
            <p:ph type="title"/>
          </p:nvPr>
        </p:nvSpPr>
        <p:spPr/>
        <p:txBody>
          <a:bodyPr/>
          <a:lstStyle/>
          <a:p>
            <a:pPr algn="ctr"/>
            <a:r>
              <a:rPr lang="en-GB" b="1" u="sng" dirty="0">
                <a:latin typeface="Calibri" panose="020F0502020204030204" pitchFamily="34" charset="0"/>
                <a:cs typeface="Calibri" panose="020F0502020204030204" pitchFamily="34" charset="0"/>
              </a:rPr>
              <a:t>Religious Education </a:t>
            </a:r>
          </a:p>
        </p:txBody>
      </p:sp>
      <p:pic>
        <p:nvPicPr>
          <p:cNvPr id="5" name="Content Placeholder 4">
            <a:extLst>
              <a:ext uri="{FF2B5EF4-FFF2-40B4-BE49-F238E27FC236}">
                <a16:creationId xmlns:a16="http://schemas.microsoft.com/office/drawing/2014/main" id="{1501C653-E1AD-42F3-87B0-AE43E7C71646}"/>
              </a:ext>
            </a:extLst>
          </p:cNvPr>
          <p:cNvPicPr>
            <a:picLocks noGrp="1" noChangeAspect="1"/>
          </p:cNvPicPr>
          <p:nvPr>
            <p:ph idx="1"/>
          </p:nvPr>
        </p:nvPicPr>
        <p:blipFill>
          <a:blip r:embed="rId4"/>
          <a:stretch>
            <a:fillRect/>
          </a:stretch>
        </p:blipFill>
        <p:spPr>
          <a:xfrm>
            <a:off x="10674037" y="561522"/>
            <a:ext cx="1207113" cy="1018120"/>
          </a:xfrm>
          <a:prstGeom prst="rect">
            <a:avLst/>
          </a:prstGeom>
        </p:spPr>
      </p:pic>
      <p:pic>
        <p:nvPicPr>
          <p:cNvPr id="4" name="Picture 3">
            <a:extLst>
              <a:ext uri="{FF2B5EF4-FFF2-40B4-BE49-F238E27FC236}">
                <a16:creationId xmlns:a16="http://schemas.microsoft.com/office/drawing/2014/main" id="{441B628B-D91B-47C3-9175-BD79D08FE089}"/>
              </a:ext>
            </a:extLst>
          </p:cNvPr>
          <p:cNvPicPr>
            <a:picLocks noChangeAspect="1"/>
          </p:cNvPicPr>
          <p:nvPr/>
        </p:nvPicPr>
        <p:blipFill>
          <a:blip r:embed="rId5"/>
          <a:stretch>
            <a:fillRect/>
          </a:stretch>
        </p:blipFill>
        <p:spPr>
          <a:xfrm>
            <a:off x="310850" y="476170"/>
            <a:ext cx="1054699" cy="1103472"/>
          </a:xfrm>
          <a:prstGeom prst="rect">
            <a:avLst/>
          </a:prstGeom>
        </p:spPr>
      </p:pic>
      <p:sp>
        <p:nvSpPr>
          <p:cNvPr id="6" name="TextBox 5">
            <a:extLst>
              <a:ext uri="{FF2B5EF4-FFF2-40B4-BE49-F238E27FC236}">
                <a16:creationId xmlns:a16="http://schemas.microsoft.com/office/drawing/2014/main" id="{DB5A139F-659C-4744-8E67-E80E53E92E04}"/>
              </a:ext>
            </a:extLst>
          </p:cNvPr>
          <p:cNvSpPr txBox="1"/>
          <p:nvPr/>
        </p:nvSpPr>
        <p:spPr>
          <a:xfrm>
            <a:off x="207155" y="1872020"/>
            <a:ext cx="7447410" cy="498598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R.E. will continue to be a strong focus as we are proud of our Catholic identity.</a:t>
            </a:r>
          </a:p>
          <a:p>
            <a:pPr marL="285750" indent="-285750">
              <a:lnSpc>
                <a:spcPct val="150000"/>
              </a:lnSpc>
              <a:buFont typeface="Arial" panose="020B0604020202020204" pitchFamily="34" charset="0"/>
              <a:buChar char="•"/>
            </a:pPr>
            <a:r>
              <a:rPr lang="en-GB" sz="2000" dirty="0"/>
              <a:t>So far in R.E. we have been looking at keeping our mind, body and soul healthy, the power of prayer and responding to God’s love through Bible stories. </a:t>
            </a:r>
          </a:p>
          <a:p>
            <a:pPr marL="285750" indent="-285750">
              <a:lnSpc>
                <a:spcPct val="150000"/>
              </a:lnSpc>
              <a:buFont typeface="Arial" panose="020B0604020202020204" pitchFamily="34" charset="0"/>
              <a:buChar char="•"/>
            </a:pPr>
            <a:r>
              <a:rPr lang="en-GB" sz="2000" dirty="0"/>
              <a:t>Furthermore, some of our pupils will be making their First Holy Communion next year which is always an exciting and memorable experience for our pupils. </a:t>
            </a:r>
          </a:p>
          <a:p>
            <a:pPr marL="342900" indent="-342900">
              <a:lnSpc>
                <a:spcPct val="150000"/>
              </a:lnSpc>
              <a:buFont typeface="Arial" panose="020B0604020202020204" pitchFamily="34" charset="0"/>
              <a:buChar char="•"/>
            </a:pPr>
            <a:r>
              <a:rPr lang="en-GB" sz="2000" dirty="0"/>
              <a:t>First Communion dates for next year have not been confirmed yet but as soon as they are, we will let you know as soon as possible.  </a:t>
            </a:r>
          </a:p>
          <a:p>
            <a:pPr marL="285750" indent="-285750">
              <a:buFont typeface="Arial" panose="020B0604020202020204" pitchFamily="34" charset="0"/>
              <a:buChar char="•"/>
            </a:pPr>
            <a:endParaRPr lang="en-GB" dirty="0"/>
          </a:p>
        </p:txBody>
      </p:sp>
      <p:pic>
        <p:nvPicPr>
          <p:cNvPr id="3" name="Recorded Sound">
            <a:hlinkClick r:id="" action="ppaction://media"/>
            <a:extLst>
              <a:ext uri="{FF2B5EF4-FFF2-40B4-BE49-F238E27FC236}">
                <a16:creationId xmlns:a16="http://schemas.microsoft.com/office/drawing/2014/main" id="{2BC94DB1-E31B-4A8A-84AB-C910C519CA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89477" y="561522"/>
            <a:ext cx="878788" cy="878788"/>
          </a:xfrm>
          <a:prstGeom prst="rect">
            <a:avLst/>
          </a:prstGeom>
        </p:spPr>
      </p:pic>
      <p:pic>
        <p:nvPicPr>
          <p:cNvPr id="7" name="Picture 6">
            <a:extLst>
              <a:ext uri="{FF2B5EF4-FFF2-40B4-BE49-F238E27FC236}">
                <a16:creationId xmlns:a16="http://schemas.microsoft.com/office/drawing/2014/main" id="{623D4B4A-016C-476E-BA53-CA0450E5EE44}"/>
              </a:ext>
            </a:extLst>
          </p:cNvPr>
          <p:cNvPicPr>
            <a:picLocks noChangeAspect="1"/>
          </p:cNvPicPr>
          <p:nvPr/>
        </p:nvPicPr>
        <p:blipFill>
          <a:blip r:embed="rId7"/>
          <a:stretch>
            <a:fillRect/>
          </a:stretch>
        </p:blipFill>
        <p:spPr>
          <a:xfrm>
            <a:off x="7654565" y="2250393"/>
            <a:ext cx="3969041" cy="4229234"/>
          </a:xfrm>
          <a:prstGeom prst="rect">
            <a:avLst/>
          </a:prstGeom>
        </p:spPr>
      </p:pic>
    </p:spTree>
    <p:extLst>
      <p:ext uri="{BB962C8B-B14F-4D97-AF65-F5344CB8AC3E}">
        <p14:creationId xmlns:p14="http://schemas.microsoft.com/office/powerpoint/2010/main" val="12829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71688-914F-435E-B939-D9253121A9CA}"/>
              </a:ext>
            </a:extLst>
          </p:cNvPr>
          <p:cNvSpPr>
            <a:spLocks noGrp="1"/>
          </p:cNvSpPr>
          <p:nvPr>
            <p:ph type="title"/>
          </p:nvPr>
        </p:nvSpPr>
        <p:spPr/>
        <p:txBody>
          <a:bodyPr/>
          <a:lstStyle/>
          <a:p>
            <a:pPr algn="ctr"/>
            <a:r>
              <a:rPr lang="en-GB" b="1" u="sng" dirty="0">
                <a:latin typeface="+mn-lt"/>
              </a:rPr>
              <a:t>Feedback and Reporting </a:t>
            </a:r>
          </a:p>
        </p:txBody>
      </p:sp>
      <p:pic>
        <p:nvPicPr>
          <p:cNvPr id="5" name="Content Placeholder 4">
            <a:extLst>
              <a:ext uri="{FF2B5EF4-FFF2-40B4-BE49-F238E27FC236}">
                <a16:creationId xmlns:a16="http://schemas.microsoft.com/office/drawing/2014/main" id="{28C0F6F2-E751-46A9-B1CD-191BE51BAE10}"/>
              </a:ext>
            </a:extLst>
          </p:cNvPr>
          <p:cNvPicPr>
            <a:picLocks noGrp="1" noChangeAspect="1"/>
          </p:cNvPicPr>
          <p:nvPr>
            <p:ph idx="1"/>
          </p:nvPr>
        </p:nvPicPr>
        <p:blipFill>
          <a:blip r:embed="rId4"/>
          <a:stretch>
            <a:fillRect/>
          </a:stretch>
        </p:blipFill>
        <p:spPr>
          <a:xfrm>
            <a:off x="310850" y="587216"/>
            <a:ext cx="1054699" cy="1103472"/>
          </a:xfrm>
          <a:prstGeom prst="rect">
            <a:avLst/>
          </a:prstGeom>
        </p:spPr>
      </p:pic>
      <p:pic>
        <p:nvPicPr>
          <p:cNvPr id="6" name="Picture 5">
            <a:extLst>
              <a:ext uri="{FF2B5EF4-FFF2-40B4-BE49-F238E27FC236}">
                <a16:creationId xmlns:a16="http://schemas.microsoft.com/office/drawing/2014/main" id="{28BD9151-2759-4E1C-B4B6-343B02374ACA}"/>
              </a:ext>
            </a:extLst>
          </p:cNvPr>
          <p:cNvPicPr>
            <a:picLocks noChangeAspect="1"/>
          </p:cNvPicPr>
          <p:nvPr/>
        </p:nvPicPr>
        <p:blipFill>
          <a:blip r:embed="rId5"/>
          <a:stretch>
            <a:fillRect/>
          </a:stretch>
        </p:blipFill>
        <p:spPr>
          <a:xfrm>
            <a:off x="10674037" y="629892"/>
            <a:ext cx="1207113" cy="1018120"/>
          </a:xfrm>
          <a:prstGeom prst="rect">
            <a:avLst/>
          </a:prstGeom>
        </p:spPr>
      </p:pic>
      <p:sp>
        <p:nvSpPr>
          <p:cNvPr id="7" name="TextBox 6">
            <a:extLst>
              <a:ext uri="{FF2B5EF4-FFF2-40B4-BE49-F238E27FC236}">
                <a16:creationId xmlns:a16="http://schemas.microsoft.com/office/drawing/2014/main" id="{7044DE92-D11F-4D38-B341-6F7A40BE8CE5}"/>
              </a:ext>
            </a:extLst>
          </p:cNvPr>
          <p:cNvSpPr txBox="1"/>
          <p:nvPr/>
        </p:nvSpPr>
        <p:spPr>
          <a:xfrm>
            <a:off x="310850" y="2064470"/>
            <a:ext cx="11570300" cy="4801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t>Personal Learning Plans will be handed out to the pupils next month.</a:t>
            </a:r>
          </a:p>
          <a:p>
            <a:pPr marL="285750" indent="-285750">
              <a:lnSpc>
                <a:spcPct val="150000"/>
              </a:lnSpc>
              <a:buFont typeface="Arial" panose="020B0604020202020204" pitchFamily="34" charset="0"/>
              <a:buChar char="•"/>
            </a:pPr>
            <a:r>
              <a:rPr lang="en-GB" dirty="0"/>
              <a:t>Pupils will have targets for Reading, Writing, Listening and Talking, Maths and Health and Wellbeing. </a:t>
            </a:r>
          </a:p>
          <a:p>
            <a:pPr marL="285750" indent="-285750">
              <a:lnSpc>
                <a:spcPct val="150000"/>
              </a:lnSpc>
              <a:buFont typeface="Arial" panose="020B0604020202020204" pitchFamily="34" charset="0"/>
              <a:buChar char="•"/>
            </a:pPr>
            <a:r>
              <a:rPr lang="en-GB" dirty="0"/>
              <a:t>Personal Learning Plans are used to ensure children feel involved in their learning, are aware of their next steps and are active participants in learning. </a:t>
            </a:r>
          </a:p>
          <a:p>
            <a:pPr marL="285750" indent="-285750">
              <a:lnSpc>
                <a:spcPct val="150000"/>
              </a:lnSpc>
              <a:buFont typeface="Arial" panose="020B0604020202020204" pitchFamily="34" charset="0"/>
              <a:buChar char="•"/>
            </a:pPr>
            <a:r>
              <a:rPr lang="en-GB" dirty="0"/>
              <a:t>We know parents and carers want to be part of the learning journey with children so the document helps to share information on your child's learning with you. </a:t>
            </a:r>
          </a:p>
          <a:p>
            <a:pPr marL="285750" indent="-285750">
              <a:lnSpc>
                <a:spcPct val="150000"/>
              </a:lnSpc>
              <a:buFont typeface="Arial" panose="020B0604020202020204" pitchFamily="34" charset="0"/>
              <a:buChar char="•"/>
            </a:pPr>
            <a:r>
              <a:rPr lang="en-GB" dirty="0"/>
              <a:t>There are instructions included in the document to explain how to use the Personal Learning Plans to support discussions about learning at home.</a:t>
            </a:r>
          </a:p>
          <a:p>
            <a:pPr marL="285750" indent="-285750">
              <a:lnSpc>
                <a:spcPct val="150000"/>
              </a:lnSpc>
              <a:buFont typeface="Arial" panose="020B0604020202020204" pitchFamily="34" charset="0"/>
              <a:buChar char="•"/>
            </a:pPr>
            <a:r>
              <a:rPr lang="en-GB" dirty="0"/>
              <a:t>Personal Learning Plans will be sent out on Monday 25</a:t>
            </a:r>
            <a:r>
              <a:rPr lang="en-GB" baseline="30000" dirty="0"/>
              <a:t>th</a:t>
            </a:r>
            <a:r>
              <a:rPr lang="en-GB" dirty="0"/>
              <a:t> October and there will be no homework that week to ensure there is enough time to focus on creating targets.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pic>
        <p:nvPicPr>
          <p:cNvPr id="3" name="Recorded Sound">
            <a:hlinkClick r:id="" action="ppaction://media"/>
            <a:extLst>
              <a:ext uri="{FF2B5EF4-FFF2-40B4-BE49-F238E27FC236}">
                <a16:creationId xmlns:a16="http://schemas.microsoft.com/office/drawing/2014/main" id="{97C0F094-BEBB-4860-AB65-12444553FD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8898" y="700338"/>
            <a:ext cx="643890" cy="643890"/>
          </a:xfrm>
          <a:prstGeom prst="rect">
            <a:avLst/>
          </a:prstGeom>
        </p:spPr>
      </p:pic>
    </p:spTree>
    <p:extLst>
      <p:ext uri="{BB962C8B-B14F-4D97-AF65-F5344CB8AC3E}">
        <p14:creationId xmlns:p14="http://schemas.microsoft.com/office/powerpoint/2010/main" val="6412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9C96-4525-477B-8AC1-409AAFB9C7DF}"/>
              </a:ext>
            </a:extLst>
          </p:cNvPr>
          <p:cNvSpPr>
            <a:spLocks noGrp="1"/>
          </p:cNvSpPr>
          <p:nvPr>
            <p:ph type="title"/>
          </p:nvPr>
        </p:nvSpPr>
        <p:spPr/>
        <p:txBody>
          <a:bodyPr/>
          <a:lstStyle/>
          <a:p>
            <a:pPr algn="ctr"/>
            <a:r>
              <a:rPr lang="en-GB" b="1" u="sng" dirty="0">
                <a:latin typeface="Calibri" panose="020F0502020204030204" pitchFamily="34" charset="0"/>
                <a:cs typeface="Calibri" panose="020F0502020204030204" pitchFamily="34" charset="0"/>
              </a:rPr>
              <a:t>Feedback and Reporting (continued)  </a:t>
            </a:r>
          </a:p>
        </p:txBody>
      </p:sp>
      <p:pic>
        <p:nvPicPr>
          <p:cNvPr id="4" name="Content Placeholder 3">
            <a:extLst>
              <a:ext uri="{FF2B5EF4-FFF2-40B4-BE49-F238E27FC236}">
                <a16:creationId xmlns:a16="http://schemas.microsoft.com/office/drawing/2014/main" id="{C817EAB4-0577-4151-8CD6-AED27D09522E}"/>
              </a:ext>
            </a:extLst>
          </p:cNvPr>
          <p:cNvPicPr>
            <a:picLocks noGrp="1" noChangeAspect="1"/>
          </p:cNvPicPr>
          <p:nvPr>
            <p:ph idx="1"/>
          </p:nvPr>
        </p:nvPicPr>
        <p:blipFill>
          <a:blip r:embed="rId4"/>
          <a:stretch>
            <a:fillRect/>
          </a:stretch>
        </p:blipFill>
        <p:spPr>
          <a:xfrm>
            <a:off x="310850" y="587216"/>
            <a:ext cx="1054699" cy="1103472"/>
          </a:xfrm>
          <a:prstGeom prst="rect">
            <a:avLst/>
          </a:prstGeom>
        </p:spPr>
      </p:pic>
      <p:pic>
        <p:nvPicPr>
          <p:cNvPr id="5" name="Picture 4">
            <a:extLst>
              <a:ext uri="{FF2B5EF4-FFF2-40B4-BE49-F238E27FC236}">
                <a16:creationId xmlns:a16="http://schemas.microsoft.com/office/drawing/2014/main" id="{B4D06E85-9E32-4C06-9788-1D889FE53EDA}"/>
              </a:ext>
            </a:extLst>
          </p:cNvPr>
          <p:cNvPicPr>
            <a:picLocks noChangeAspect="1"/>
          </p:cNvPicPr>
          <p:nvPr/>
        </p:nvPicPr>
        <p:blipFill>
          <a:blip r:embed="rId5"/>
          <a:stretch>
            <a:fillRect/>
          </a:stretch>
        </p:blipFill>
        <p:spPr>
          <a:xfrm>
            <a:off x="10674037" y="672568"/>
            <a:ext cx="1207113" cy="1018120"/>
          </a:xfrm>
          <a:prstGeom prst="rect">
            <a:avLst/>
          </a:prstGeom>
        </p:spPr>
      </p:pic>
      <p:sp>
        <p:nvSpPr>
          <p:cNvPr id="3" name="TextBox 2">
            <a:extLst>
              <a:ext uri="{FF2B5EF4-FFF2-40B4-BE49-F238E27FC236}">
                <a16:creationId xmlns:a16="http://schemas.microsoft.com/office/drawing/2014/main" id="{CE7748EB-B74F-488F-A866-CBBD4C4AFD4C}"/>
              </a:ext>
            </a:extLst>
          </p:cNvPr>
          <p:cNvSpPr txBox="1"/>
          <p:nvPr/>
        </p:nvSpPr>
        <p:spPr>
          <a:xfrm>
            <a:off x="310850" y="1857080"/>
            <a:ext cx="11463228" cy="4619854"/>
          </a:xfrm>
          <a:prstGeom prst="rect">
            <a:avLst/>
          </a:prstGeom>
          <a:noFill/>
        </p:spPr>
        <p:txBody>
          <a:bodyPr wrap="square" rtlCol="0">
            <a:spAutoFit/>
          </a:bodyPr>
          <a:lstStyle/>
          <a:p>
            <a:pPr>
              <a:lnSpc>
                <a:spcPct val="150000"/>
              </a:lnSpc>
            </a:pPr>
            <a:r>
              <a:rPr lang="en-GB" dirty="0"/>
              <a:t>Here is a list of important dates to remember: </a:t>
            </a:r>
          </a:p>
          <a:p>
            <a:pPr marL="285750" indent="-285750">
              <a:lnSpc>
                <a:spcPct val="150000"/>
              </a:lnSpc>
              <a:buFont typeface="Arial" panose="020B0604020202020204" pitchFamily="34" charset="0"/>
              <a:buChar char="•"/>
            </a:pPr>
            <a:r>
              <a:rPr lang="en-GB" b="1" dirty="0"/>
              <a:t>Monday 25</a:t>
            </a:r>
            <a:r>
              <a:rPr lang="en-GB" b="1" baseline="30000" dirty="0"/>
              <a:t>th</a:t>
            </a:r>
            <a:r>
              <a:rPr lang="en-GB" b="1" dirty="0"/>
              <a:t> October 2021 - </a:t>
            </a:r>
            <a:r>
              <a:rPr lang="en-GB" dirty="0"/>
              <a:t>Personal Learning Plans sent out (no homework this week). </a:t>
            </a:r>
          </a:p>
          <a:p>
            <a:pPr marL="285750" indent="-285750">
              <a:lnSpc>
                <a:spcPct val="150000"/>
              </a:lnSpc>
              <a:buFont typeface="Arial" panose="020B0604020202020204" pitchFamily="34" charset="0"/>
              <a:buChar char="•"/>
            </a:pPr>
            <a:r>
              <a:rPr lang="en-GB" b="1" dirty="0"/>
              <a:t>Thursday 11</a:t>
            </a:r>
            <a:r>
              <a:rPr lang="en-GB" b="1" baseline="30000" dirty="0"/>
              <a:t>th</a:t>
            </a:r>
            <a:r>
              <a:rPr lang="en-GB" b="1" dirty="0"/>
              <a:t> November 2021 – </a:t>
            </a:r>
            <a:r>
              <a:rPr lang="en-GB" dirty="0"/>
              <a:t>Interim Parent’s Evening, a chance for parents/carers to speak with Class Teachers (arrangements will be made for this in line with Government guidelines). </a:t>
            </a:r>
          </a:p>
          <a:p>
            <a:pPr marL="285750" indent="-285750">
              <a:lnSpc>
                <a:spcPct val="150000"/>
              </a:lnSpc>
              <a:buFont typeface="Arial" panose="020B0604020202020204" pitchFamily="34" charset="0"/>
              <a:buChar char="•"/>
            </a:pPr>
            <a:r>
              <a:rPr lang="en-GB" b="1" dirty="0"/>
              <a:t>Monday 6</a:t>
            </a:r>
            <a:r>
              <a:rPr lang="en-GB" b="1" baseline="30000" dirty="0"/>
              <a:t>th</a:t>
            </a:r>
            <a:r>
              <a:rPr lang="en-GB" b="1" dirty="0"/>
              <a:t> December 2021 - </a:t>
            </a:r>
            <a:r>
              <a:rPr lang="en-GB" dirty="0"/>
              <a:t>Personal Learning Plan Tracker sent home with feedback on how children are progressing with their targets. </a:t>
            </a:r>
          </a:p>
          <a:p>
            <a:pPr marL="285750" indent="-285750">
              <a:lnSpc>
                <a:spcPct val="150000"/>
              </a:lnSpc>
              <a:buFont typeface="Arial" panose="020B0604020202020204" pitchFamily="34" charset="0"/>
              <a:buChar char="•"/>
            </a:pPr>
            <a:r>
              <a:rPr lang="en-GB" b="1" dirty="0"/>
              <a:t>Monday 24</a:t>
            </a:r>
            <a:r>
              <a:rPr lang="en-GB" b="1" baseline="30000" dirty="0"/>
              <a:t>th</a:t>
            </a:r>
            <a:r>
              <a:rPr lang="en-GB" b="1" dirty="0"/>
              <a:t> January 2022- </a:t>
            </a:r>
            <a:r>
              <a:rPr lang="en-GB" dirty="0"/>
              <a:t>Updated Personal Learning Tracker sent home with new targets set. </a:t>
            </a:r>
          </a:p>
          <a:p>
            <a:pPr marL="285750" indent="-285750">
              <a:lnSpc>
                <a:spcPct val="150000"/>
              </a:lnSpc>
              <a:buFont typeface="Arial" panose="020B0604020202020204" pitchFamily="34" charset="0"/>
              <a:buChar char="•"/>
            </a:pPr>
            <a:r>
              <a:rPr lang="en-GB" b="1" dirty="0"/>
              <a:t>Monday 28</a:t>
            </a:r>
            <a:r>
              <a:rPr lang="en-GB" b="1" baseline="30000" dirty="0"/>
              <a:t>th</a:t>
            </a:r>
            <a:r>
              <a:rPr lang="en-GB" b="1" dirty="0"/>
              <a:t> March 2022 - </a:t>
            </a:r>
            <a:r>
              <a:rPr lang="en-GB" dirty="0"/>
              <a:t>Personal Learning Plans sent home with feedback on how pupils are progressing with their targets. </a:t>
            </a:r>
          </a:p>
          <a:p>
            <a:pPr marL="285750" indent="-285750">
              <a:lnSpc>
                <a:spcPct val="150000"/>
              </a:lnSpc>
              <a:buFont typeface="Arial" panose="020B0604020202020204" pitchFamily="34" charset="0"/>
              <a:buChar char="•"/>
            </a:pPr>
            <a:r>
              <a:rPr lang="en-GB" b="1" dirty="0"/>
              <a:t>Monday 23</a:t>
            </a:r>
            <a:r>
              <a:rPr lang="en-GB" b="1" baseline="30000" dirty="0"/>
              <a:t>rd</a:t>
            </a:r>
            <a:r>
              <a:rPr lang="en-GB" b="1" dirty="0"/>
              <a:t> May 2022 - </a:t>
            </a:r>
            <a:r>
              <a:rPr lang="en-GB" dirty="0"/>
              <a:t>Report cards sent out to Parents/Carers</a:t>
            </a:r>
          </a:p>
          <a:p>
            <a:pPr marL="285750" indent="-285750">
              <a:lnSpc>
                <a:spcPct val="150000"/>
              </a:lnSpc>
              <a:buFont typeface="Arial" panose="020B0604020202020204" pitchFamily="34" charset="0"/>
              <a:buChar char="•"/>
            </a:pPr>
            <a:r>
              <a:rPr lang="en-GB" b="1" dirty="0"/>
              <a:t>Wednesday 25</a:t>
            </a:r>
            <a:r>
              <a:rPr lang="en-GB" b="1" baseline="30000" dirty="0"/>
              <a:t>th</a:t>
            </a:r>
            <a:r>
              <a:rPr lang="en-GB" b="1" dirty="0"/>
              <a:t> May 2022 - </a:t>
            </a:r>
            <a:r>
              <a:rPr lang="en-GB" dirty="0"/>
              <a:t>Final Parents Evening </a:t>
            </a:r>
          </a:p>
        </p:txBody>
      </p:sp>
      <p:pic>
        <p:nvPicPr>
          <p:cNvPr id="8" name="Recorded Sound">
            <a:hlinkClick r:id="" action="ppaction://media"/>
            <a:extLst>
              <a:ext uri="{FF2B5EF4-FFF2-40B4-BE49-F238E27FC236}">
                <a16:creationId xmlns:a16="http://schemas.microsoft.com/office/drawing/2014/main" id="{EAD8121A-23EE-430A-9153-1D9C57420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16524" y="1435864"/>
            <a:ext cx="842431" cy="842431"/>
          </a:xfrm>
          <a:prstGeom prst="rect">
            <a:avLst/>
          </a:prstGeom>
        </p:spPr>
      </p:pic>
    </p:spTree>
    <p:extLst>
      <p:ext uri="{BB962C8B-B14F-4D97-AF65-F5344CB8AC3E}">
        <p14:creationId xmlns:p14="http://schemas.microsoft.com/office/powerpoint/2010/main" val="74926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397D7-1EC0-4505-B8F2-4DDE90774C68}"/>
              </a:ext>
            </a:extLst>
          </p:cNvPr>
          <p:cNvSpPr>
            <a:spLocks noGrp="1"/>
          </p:cNvSpPr>
          <p:nvPr>
            <p:ph type="title"/>
          </p:nvPr>
        </p:nvSpPr>
        <p:spPr/>
        <p:txBody>
          <a:bodyPr/>
          <a:lstStyle/>
          <a:p>
            <a:pPr algn="ctr"/>
            <a:r>
              <a:rPr lang="en-GB" b="1" u="sng" dirty="0">
                <a:latin typeface="+mn-lt"/>
              </a:rPr>
              <a:t>How can I support my child’s learning? </a:t>
            </a:r>
          </a:p>
        </p:txBody>
      </p:sp>
      <p:sp>
        <p:nvSpPr>
          <p:cNvPr id="3" name="Content Placeholder 2">
            <a:extLst>
              <a:ext uri="{FF2B5EF4-FFF2-40B4-BE49-F238E27FC236}">
                <a16:creationId xmlns:a16="http://schemas.microsoft.com/office/drawing/2014/main" id="{361832F2-FAEF-4062-9284-F105AC260F42}"/>
              </a:ext>
            </a:extLst>
          </p:cNvPr>
          <p:cNvSpPr>
            <a:spLocks noGrp="1"/>
          </p:cNvSpPr>
          <p:nvPr>
            <p:ph idx="1"/>
          </p:nvPr>
        </p:nvSpPr>
        <p:spPr>
          <a:xfrm>
            <a:off x="838200" y="2177591"/>
            <a:ext cx="10515600" cy="3999371"/>
          </a:xfrm>
        </p:spPr>
        <p:txBody>
          <a:bodyPr>
            <a:normAutofit fontScale="92500" lnSpcReduction="10000"/>
          </a:bodyPr>
          <a:lstStyle/>
          <a:p>
            <a:pPr>
              <a:lnSpc>
                <a:spcPct val="150000"/>
              </a:lnSpc>
            </a:pPr>
            <a:r>
              <a:rPr lang="en-GB" sz="1800" dirty="0"/>
              <a:t>There are lots of things you can do to support your child’s learning at home.  </a:t>
            </a:r>
          </a:p>
          <a:p>
            <a:pPr>
              <a:lnSpc>
                <a:spcPct val="150000"/>
              </a:lnSpc>
            </a:pPr>
            <a:r>
              <a:rPr lang="en-GB" sz="1800" b="1" dirty="0"/>
              <a:t>Reading to children- </a:t>
            </a:r>
            <a:r>
              <a:rPr lang="en-GB" sz="1800" dirty="0"/>
              <a:t>bedtime stories are very beneficial. Talk about what has just been read and what details can be recalled. </a:t>
            </a:r>
          </a:p>
          <a:p>
            <a:pPr>
              <a:lnSpc>
                <a:spcPct val="150000"/>
              </a:lnSpc>
            </a:pPr>
            <a:r>
              <a:rPr lang="en-GB" sz="1800" b="1" dirty="0"/>
              <a:t>Outdoors- </a:t>
            </a:r>
            <a:r>
              <a:rPr lang="en-GB" sz="1800" dirty="0"/>
              <a:t>play games such as eye spy or rhyming games to help with recall and memory. For example, on a trip to the supermarket you could test each other on what has been packed away and turn it into a little competition! </a:t>
            </a:r>
          </a:p>
          <a:p>
            <a:pPr>
              <a:lnSpc>
                <a:spcPct val="150000"/>
              </a:lnSpc>
            </a:pPr>
            <a:r>
              <a:rPr lang="en-GB" sz="1800" b="1" dirty="0"/>
              <a:t>Singing songs and rhymes- </a:t>
            </a:r>
            <a:r>
              <a:rPr lang="en-GB" sz="1800" dirty="0"/>
              <a:t>as mentioned earlier, pupils love to learn new things through songs. These could be songs to help learn times tables or spelling words. </a:t>
            </a:r>
          </a:p>
          <a:p>
            <a:pPr>
              <a:lnSpc>
                <a:spcPct val="150000"/>
              </a:lnSpc>
            </a:pPr>
            <a:r>
              <a:rPr lang="en-GB" sz="1800" dirty="0"/>
              <a:t>At the end of this presentation, there is a list of websites broken down into each curricular area that can be useful when learning from home. </a:t>
            </a:r>
          </a:p>
        </p:txBody>
      </p:sp>
      <p:pic>
        <p:nvPicPr>
          <p:cNvPr id="4" name="Picture 3">
            <a:extLst>
              <a:ext uri="{FF2B5EF4-FFF2-40B4-BE49-F238E27FC236}">
                <a16:creationId xmlns:a16="http://schemas.microsoft.com/office/drawing/2014/main" id="{5AAA433B-19CA-478F-9617-61354261E99D}"/>
              </a:ext>
            </a:extLst>
          </p:cNvPr>
          <p:cNvPicPr>
            <a:picLocks noChangeAspect="1"/>
          </p:cNvPicPr>
          <p:nvPr/>
        </p:nvPicPr>
        <p:blipFill>
          <a:blip r:embed="rId4"/>
          <a:stretch>
            <a:fillRect/>
          </a:stretch>
        </p:blipFill>
        <p:spPr>
          <a:xfrm>
            <a:off x="310850" y="476170"/>
            <a:ext cx="1054699" cy="1103472"/>
          </a:xfrm>
          <a:prstGeom prst="rect">
            <a:avLst/>
          </a:prstGeom>
        </p:spPr>
      </p:pic>
      <p:pic>
        <p:nvPicPr>
          <p:cNvPr id="5" name="Picture 4">
            <a:extLst>
              <a:ext uri="{FF2B5EF4-FFF2-40B4-BE49-F238E27FC236}">
                <a16:creationId xmlns:a16="http://schemas.microsoft.com/office/drawing/2014/main" id="{1F40C152-D7C3-458E-A385-38EFD72D7277}"/>
              </a:ext>
            </a:extLst>
          </p:cNvPr>
          <p:cNvPicPr>
            <a:picLocks noChangeAspect="1"/>
          </p:cNvPicPr>
          <p:nvPr/>
        </p:nvPicPr>
        <p:blipFill>
          <a:blip r:embed="rId5"/>
          <a:stretch>
            <a:fillRect/>
          </a:stretch>
        </p:blipFill>
        <p:spPr>
          <a:xfrm>
            <a:off x="10750243" y="606299"/>
            <a:ext cx="1207113" cy="1018120"/>
          </a:xfrm>
          <a:prstGeom prst="rect">
            <a:avLst/>
          </a:prstGeom>
        </p:spPr>
      </p:pic>
      <p:pic>
        <p:nvPicPr>
          <p:cNvPr id="6" name="Recorded Sound">
            <a:hlinkClick r:id="" action="ppaction://media"/>
            <a:extLst>
              <a:ext uri="{FF2B5EF4-FFF2-40B4-BE49-F238E27FC236}">
                <a16:creationId xmlns:a16="http://schemas.microsoft.com/office/drawing/2014/main" id="{A00EAF2E-F563-4689-B2F0-D3BC4D4ECC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5085" y="1508886"/>
            <a:ext cx="850507" cy="850507"/>
          </a:xfrm>
          <a:prstGeom prst="rect">
            <a:avLst/>
          </a:prstGeom>
        </p:spPr>
      </p:pic>
    </p:spTree>
    <p:extLst>
      <p:ext uri="{BB962C8B-B14F-4D97-AF65-F5344CB8AC3E}">
        <p14:creationId xmlns:p14="http://schemas.microsoft.com/office/powerpoint/2010/main" val="294590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39CD-393A-416B-ABF8-9F4823D2842B}"/>
              </a:ext>
            </a:extLst>
          </p:cNvPr>
          <p:cNvSpPr>
            <a:spLocks noGrp="1"/>
          </p:cNvSpPr>
          <p:nvPr>
            <p:ph type="title"/>
          </p:nvPr>
        </p:nvSpPr>
        <p:spPr/>
        <p:txBody>
          <a:bodyPr/>
          <a:lstStyle/>
          <a:p>
            <a:pPr algn="ctr"/>
            <a:r>
              <a:rPr lang="en-GB" b="1" u="sng" dirty="0">
                <a:latin typeface="+mn-lt"/>
              </a:rPr>
              <a:t>Key points </a:t>
            </a:r>
          </a:p>
        </p:txBody>
      </p:sp>
      <p:sp>
        <p:nvSpPr>
          <p:cNvPr id="3" name="Content Placeholder 2">
            <a:extLst>
              <a:ext uri="{FF2B5EF4-FFF2-40B4-BE49-F238E27FC236}">
                <a16:creationId xmlns:a16="http://schemas.microsoft.com/office/drawing/2014/main" id="{26E122C6-8EFA-4E37-86AA-B28C851A8A2E}"/>
              </a:ext>
            </a:extLst>
          </p:cNvPr>
          <p:cNvSpPr>
            <a:spLocks noGrp="1"/>
          </p:cNvSpPr>
          <p:nvPr>
            <p:ph idx="1"/>
          </p:nvPr>
        </p:nvSpPr>
        <p:spPr/>
        <p:txBody>
          <a:bodyPr>
            <a:normAutofit lnSpcReduction="10000"/>
          </a:bodyPr>
          <a:lstStyle/>
          <a:p>
            <a:r>
              <a:rPr lang="en-GB" dirty="0"/>
              <a:t>Meet the teacher </a:t>
            </a:r>
          </a:p>
          <a:p>
            <a:r>
              <a:rPr lang="en-GB" dirty="0"/>
              <a:t>What does the class look like? </a:t>
            </a:r>
          </a:p>
          <a:p>
            <a:r>
              <a:rPr lang="en-GB" dirty="0"/>
              <a:t>Literacy </a:t>
            </a:r>
          </a:p>
          <a:p>
            <a:r>
              <a:rPr lang="en-GB" dirty="0"/>
              <a:t>Numeracy and Mathematics </a:t>
            </a:r>
          </a:p>
          <a:p>
            <a:r>
              <a:rPr lang="en-GB" dirty="0"/>
              <a:t>Health and Wellbeing </a:t>
            </a:r>
          </a:p>
          <a:p>
            <a:r>
              <a:rPr lang="en-GB" dirty="0"/>
              <a:t>Religious Education </a:t>
            </a:r>
          </a:p>
          <a:p>
            <a:r>
              <a:rPr lang="en-GB" dirty="0"/>
              <a:t>Feedback and Reporting </a:t>
            </a:r>
          </a:p>
          <a:p>
            <a:r>
              <a:rPr lang="en-GB" dirty="0"/>
              <a:t>How can I support my child at home? </a:t>
            </a:r>
          </a:p>
          <a:p>
            <a:r>
              <a:rPr lang="en-GB" dirty="0"/>
              <a:t>Keeping in touch</a:t>
            </a:r>
          </a:p>
        </p:txBody>
      </p:sp>
      <p:pic>
        <p:nvPicPr>
          <p:cNvPr id="4" name="Picture 3">
            <a:extLst>
              <a:ext uri="{FF2B5EF4-FFF2-40B4-BE49-F238E27FC236}">
                <a16:creationId xmlns:a16="http://schemas.microsoft.com/office/drawing/2014/main" id="{5E8CF22A-F8B4-466A-A5F7-666081DBD62A}"/>
              </a:ext>
            </a:extLst>
          </p:cNvPr>
          <p:cNvPicPr>
            <a:picLocks noChangeAspect="1"/>
          </p:cNvPicPr>
          <p:nvPr/>
        </p:nvPicPr>
        <p:blipFill>
          <a:blip r:embed="rId4"/>
          <a:stretch>
            <a:fillRect/>
          </a:stretch>
        </p:blipFill>
        <p:spPr>
          <a:xfrm>
            <a:off x="310850" y="365125"/>
            <a:ext cx="1054699" cy="1103472"/>
          </a:xfrm>
          <a:prstGeom prst="rect">
            <a:avLst/>
          </a:prstGeom>
        </p:spPr>
      </p:pic>
      <p:pic>
        <p:nvPicPr>
          <p:cNvPr id="5" name="Picture 4">
            <a:extLst>
              <a:ext uri="{FF2B5EF4-FFF2-40B4-BE49-F238E27FC236}">
                <a16:creationId xmlns:a16="http://schemas.microsoft.com/office/drawing/2014/main" id="{6E333521-2413-42CE-9405-C1CA0E797F0E}"/>
              </a:ext>
            </a:extLst>
          </p:cNvPr>
          <p:cNvPicPr>
            <a:picLocks noChangeAspect="1"/>
          </p:cNvPicPr>
          <p:nvPr/>
        </p:nvPicPr>
        <p:blipFill>
          <a:blip r:embed="rId5"/>
          <a:stretch>
            <a:fillRect/>
          </a:stretch>
        </p:blipFill>
        <p:spPr>
          <a:xfrm>
            <a:off x="10750243" y="450477"/>
            <a:ext cx="1207113" cy="1018120"/>
          </a:xfrm>
          <a:prstGeom prst="rect">
            <a:avLst/>
          </a:prstGeom>
        </p:spPr>
      </p:pic>
      <p:pic>
        <p:nvPicPr>
          <p:cNvPr id="6" name="Recorded Sound">
            <a:hlinkClick r:id="" action="ppaction://media"/>
            <a:extLst>
              <a:ext uri="{FF2B5EF4-FFF2-40B4-BE49-F238E27FC236}">
                <a16:creationId xmlns:a16="http://schemas.microsoft.com/office/drawing/2014/main" id="{9211B04C-0719-4F20-8EC1-28AD51FFF0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161" y="2565400"/>
            <a:ext cx="1727200" cy="1727200"/>
          </a:xfrm>
          <a:prstGeom prst="rect">
            <a:avLst/>
          </a:prstGeom>
        </p:spPr>
      </p:pic>
    </p:spTree>
    <p:extLst>
      <p:ext uri="{BB962C8B-B14F-4D97-AF65-F5344CB8AC3E}">
        <p14:creationId xmlns:p14="http://schemas.microsoft.com/office/powerpoint/2010/main" val="42391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9A8A9-4423-4C09-A18A-2E812A8F85F8}"/>
              </a:ext>
            </a:extLst>
          </p:cNvPr>
          <p:cNvSpPr>
            <a:spLocks noGrp="1"/>
          </p:cNvSpPr>
          <p:nvPr>
            <p:ph type="title"/>
          </p:nvPr>
        </p:nvSpPr>
        <p:spPr/>
        <p:txBody>
          <a:bodyPr/>
          <a:lstStyle/>
          <a:p>
            <a:pPr algn="ctr"/>
            <a:r>
              <a:rPr lang="en-GB" b="1" dirty="0">
                <a:latin typeface="+mn-lt"/>
              </a:rPr>
              <a:t>Keeping in Touch </a:t>
            </a:r>
          </a:p>
        </p:txBody>
      </p:sp>
      <p:sp>
        <p:nvSpPr>
          <p:cNvPr id="3" name="Content Placeholder 2">
            <a:extLst>
              <a:ext uri="{FF2B5EF4-FFF2-40B4-BE49-F238E27FC236}">
                <a16:creationId xmlns:a16="http://schemas.microsoft.com/office/drawing/2014/main" id="{5CE9877A-A544-453D-894B-BD9BB3F3DFFE}"/>
              </a:ext>
            </a:extLst>
          </p:cNvPr>
          <p:cNvSpPr>
            <a:spLocks noGrp="1"/>
          </p:cNvSpPr>
          <p:nvPr>
            <p:ph idx="1"/>
          </p:nvPr>
        </p:nvSpPr>
        <p:spPr>
          <a:xfrm>
            <a:off x="311085" y="1816199"/>
            <a:ext cx="11585542" cy="4351338"/>
          </a:xfrm>
        </p:spPr>
        <p:txBody>
          <a:bodyPr>
            <a:normAutofit/>
          </a:bodyPr>
          <a:lstStyle/>
          <a:p>
            <a:r>
              <a:rPr lang="en-GB" sz="1800" dirty="0"/>
              <a:t>Although there are lots of opportunities across the year to hear about how your children are getting on, you can still get in touch with the school at any time if you have a concern or would like further information. This can be arranged by calling the office. </a:t>
            </a:r>
          </a:p>
          <a:p>
            <a:r>
              <a:rPr lang="en-GB" sz="1800" dirty="0"/>
              <a:t>You can also keep in touch by visiting our website and by following us on Twitter. </a:t>
            </a:r>
          </a:p>
          <a:p>
            <a:pPr marL="0" indent="0">
              <a:buNone/>
            </a:pPr>
            <a:endParaRPr lang="en-GB" sz="1800" dirty="0"/>
          </a:p>
          <a:p>
            <a:pPr marL="0" indent="0">
              <a:buNone/>
            </a:pPr>
            <a:endParaRPr lang="en-GB" sz="1800" dirty="0"/>
          </a:p>
        </p:txBody>
      </p:sp>
      <p:pic>
        <p:nvPicPr>
          <p:cNvPr id="4" name="Picture 3">
            <a:extLst>
              <a:ext uri="{FF2B5EF4-FFF2-40B4-BE49-F238E27FC236}">
                <a16:creationId xmlns:a16="http://schemas.microsoft.com/office/drawing/2014/main" id="{6ECC0EE2-6EA6-4BBF-877E-54EAB7B33E27}"/>
              </a:ext>
            </a:extLst>
          </p:cNvPr>
          <p:cNvPicPr>
            <a:picLocks noChangeAspect="1"/>
          </p:cNvPicPr>
          <p:nvPr/>
        </p:nvPicPr>
        <p:blipFill>
          <a:blip r:embed="rId4"/>
          <a:stretch>
            <a:fillRect/>
          </a:stretch>
        </p:blipFill>
        <p:spPr>
          <a:xfrm>
            <a:off x="7672633" y="3707335"/>
            <a:ext cx="2223547" cy="1666875"/>
          </a:xfrm>
          <a:prstGeom prst="rect">
            <a:avLst/>
          </a:prstGeom>
        </p:spPr>
      </p:pic>
      <p:pic>
        <p:nvPicPr>
          <p:cNvPr id="5" name="Picture 4">
            <a:extLst>
              <a:ext uri="{FF2B5EF4-FFF2-40B4-BE49-F238E27FC236}">
                <a16:creationId xmlns:a16="http://schemas.microsoft.com/office/drawing/2014/main" id="{3C5CFA9E-7E1D-4679-B64B-FC56157A9407}"/>
              </a:ext>
            </a:extLst>
          </p:cNvPr>
          <p:cNvPicPr>
            <a:picLocks noChangeAspect="1"/>
          </p:cNvPicPr>
          <p:nvPr/>
        </p:nvPicPr>
        <p:blipFill>
          <a:blip r:embed="rId5"/>
          <a:stretch>
            <a:fillRect/>
          </a:stretch>
        </p:blipFill>
        <p:spPr>
          <a:xfrm>
            <a:off x="1212914" y="3707335"/>
            <a:ext cx="5248275" cy="1666875"/>
          </a:xfrm>
          <a:prstGeom prst="rect">
            <a:avLst/>
          </a:prstGeom>
        </p:spPr>
      </p:pic>
      <p:sp>
        <p:nvSpPr>
          <p:cNvPr id="6" name="TextBox 5">
            <a:extLst>
              <a:ext uri="{FF2B5EF4-FFF2-40B4-BE49-F238E27FC236}">
                <a16:creationId xmlns:a16="http://schemas.microsoft.com/office/drawing/2014/main" id="{E85657D1-82DE-450D-AC74-E683014B92C0}"/>
              </a:ext>
            </a:extLst>
          </p:cNvPr>
          <p:cNvSpPr txBox="1"/>
          <p:nvPr/>
        </p:nvSpPr>
        <p:spPr>
          <a:xfrm>
            <a:off x="1442643" y="5586207"/>
            <a:ext cx="4788816" cy="369332"/>
          </a:xfrm>
          <a:prstGeom prst="rect">
            <a:avLst/>
          </a:prstGeom>
          <a:noFill/>
        </p:spPr>
        <p:txBody>
          <a:bodyPr wrap="square" rtlCol="0">
            <a:spAutoFit/>
          </a:bodyPr>
          <a:lstStyle/>
          <a:p>
            <a:r>
              <a:rPr lang="en-GB" b="1" dirty="0"/>
              <a:t>https://blogs.glowscotland.org.uk/nl/sthelens/</a:t>
            </a:r>
          </a:p>
        </p:txBody>
      </p:sp>
      <p:sp>
        <p:nvSpPr>
          <p:cNvPr id="7" name="TextBox 6">
            <a:extLst>
              <a:ext uri="{FF2B5EF4-FFF2-40B4-BE49-F238E27FC236}">
                <a16:creationId xmlns:a16="http://schemas.microsoft.com/office/drawing/2014/main" id="{B1E4F180-2A28-4850-8F15-57B7EDB1C5CB}"/>
              </a:ext>
            </a:extLst>
          </p:cNvPr>
          <p:cNvSpPr txBox="1"/>
          <p:nvPr/>
        </p:nvSpPr>
        <p:spPr>
          <a:xfrm>
            <a:off x="7672633" y="5863472"/>
            <a:ext cx="2223547" cy="369332"/>
          </a:xfrm>
          <a:prstGeom prst="rect">
            <a:avLst/>
          </a:prstGeom>
          <a:noFill/>
        </p:spPr>
        <p:txBody>
          <a:bodyPr wrap="square" rtlCol="0">
            <a:spAutoFit/>
          </a:bodyPr>
          <a:lstStyle/>
          <a:p>
            <a:pPr algn="ctr"/>
            <a:r>
              <a:rPr lang="en-GB" b="1" dirty="0"/>
              <a:t>@</a:t>
            </a:r>
            <a:r>
              <a:rPr lang="en-GB" b="1" dirty="0" err="1"/>
              <a:t>StHelnsNLC</a:t>
            </a:r>
            <a:endParaRPr lang="en-GB" b="1" dirty="0"/>
          </a:p>
        </p:txBody>
      </p:sp>
      <p:pic>
        <p:nvPicPr>
          <p:cNvPr id="8" name="Picture 7">
            <a:extLst>
              <a:ext uri="{FF2B5EF4-FFF2-40B4-BE49-F238E27FC236}">
                <a16:creationId xmlns:a16="http://schemas.microsoft.com/office/drawing/2014/main" id="{680BAFE3-C920-4542-A6FF-12CC9D9C22F9}"/>
              </a:ext>
            </a:extLst>
          </p:cNvPr>
          <p:cNvPicPr>
            <a:picLocks noChangeAspect="1"/>
          </p:cNvPicPr>
          <p:nvPr/>
        </p:nvPicPr>
        <p:blipFill>
          <a:blip r:embed="rId6"/>
          <a:stretch>
            <a:fillRect/>
          </a:stretch>
        </p:blipFill>
        <p:spPr>
          <a:xfrm>
            <a:off x="311085" y="365125"/>
            <a:ext cx="1054699" cy="1103472"/>
          </a:xfrm>
          <a:prstGeom prst="rect">
            <a:avLst/>
          </a:prstGeom>
        </p:spPr>
      </p:pic>
      <p:pic>
        <p:nvPicPr>
          <p:cNvPr id="9" name="Picture 8">
            <a:extLst>
              <a:ext uri="{FF2B5EF4-FFF2-40B4-BE49-F238E27FC236}">
                <a16:creationId xmlns:a16="http://schemas.microsoft.com/office/drawing/2014/main" id="{B7E9EBE9-6571-4EB9-A61A-90514557E3B9}"/>
              </a:ext>
            </a:extLst>
          </p:cNvPr>
          <p:cNvPicPr>
            <a:picLocks noChangeAspect="1"/>
          </p:cNvPicPr>
          <p:nvPr/>
        </p:nvPicPr>
        <p:blipFill>
          <a:blip r:embed="rId7"/>
          <a:stretch>
            <a:fillRect/>
          </a:stretch>
        </p:blipFill>
        <p:spPr>
          <a:xfrm>
            <a:off x="10673802" y="450477"/>
            <a:ext cx="1207113" cy="1018120"/>
          </a:xfrm>
          <a:prstGeom prst="rect">
            <a:avLst/>
          </a:prstGeom>
        </p:spPr>
      </p:pic>
      <p:pic>
        <p:nvPicPr>
          <p:cNvPr id="10" name="Recorded Sound">
            <a:hlinkClick r:id="" action="ppaction://media"/>
            <a:extLst>
              <a:ext uri="{FF2B5EF4-FFF2-40B4-BE49-F238E27FC236}">
                <a16:creationId xmlns:a16="http://schemas.microsoft.com/office/drawing/2014/main" id="{7AFA3E06-ED31-4F08-B6F1-8B2F1DF082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283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EEA11-E896-4C5D-87C5-C2F915F5761F}"/>
              </a:ext>
            </a:extLst>
          </p:cNvPr>
          <p:cNvSpPr>
            <a:spLocks noGrp="1"/>
          </p:cNvSpPr>
          <p:nvPr>
            <p:ph idx="1"/>
          </p:nvPr>
        </p:nvSpPr>
        <p:spPr>
          <a:xfrm>
            <a:off x="838200" y="1583702"/>
            <a:ext cx="10515600" cy="4984435"/>
          </a:xfrm>
        </p:spPr>
        <p:txBody>
          <a:bodyPr>
            <a:normAutofit/>
          </a:bodyPr>
          <a:lstStyle/>
          <a:p>
            <a:pPr marL="0" indent="0">
              <a:buNone/>
            </a:pPr>
            <a:r>
              <a:rPr lang="en-GB" sz="2400" b="1" dirty="0"/>
              <a:t>Thank you for taking the time to watch and listen to our Virtual Curriculum Information Evening. I hope you found it informative and beneficial. If you have any questions, please do not hesitate to get in touch. </a:t>
            </a:r>
          </a:p>
          <a:p>
            <a:pPr marL="0" indent="0">
              <a:buNone/>
            </a:pPr>
            <a:endParaRPr lang="en-GB" sz="2400" b="1" dirty="0"/>
          </a:p>
          <a:p>
            <a:pPr marL="0" indent="0">
              <a:buNone/>
            </a:pPr>
            <a:r>
              <a:rPr lang="en-GB" sz="2400" b="1" dirty="0"/>
              <a:t>I am looking forward to working alongside all parents and carers this year to support the children through their learning journey. </a:t>
            </a:r>
          </a:p>
          <a:p>
            <a:pPr marL="0" indent="0">
              <a:buNone/>
            </a:pPr>
            <a:endParaRPr lang="en-GB" sz="2400" b="1" dirty="0"/>
          </a:p>
          <a:p>
            <a:pPr marL="0" indent="0">
              <a:buNone/>
            </a:pPr>
            <a:r>
              <a:rPr lang="en-GB" sz="2400" b="1" dirty="0"/>
              <a:t>Miss Henery </a:t>
            </a:r>
            <a:r>
              <a:rPr lang="en-GB" sz="2400" b="1" dirty="0">
                <a:sym typeface="Wingdings" panose="05000000000000000000" pitchFamily="2" charset="2"/>
              </a:rPr>
              <a:t> </a:t>
            </a:r>
            <a:endParaRPr lang="en-GB" sz="2400" b="1" dirty="0"/>
          </a:p>
        </p:txBody>
      </p:sp>
      <p:pic>
        <p:nvPicPr>
          <p:cNvPr id="4" name="Picture 3">
            <a:extLst>
              <a:ext uri="{FF2B5EF4-FFF2-40B4-BE49-F238E27FC236}">
                <a16:creationId xmlns:a16="http://schemas.microsoft.com/office/drawing/2014/main" id="{6ADF06FC-7EAE-41A7-98DB-830535283171}"/>
              </a:ext>
            </a:extLst>
          </p:cNvPr>
          <p:cNvPicPr>
            <a:picLocks noChangeAspect="1"/>
          </p:cNvPicPr>
          <p:nvPr/>
        </p:nvPicPr>
        <p:blipFill>
          <a:blip r:embed="rId4"/>
          <a:stretch>
            <a:fillRect/>
          </a:stretch>
        </p:blipFill>
        <p:spPr>
          <a:xfrm>
            <a:off x="10818587" y="289862"/>
            <a:ext cx="1207113" cy="1018120"/>
          </a:xfrm>
          <a:prstGeom prst="rect">
            <a:avLst/>
          </a:prstGeom>
        </p:spPr>
      </p:pic>
      <p:pic>
        <p:nvPicPr>
          <p:cNvPr id="5" name="Picture 4">
            <a:extLst>
              <a:ext uri="{FF2B5EF4-FFF2-40B4-BE49-F238E27FC236}">
                <a16:creationId xmlns:a16="http://schemas.microsoft.com/office/drawing/2014/main" id="{17154506-EF5D-4781-8946-18E7EF13A85A}"/>
              </a:ext>
            </a:extLst>
          </p:cNvPr>
          <p:cNvPicPr>
            <a:picLocks noChangeAspect="1"/>
          </p:cNvPicPr>
          <p:nvPr/>
        </p:nvPicPr>
        <p:blipFill>
          <a:blip r:embed="rId5"/>
          <a:stretch>
            <a:fillRect/>
          </a:stretch>
        </p:blipFill>
        <p:spPr>
          <a:xfrm>
            <a:off x="166300" y="289862"/>
            <a:ext cx="1054699" cy="1103472"/>
          </a:xfrm>
          <a:prstGeom prst="rect">
            <a:avLst/>
          </a:prstGeom>
        </p:spPr>
      </p:pic>
      <p:pic>
        <p:nvPicPr>
          <p:cNvPr id="6" name="Recorded Sound">
            <a:hlinkClick r:id="" action="ppaction://media"/>
            <a:extLst>
              <a:ext uri="{FF2B5EF4-FFF2-40B4-BE49-F238E27FC236}">
                <a16:creationId xmlns:a16="http://schemas.microsoft.com/office/drawing/2014/main" id="{352884F3-D246-40B9-B45E-4D770297D7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86075" y="462457"/>
            <a:ext cx="845525" cy="845525"/>
          </a:xfrm>
          <a:prstGeom prst="rect">
            <a:avLst/>
          </a:prstGeom>
        </p:spPr>
      </p:pic>
      <p:pic>
        <p:nvPicPr>
          <p:cNvPr id="7" name="Picture 6">
            <a:extLst>
              <a:ext uri="{FF2B5EF4-FFF2-40B4-BE49-F238E27FC236}">
                <a16:creationId xmlns:a16="http://schemas.microsoft.com/office/drawing/2014/main" id="{3EB36B73-4126-47D8-96F3-486AC6CD60FB}"/>
              </a:ext>
            </a:extLst>
          </p:cNvPr>
          <p:cNvPicPr>
            <a:picLocks noChangeAspect="1"/>
          </p:cNvPicPr>
          <p:nvPr/>
        </p:nvPicPr>
        <p:blipFill>
          <a:blip r:embed="rId7"/>
          <a:stretch>
            <a:fillRect/>
          </a:stretch>
        </p:blipFill>
        <p:spPr>
          <a:xfrm>
            <a:off x="8114764" y="3864314"/>
            <a:ext cx="2703823" cy="2703823"/>
          </a:xfrm>
          <a:prstGeom prst="rect">
            <a:avLst/>
          </a:prstGeom>
        </p:spPr>
      </p:pic>
    </p:spTree>
    <p:extLst>
      <p:ext uri="{BB962C8B-B14F-4D97-AF65-F5344CB8AC3E}">
        <p14:creationId xmlns:p14="http://schemas.microsoft.com/office/powerpoint/2010/main" val="63654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64FE-562F-433C-8EC2-B15EC22E2221}"/>
              </a:ext>
            </a:extLst>
          </p:cNvPr>
          <p:cNvSpPr>
            <a:spLocks noGrp="1"/>
          </p:cNvSpPr>
          <p:nvPr>
            <p:ph type="title"/>
          </p:nvPr>
        </p:nvSpPr>
        <p:spPr>
          <a:xfrm>
            <a:off x="838200" y="365125"/>
            <a:ext cx="10515600" cy="992335"/>
          </a:xfrm>
        </p:spPr>
        <p:txBody>
          <a:bodyPr>
            <a:normAutofit/>
          </a:bodyPr>
          <a:lstStyle/>
          <a:p>
            <a:pPr algn="ctr"/>
            <a:r>
              <a:rPr lang="en-GB" sz="3600" b="1" u="sng" dirty="0">
                <a:latin typeface="+mn-lt"/>
              </a:rPr>
              <a:t>Useful Learning Links </a:t>
            </a:r>
          </a:p>
        </p:txBody>
      </p:sp>
      <p:sp>
        <p:nvSpPr>
          <p:cNvPr id="3" name="Content Placeholder 2">
            <a:extLst>
              <a:ext uri="{FF2B5EF4-FFF2-40B4-BE49-F238E27FC236}">
                <a16:creationId xmlns:a16="http://schemas.microsoft.com/office/drawing/2014/main" id="{59DEF7A6-1EDA-4BDF-8B91-F813264E721F}"/>
              </a:ext>
            </a:extLst>
          </p:cNvPr>
          <p:cNvSpPr>
            <a:spLocks noGrp="1"/>
          </p:cNvSpPr>
          <p:nvPr>
            <p:ph idx="1"/>
          </p:nvPr>
        </p:nvSpPr>
        <p:spPr>
          <a:xfrm>
            <a:off x="179109" y="1825625"/>
            <a:ext cx="11840066" cy="4667250"/>
          </a:xfrm>
        </p:spPr>
        <p:txBody>
          <a:bodyPr>
            <a:normAutofit fontScale="92500" lnSpcReduction="20000"/>
          </a:bodyPr>
          <a:lstStyle/>
          <a:p>
            <a:pPr marL="0" indent="0">
              <a:buNone/>
            </a:pPr>
            <a:r>
              <a:rPr lang="en-GB" sz="1800" b="1" dirty="0"/>
              <a:t>Maths- </a:t>
            </a:r>
          </a:p>
          <a:p>
            <a:pPr marL="0" indent="0">
              <a:buNone/>
            </a:pPr>
            <a:r>
              <a:rPr lang="en-GB" sz="1800" dirty="0"/>
              <a:t>https://play.ttrockstars.com/ </a:t>
            </a:r>
          </a:p>
          <a:p>
            <a:pPr marL="0" indent="0">
              <a:buNone/>
            </a:pPr>
            <a:r>
              <a:rPr lang="en-GB" sz="1800" dirty="0"/>
              <a:t>http://www.primaryhomeworkhelp.co.uk/maths/timestable/interactive.htm  </a:t>
            </a:r>
          </a:p>
          <a:p>
            <a:pPr marL="0" indent="0">
              <a:buNone/>
            </a:pPr>
            <a:r>
              <a:rPr lang="en-GB" sz="1800" dirty="0"/>
              <a:t>https://www.topmarks.co.uk/maths-games/hit-the-button </a:t>
            </a:r>
          </a:p>
          <a:p>
            <a:pPr marL="0" indent="0">
              <a:buNone/>
            </a:pPr>
            <a:r>
              <a:rPr lang="en-GB" sz="1800" dirty="0"/>
              <a:t>https://www.topmarks.co.uk/maths-games/daily10 </a:t>
            </a:r>
          </a:p>
          <a:p>
            <a:pPr marL="0" indent="0">
              <a:buNone/>
            </a:pPr>
            <a:r>
              <a:rPr lang="en-GB" sz="1800" dirty="0"/>
              <a:t>http://www.oswego.org/ocsd-web/games/mathmagician/maths1.html </a:t>
            </a:r>
          </a:p>
          <a:p>
            <a:pPr marL="0" indent="0">
              <a:buNone/>
            </a:pPr>
            <a:endParaRPr lang="en-GB" sz="1800" dirty="0"/>
          </a:p>
          <a:p>
            <a:pPr marL="0" indent="0">
              <a:buNone/>
            </a:pPr>
            <a:r>
              <a:rPr lang="en-GB" sz="1800" b="1" dirty="0"/>
              <a:t>Reading</a:t>
            </a:r>
          </a:p>
          <a:p>
            <a:pPr marL="0" indent="0">
              <a:buNone/>
            </a:pPr>
            <a:r>
              <a:rPr lang="en-GB" sz="1800" b="1" dirty="0"/>
              <a:t> </a:t>
            </a:r>
            <a:r>
              <a:rPr lang="en-GB" sz="1800" dirty="0"/>
              <a:t>https://www.oxfordowl.co.uk/for-home/find-a-book/library-page/ </a:t>
            </a:r>
          </a:p>
          <a:p>
            <a:pPr marL="0" indent="0">
              <a:buNone/>
            </a:pPr>
            <a:endParaRPr lang="en-GB" sz="1800" dirty="0"/>
          </a:p>
          <a:p>
            <a:pPr marL="0" indent="0">
              <a:buNone/>
            </a:pPr>
            <a:r>
              <a:rPr lang="en-GB" sz="1800" b="1" dirty="0"/>
              <a:t>Handwriting videos</a:t>
            </a:r>
          </a:p>
          <a:p>
            <a:pPr marL="0" indent="0">
              <a:buNone/>
            </a:pPr>
            <a:r>
              <a:rPr lang="en-GB" sz="1800" dirty="0"/>
              <a:t> https://appytherapy.com/handwriting-heroes</a:t>
            </a:r>
            <a:r>
              <a:rPr lang="en-GB" sz="1800" b="1" dirty="0"/>
              <a:t>/ </a:t>
            </a:r>
          </a:p>
          <a:p>
            <a:pPr marL="0" indent="0">
              <a:buNone/>
            </a:pPr>
            <a:endParaRPr lang="en-GB" sz="1800" b="1" dirty="0"/>
          </a:p>
          <a:p>
            <a:pPr marL="0" indent="0">
              <a:buNone/>
            </a:pPr>
            <a:r>
              <a:rPr lang="en-GB" sz="1800" b="1" dirty="0"/>
              <a:t>Spelling </a:t>
            </a:r>
          </a:p>
          <a:p>
            <a:pPr marL="0" indent="0">
              <a:buNone/>
            </a:pPr>
            <a:r>
              <a:rPr lang="en-GB" sz="1800" dirty="0"/>
              <a:t>https://www.spellingcity.com/</a:t>
            </a:r>
          </a:p>
          <a:p>
            <a:pPr marL="0" indent="0">
              <a:buNone/>
            </a:pPr>
            <a:endParaRPr lang="en-GB" sz="1800" b="1" dirty="0"/>
          </a:p>
        </p:txBody>
      </p:sp>
      <p:pic>
        <p:nvPicPr>
          <p:cNvPr id="4" name="Picture 3">
            <a:extLst>
              <a:ext uri="{FF2B5EF4-FFF2-40B4-BE49-F238E27FC236}">
                <a16:creationId xmlns:a16="http://schemas.microsoft.com/office/drawing/2014/main" id="{87A0F122-4D32-4F01-B8DA-AF26B13E3374}"/>
              </a:ext>
            </a:extLst>
          </p:cNvPr>
          <p:cNvPicPr>
            <a:picLocks noChangeAspect="1"/>
          </p:cNvPicPr>
          <p:nvPr/>
        </p:nvPicPr>
        <p:blipFill>
          <a:blip r:embed="rId2"/>
          <a:stretch>
            <a:fillRect/>
          </a:stretch>
        </p:blipFill>
        <p:spPr>
          <a:xfrm>
            <a:off x="310850" y="365125"/>
            <a:ext cx="1054699" cy="1103472"/>
          </a:xfrm>
          <a:prstGeom prst="rect">
            <a:avLst/>
          </a:prstGeom>
        </p:spPr>
      </p:pic>
      <p:pic>
        <p:nvPicPr>
          <p:cNvPr id="5" name="Picture 4">
            <a:extLst>
              <a:ext uri="{FF2B5EF4-FFF2-40B4-BE49-F238E27FC236}">
                <a16:creationId xmlns:a16="http://schemas.microsoft.com/office/drawing/2014/main" id="{BEC1B0E0-2AB4-43E3-93A5-F38C5CB21B5E}"/>
              </a:ext>
            </a:extLst>
          </p:cNvPr>
          <p:cNvPicPr>
            <a:picLocks noChangeAspect="1"/>
          </p:cNvPicPr>
          <p:nvPr/>
        </p:nvPicPr>
        <p:blipFill>
          <a:blip r:embed="rId3"/>
          <a:stretch>
            <a:fillRect/>
          </a:stretch>
        </p:blipFill>
        <p:spPr>
          <a:xfrm>
            <a:off x="10708602" y="352232"/>
            <a:ext cx="1207113" cy="1018120"/>
          </a:xfrm>
          <a:prstGeom prst="rect">
            <a:avLst/>
          </a:prstGeom>
        </p:spPr>
      </p:pic>
    </p:spTree>
    <p:extLst>
      <p:ext uri="{BB962C8B-B14F-4D97-AF65-F5344CB8AC3E}">
        <p14:creationId xmlns:p14="http://schemas.microsoft.com/office/powerpoint/2010/main" val="80024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3C2E-1465-4939-9F42-FE78401BB4E8}"/>
              </a:ext>
            </a:extLst>
          </p:cNvPr>
          <p:cNvSpPr>
            <a:spLocks noGrp="1"/>
          </p:cNvSpPr>
          <p:nvPr>
            <p:ph type="title"/>
          </p:nvPr>
        </p:nvSpPr>
        <p:spPr>
          <a:xfrm>
            <a:off x="838200" y="365125"/>
            <a:ext cx="10515600" cy="756665"/>
          </a:xfrm>
        </p:spPr>
        <p:txBody>
          <a:bodyPr>
            <a:normAutofit/>
          </a:bodyPr>
          <a:lstStyle/>
          <a:p>
            <a:pPr algn="ctr"/>
            <a:r>
              <a:rPr lang="en-GB" sz="3600" b="1" u="sng" dirty="0">
                <a:latin typeface="+mn-lt"/>
              </a:rPr>
              <a:t>Useful Learning Links</a:t>
            </a:r>
          </a:p>
        </p:txBody>
      </p:sp>
      <p:sp>
        <p:nvSpPr>
          <p:cNvPr id="3" name="Content Placeholder 2">
            <a:extLst>
              <a:ext uri="{FF2B5EF4-FFF2-40B4-BE49-F238E27FC236}">
                <a16:creationId xmlns:a16="http://schemas.microsoft.com/office/drawing/2014/main" id="{8F586F55-C37B-4192-9390-150F9631B70D}"/>
              </a:ext>
            </a:extLst>
          </p:cNvPr>
          <p:cNvSpPr>
            <a:spLocks noGrp="1"/>
          </p:cNvSpPr>
          <p:nvPr>
            <p:ph idx="1"/>
          </p:nvPr>
        </p:nvSpPr>
        <p:spPr>
          <a:xfrm>
            <a:off x="207390" y="1461155"/>
            <a:ext cx="11726944" cy="4715808"/>
          </a:xfrm>
        </p:spPr>
        <p:txBody>
          <a:bodyPr>
            <a:normAutofit fontScale="62500" lnSpcReduction="20000"/>
          </a:bodyPr>
          <a:lstStyle/>
          <a:p>
            <a:pPr marL="0" indent="0">
              <a:buNone/>
            </a:pPr>
            <a:r>
              <a:rPr lang="en-GB" sz="2300" b="1" dirty="0"/>
              <a:t>Science </a:t>
            </a:r>
          </a:p>
          <a:p>
            <a:pPr marL="0" indent="0">
              <a:buNone/>
            </a:pPr>
            <a:r>
              <a:rPr lang="en-GB" sz="2300" dirty="0"/>
              <a:t>https://mysteryscience.com/ </a:t>
            </a:r>
          </a:p>
          <a:p>
            <a:pPr marL="0" indent="0">
              <a:buNone/>
            </a:pPr>
            <a:endParaRPr lang="en-GB" sz="2300" dirty="0"/>
          </a:p>
          <a:p>
            <a:pPr marL="0" indent="0">
              <a:buNone/>
            </a:pPr>
            <a:r>
              <a:rPr lang="en-GB" sz="2300" b="1" dirty="0"/>
              <a:t>Health and Wellbeing </a:t>
            </a:r>
          </a:p>
          <a:p>
            <a:pPr marL="0" indent="0">
              <a:buNone/>
            </a:pPr>
            <a:r>
              <a:rPr lang="en-GB" sz="2300" dirty="0"/>
              <a:t>Meditation at www.headspace.com </a:t>
            </a:r>
          </a:p>
          <a:p>
            <a:pPr marL="0" indent="0">
              <a:buNone/>
            </a:pPr>
            <a:r>
              <a:rPr lang="en-GB" sz="2300" dirty="0"/>
              <a:t>Mindfulness and Yoga at </a:t>
            </a:r>
            <a:r>
              <a:rPr lang="en-GB" sz="2300" dirty="0">
                <a:hlinkClick r:id="rId2"/>
              </a:rPr>
              <a:t>https://www.youtube.com/c/CosmicKidsYoga</a:t>
            </a:r>
            <a:endParaRPr lang="en-GB" sz="2300" dirty="0"/>
          </a:p>
          <a:p>
            <a:pPr marL="0" indent="0">
              <a:buNone/>
            </a:pPr>
            <a:r>
              <a:rPr lang="en-GB" sz="2300" dirty="0"/>
              <a:t>Joe Wicks P.E. Lessons at </a:t>
            </a:r>
            <a:r>
              <a:rPr lang="en-GB" sz="2300" dirty="0">
                <a:hlinkClick r:id="rId3"/>
              </a:rPr>
              <a:t>https://www.youtube.com/playlist?list=PLyCLoPd4VxBuS4UeyHMccVAjpWaNbGomt</a:t>
            </a:r>
            <a:endParaRPr lang="en-GB" sz="2300" dirty="0"/>
          </a:p>
          <a:p>
            <a:pPr marL="0" indent="0">
              <a:buNone/>
            </a:pPr>
            <a:endParaRPr lang="en-GB" sz="2300" dirty="0"/>
          </a:p>
          <a:p>
            <a:pPr marL="0" indent="0">
              <a:buNone/>
            </a:pPr>
            <a:r>
              <a:rPr lang="en-GB" sz="2300" b="1" dirty="0"/>
              <a:t>Social Studies </a:t>
            </a:r>
          </a:p>
          <a:p>
            <a:pPr marL="0" indent="0">
              <a:buNone/>
            </a:pPr>
            <a:r>
              <a:rPr lang="en-GB" sz="2300" dirty="0"/>
              <a:t>https://www.nationalgeographic.org/idea/fun-geography/ </a:t>
            </a:r>
          </a:p>
          <a:p>
            <a:pPr marL="0" indent="0">
              <a:buNone/>
            </a:pPr>
            <a:r>
              <a:rPr lang="en-GB" sz="2300" dirty="0"/>
              <a:t>https://www.bbc.co.uk/newsround </a:t>
            </a:r>
          </a:p>
          <a:p>
            <a:pPr marL="0" indent="0">
              <a:buNone/>
            </a:pPr>
            <a:endParaRPr lang="en-GB" sz="2300" dirty="0"/>
          </a:p>
          <a:p>
            <a:pPr marL="0" indent="0">
              <a:buNone/>
            </a:pPr>
            <a:r>
              <a:rPr lang="en-GB" sz="2300" b="1" dirty="0"/>
              <a:t>Technologies </a:t>
            </a:r>
          </a:p>
          <a:p>
            <a:pPr marL="0" indent="0">
              <a:buNone/>
            </a:pPr>
            <a:r>
              <a:rPr lang="en-GB" sz="2300" dirty="0"/>
              <a:t>Computer Programming https://scratch.mit.edu/ </a:t>
            </a:r>
          </a:p>
          <a:p>
            <a:pPr marL="0" indent="0">
              <a:buNone/>
            </a:pPr>
            <a:endParaRPr lang="en-GB" sz="2300" dirty="0"/>
          </a:p>
          <a:p>
            <a:pPr marL="0" indent="0">
              <a:buNone/>
            </a:pPr>
            <a:r>
              <a:rPr lang="en-GB" sz="2300" b="1" dirty="0"/>
              <a:t>Languages </a:t>
            </a:r>
          </a:p>
          <a:p>
            <a:pPr marL="0" indent="0">
              <a:buNone/>
            </a:pPr>
            <a:r>
              <a:rPr lang="en-GB" sz="2300" dirty="0"/>
              <a:t>Revise your knowledge of Italian and French here at https://www.duolingo.com/</a:t>
            </a:r>
          </a:p>
          <a:p>
            <a:pPr marL="0" indent="0">
              <a:buNone/>
            </a:pPr>
            <a:endParaRPr lang="en-GB" sz="1800" b="1" dirty="0"/>
          </a:p>
        </p:txBody>
      </p:sp>
      <p:pic>
        <p:nvPicPr>
          <p:cNvPr id="4" name="Picture 3">
            <a:extLst>
              <a:ext uri="{FF2B5EF4-FFF2-40B4-BE49-F238E27FC236}">
                <a16:creationId xmlns:a16="http://schemas.microsoft.com/office/drawing/2014/main" id="{C27BB416-5006-4AB8-BFCA-BACE886A42A5}"/>
              </a:ext>
            </a:extLst>
          </p:cNvPr>
          <p:cNvPicPr>
            <a:picLocks noChangeAspect="1"/>
          </p:cNvPicPr>
          <p:nvPr/>
        </p:nvPicPr>
        <p:blipFill>
          <a:blip r:embed="rId4"/>
          <a:stretch>
            <a:fillRect/>
          </a:stretch>
        </p:blipFill>
        <p:spPr>
          <a:xfrm>
            <a:off x="207390" y="256612"/>
            <a:ext cx="1054699" cy="1103472"/>
          </a:xfrm>
          <a:prstGeom prst="rect">
            <a:avLst/>
          </a:prstGeom>
        </p:spPr>
      </p:pic>
      <p:pic>
        <p:nvPicPr>
          <p:cNvPr id="5" name="Picture 4">
            <a:extLst>
              <a:ext uri="{FF2B5EF4-FFF2-40B4-BE49-F238E27FC236}">
                <a16:creationId xmlns:a16="http://schemas.microsoft.com/office/drawing/2014/main" id="{012003E2-32D3-4119-8C7F-87BB2BAA6491}"/>
              </a:ext>
            </a:extLst>
          </p:cNvPr>
          <p:cNvPicPr>
            <a:picLocks noChangeAspect="1"/>
          </p:cNvPicPr>
          <p:nvPr/>
        </p:nvPicPr>
        <p:blipFill>
          <a:blip r:embed="rId5"/>
          <a:stretch>
            <a:fillRect/>
          </a:stretch>
        </p:blipFill>
        <p:spPr>
          <a:xfrm>
            <a:off x="10601771" y="299288"/>
            <a:ext cx="1207113" cy="1018120"/>
          </a:xfrm>
          <a:prstGeom prst="rect">
            <a:avLst/>
          </a:prstGeom>
        </p:spPr>
      </p:pic>
    </p:spTree>
    <p:extLst>
      <p:ext uri="{BB962C8B-B14F-4D97-AF65-F5344CB8AC3E}">
        <p14:creationId xmlns:p14="http://schemas.microsoft.com/office/powerpoint/2010/main" val="2659993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B90B-A5BD-4776-B49E-05D65D64B9BC}"/>
              </a:ext>
            </a:extLst>
          </p:cNvPr>
          <p:cNvSpPr>
            <a:spLocks noGrp="1"/>
          </p:cNvSpPr>
          <p:nvPr>
            <p:ph type="title"/>
          </p:nvPr>
        </p:nvSpPr>
        <p:spPr/>
        <p:txBody>
          <a:bodyPr>
            <a:normAutofit/>
          </a:bodyPr>
          <a:lstStyle/>
          <a:p>
            <a:pPr algn="ctr"/>
            <a:r>
              <a:rPr lang="en-GB" sz="5400" b="1" u="sng" dirty="0">
                <a:latin typeface="Calibri" panose="020F0502020204030204" pitchFamily="34" charset="0"/>
                <a:cs typeface="Calibri" panose="020F0502020204030204" pitchFamily="34" charset="0"/>
              </a:rPr>
              <a:t>Meet the Teacher </a:t>
            </a:r>
          </a:p>
        </p:txBody>
      </p:sp>
      <p:pic>
        <p:nvPicPr>
          <p:cNvPr id="5" name="Content Placeholder 4">
            <a:extLst>
              <a:ext uri="{FF2B5EF4-FFF2-40B4-BE49-F238E27FC236}">
                <a16:creationId xmlns:a16="http://schemas.microsoft.com/office/drawing/2014/main" id="{589C4836-7085-48FF-AEC3-3E2066814BE0}"/>
              </a:ext>
            </a:extLst>
          </p:cNvPr>
          <p:cNvPicPr>
            <a:picLocks noGrp="1" noChangeAspect="1"/>
          </p:cNvPicPr>
          <p:nvPr>
            <p:ph idx="1"/>
          </p:nvPr>
        </p:nvPicPr>
        <p:blipFill>
          <a:blip r:embed="rId4"/>
          <a:stretch>
            <a:fillRect/>
          </a:stretch>
        </p:blipFill>
        <p:spPr>
          <a:xfrm>
            <a:off x="10750243" y="407801"/>
            <a:ext cx="1207113" cy="1018120"/>
          </a:xfrm>
          <a:prstGeom prst="rect">
            <a:avLst/>
          </a:prstGeom>
        </p:spPr>
      </p:pic>
      <p:pic>
        <p:nvPicPr>
          <p:cNvPr id="4" name="Picture 3">
            <a:extLst>
              <a:ext uri="{FF2B5EF4-FFF2-40B4-BE49-F238E27FC236}">
                <a16:creationId xmlns:a16="http://schemas.microsoft.com/office/drawing/2014/main" id="{97AE6C61-4A40-46B6-A851-BAE354A7E78B}"/>
              </a:ext>
            </a:extLst>
          </p:cNvPr>
          <p:cNvPicPr>
            <a:picLocks noChangeAspect="1"/>
          </p:cNvPicPr>
          <p:nvPr/>
        </p:nvPicPr>
        <p:blipFill>
          <a:blip r:embed="rId5"/>
          <a:stretch>
            <a:fillRect/>
          </a:stretch>
        </p:blipFill>
        <p:spPr>
          <a:xfrm>
            <a:off x="310850" y="365125"/>
            <a:ext cx="1054699" cy="1103472"/>
          </a:xfrm>
          <a:prstGeom prst="rect">
            <a:avLst/>
          </a:prstGeom>
        </p:spPr>
      </p:pic>
      <p:sp>
        <p:nvSpPr>
          <p:cNvPr id="3" name="TextBox 2">
            <a:extLst>
              <a:ext uri="{FF2B5EF4-FFF2-40B4-BE49-F238E27FC236}">
                <a16:creationId xmlns:a16="http://schemas.microsoft.com/office/drawing/2014/main" id="{C1183A8D-1AA9-4259-8547-ED39D12F0F38}"/>
              </a:ext>
            </a:extLst>
          </p:cNvPr>
          <p:cNvSpPr txBox="1"/>
          <p:nvPr/>
        </p:nvSpPr>
        <p:spPr>
          <a:xfrm>
            <a:off x="6407291" y="2355987"/>
            <a:ext cx="3687219" cy="4062651"/>
          </a:xfrm>
          <a:prstGeom prst="rect">
            <a:avLst/>
          </a:prstGeom>
          <a:noFill/>
        </p:spPr>
        <p:txBody>
          <a:bodyPr wrap="square" rtlCol="0">
            <a:spAutoFit/>
          </a:bodyPr>
          <a:lstStyle/>
          <a:p>
            <a:pPr algn="ctr"/>
            <a:r>
              <a:rPr lang="en-GB" sz="2400" dirty="0"/>
              <a:t>My name is Miss Henery and I became a member of the St. Helen’s family last August. I am now into my second year of teaching at St. Helen’s and I love working with all the amazing pupils and staff every day!</a:t>
            </a:r>
          </a:p>
          <a:p>
            <a:pPr algn="ctr"/>
            <a:endParaRPr lang="en-GB" sz="2400" dirty="0"/>
          </a:p>
          <a:p>
            <a:endParaRPr lang="en-GB" dirty="0"/>
          </a:p>
        </p:txBody>
      </p:sp>
      <p:pic>
        <p:nvPicPr>
          <p:cNvPr id="6" name="Picture 5">
            <a:extLst>
              <a:ext uri="{FF2B5EF4-FFF2-40B4-BE49-F238E27FC236}">
                <a16:creationId xmlns:a16="http://schemas.microsoft.com/office/drawing/2014/main" id="{C94A14A1-88BC-4AFE-8867-4529E307B599}"/>
              </a:ext>
            </a:extLst>
          </p:cNvPr>
          <p:cNvPicPr>
            <a:picLocks noChangeAspect="1"/>
          </p:cNvPicPr>
          <p:nvPr/>
        </p:nvPicPr>
        <p:blipFill>
          <a:blip r:embed="rId6"/>
          <a:stretch>
            <a:fillRect/>
          </a:stretch>
        </p:blipFill>
        <p:spPr>
          <a:xfrm>
            <a:off x="2097490" y="1995411"/>
            <a:ext cx="3527170" cy="4414473"/>
          </a:xfrm>
          <a:prstGeom prst="rect">
            <a:avLst/>
          </a:prstGeom>
        </p:spPr>
      </p:pic>
      <p:pic>
        <p:nvPicPr>
          <p:cNvPr id="7" name="Recorded Sound">
            <a:hlinkClick r:id="" action="ppaction://media"/>
            <a:extLst>
              <a:ext uri="{FF2B5EF4-FFF2-40B4-BE49-F238E27FC236}">
                <a16:creationId xmlns:a16="http://schemas.microsoft.com/office/drawing/2014/main" id="{F75A6004-B792-4C29-9A98-B382EB53DD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9735" y="404103"/>
            <a:ext cx="944775" cy="944775"/>
          </a:xfrm>
          <a:prstGeom prst="rect">
            <a:avLst/>
          </a:prstGeom>
        </p:spPr>
      </p:pic>
    </p:spTree>
    <p:extLst>
      <p:ext uri="{BB962C8B-B14F-4D97-AF65-F5344CB8AC3E}">
        <p14:creationId xmlns:p14="http://schemas.microsoft.com/office/powerpoint/2010/main" val="162460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E03E-5106-4E8C-88AE-3E61211B2684}"/>
              </a:ext>
            </a:extLst>
          </p:cNvPr>
          <p:cNvSpPr>
            <a:spLocks noGrp="1"/>
          </p:cNvSpPr>
          <p:nvPr>
            <p:ph type="title"/>
          </p:nvPr>
        </p:nvSpPr>
        <p:spPr/>
        <p:txBody>
          <a:bodyPr/>
          <a:lstStyle/>
          <a:p>
            <a:pPr algn="ctr"/>
            <a:r>
              <a:rPr lang="en-GB" b="1" u="sng" dirty="0">
                <a:latin typeface="Calibri" panose="020F0502020204030204" pitchFamily="34" charset="0"/>
                <a:cs typeface="Calibri" panose="020F0502020204030204" pitchFamily="34" charset="0"/>
              </a:rPr>
              <a:t>What does the class look like? </a:t>
            </a:r>
          </a:p>
        </p:txBody>
      </p:sp>
      <p:sp>
        <p:nvSpPr>
          <p:cNvPr id="3" name="Content Placeholder 2">
            <a:extLst>
              <a:ext uri="{FF2B5EF4-FFF2-40B4-BE49-F238E27FC236}">
                <a16:creationId xmlns:a16="http://schemas.microsoft.com/office/drawing/2014/main" id="{F209BF40-2E70-41DB-9376-621249D032B1}"/>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607FF15D-1A8F-4F08-8209-8ED5F12A335A}"/>
              </a:ext>
            </a:extLst>
          </p:cNvPr>
          <p:cNvPicPr>
            <a:picLocks noChangeAspect="1"/>
          </p:cNvPicPr>
          <p:nvPr/>
        </p:nvPicPr>
        <p:blipFill>
          <a:blip r:embed="rId2"/>
          <a:stretch>
            <a:fillRect/>
          </a:stretch>
        </p:blipFill>
        <p:spPr>
          <a:xfrm>
            <a:off x="310850" y="587216"/>
            <a:ext cx="1054699" cy="1103472"/>
          </a:xfrm>
          <a:prstGeom prst="rect">
            <a:avLst/>
          </a:prstGeom>
        </p:spPr>
      </p:pic>
      <p:pic>
        <p:nvPicPr>
          <p:cNvPr id="5" name="Picture 4">
            <a:extLst>
              <a:ext uri="{FF2B5EF4-FFF2-40B4-BE49-F238E27FC236}">
                <a16:creationId xmlns:a16="http://schemas.microsoft.com/office/drawing/2014/main" id="{58F8D291-847A-473B-A711-E5C007742116}"/>
              </a:ext>
            </a:extLst>
          </p:cNvPr>
          <p:cNvPicPr>
            <a:picLocks noChangeAspect="1"/>
          </p:cNvPicPr>
          <p:nvPr/>
        </p:nvPicPr>
        <p:blipFill>
          <a:blip r:embed="rId3"/>
          <a:stretch>
            <a:fillRect/>
          </a:stretch>
        </p:blipFill>
        <p:spPr>
          <a:xfrm>
            <a:off x="10667941" y="642596"/>
            <a:ext cx="1213209" cy="1018120"/>
          </a:xfrm>
          <a:prstGeom prst="rect">
            <a:avLst/>
          </a:prstGeom>
        </p:spPr>
      </p:pic>
    </p:spTree>
    <p:extLst>
      <p:ext uri="{BB962C8B-B14F-4D97-AF65-F5344CB8AC3E}">
        <p14:creationId xmlns:p14="http://schemas.microsoft.com/office/powerpoint/2010/main" val="102760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E03E-5106-4E8C-88AE-3E61211B2684}"/>
              </a:ext>
            </a:extLst>
          </p:cNvPr>
          <p:cNvSpPr>
            <a:spLocks noGrp="1"/>
          </p:cNvSpPr>
          <p:nvPr>
            <p:ph type="title"/>
          </p:nvPr>
        </p:nvSpPr>
        <p:spPr/>
        <p:txBody>
          <a:bodyPr/>
          <a:lstStyle/>
          <a:p>
            <a:pPr algn="ctr"/>
            <a:r>
              <a:rPr lang="en-GB" b="1" u="sng" dirty="0">
                <a:latin typeface="Calibri" panose="020F0502020204030204" pitchFamily="34" charset="0"/>
                <a:cs typeface="Calibri" panose="020F0502020204030204" pitchFamily="34" charset="0"/>
              </a:rPr>
              <a:t>What does the class look like? </a:t>
            </a:r>
          </a:p>
        </p:txBody>
      </p:sp>
      <p:sp>
        <p:nvSpPr>
          <p:cNvPr id="3" name="Content Placeholder 2">
            <a:extLst>
              <a:ext uri="{FF2B5EF4-FFF2-40B4-BE49-F238E27FC236}">
                <a16:creationId xmlns:a16="http://schemas.microsoft.com/office/drawing/2014/main" id="{F209BF40-2E70-41DB-9376-621249D032B1}"/>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607FF15D-1A8F-4F08-8209-8ED5F12A335A}"/>
              </a:ext>
            </a:extLst>
          </p:cNvPr>
          <p:cNvPicPr>
            <a:picLocks noChangeAspect="1"/>
          </p:cNvPicPr>
          <p:nvPr/>
        </p:nvPicPr>
        <p:blipFill>
          <a:blip r:embed="rId2"/>
          <a:stretch>
            <a:fillRect/>
          </a:stretch>
        </p:blipFill>
        <p:spPr>
          <a:xfrm>
            <a:off x="310850" y="587216"/>
            <a:ext cx="1054699" cy="1103472"/>
          </a:xfrm>
          <a:prstGeom prst="rect">
            <a:avLst/>
          </a:prstGeom>
        </p:spPr>
      </p:pic>
      <p:pic>
        <p:nvPicPr>
          <p:cNvPr id="5" name="Picture 4">
            <a:extLst>
              <a:ext uri="{FF2B5EF4-FFF2-40B4-BE49-F238E27FC236}">
                <a16:creationId xmlns:a16="http://schemas.microsoft.com/office/drawing/2014/main" id="{58F8D291-847A-473B-A711-E5C007742116}"/>
              </a:ext>
            </a:extLst>
          </p:cNvPr>
          <p:cNvPicPr>
            <a:picLocks noChangeAspect="1"/>
          </p:cNvPicPr>
          <p:nvPr/>
        </p:nvPicPr>
        <p:blipFill>
          <a:blip r:embed="rId3"/>
          <a:stretch>
            <a:fillRect/>
          </a:stretch>
        </p:blipFill>
        <p:spPr>
          <a:xfrm>
            <a:off x="10667941" y="642596"/>
            <a:ext cx="1213209" cy="1018120"/>
          </a:xfrm>
          <a:prstGeom prst="rect">
            <a:avLst/>
          </a:prstGeom>
        </p:spPr>
      </p:pic>
    </p:spTree>
    <p:extLst>
      <p:ext uri="{BB962C8B-B14F-4D97-AF65-F5344CB8AC3E}">
        <p14:creationId xmlns:p14="http://schemas.microsoft.com/office/powerpoint/2010/main" val="99191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9DA8-BE2B-4858-BD54-F5DE972562DC}"/>
              </a:ext>
            </a:extLst>
          </p:cNvPr>
          <p:cNvSpPr>
            <a:spLocks noGrp="1"/>
          </p:cNvSpPr>
          <p:nvPr>
            <p:ph type="title"/>
          </p:nvPr>
        </p:nvSpPr>
        <p:spPr/>
        <p:txBody>
          <a:bodyPr/>
          <a:lstStyle/>
          <a:p>
            <a:pPr algn="ctr"/>
            <a:r>
              <a:rPr lang="en-GB" b="1" u="sng" dirty="0">
                <a:latin typeface="+mn-lt"/>
              </a:rPr>
              <a:t>Literacy</a:t>
            </a:r>
          </a:p>
        </p:txBody>
      </p:sp>
      <p:sp>
        <p:nvSpPr>
          <p:cNvPr id="3" name="Content Placeholder 2">
            <a:extLst>
              <a:ext uri="{FF2B5EF4-FFF2-40B4-BE49-F238E27FC236}">
                <a16:creationId xmlns:a16="http://schemas.microsoft.com/office/drawing/2014/main" id="{6577BABF-8E07-4244-9B07-AF9F99F1E870}"/>
              </a:ext>
            </a:extLst>
          </p:cNvPr>
          <p:cNvSpPr>
            <a:spLocks noGrp="1"/>
          </p:cNvSpPr>
          <p:nvPr>
            <p:ph idx="1"/>
          </p:nvPr>
        </p:nvSpPr>
        <p:spPr/>
        <p:txBody>
          <a:bodyPr/>
          <a:lstStyle/>
          <a:p>
            <a:pPr marL="0" indent="0">
              <a:lnSpc>
                <a:spcPct val="150000"/>
              </a:lnSpc>
              <a:buNone/>
            </a:pPr>
            <a:r>
              <a:rPr lang="en-GB" sz="3200" dirty="0"/>
              <a:t>There are three components to Literacy: </a:t>
            </a:r>
          </a:p>
          <a:p>
            <a:pPr>
              <a:lnSpc>
                <a:spcPct val="150000"/>
              </a:lnSpc>
            </a:pPr>
            <a:r>
              <a:rPr lang="en-GB" sz="3200" dirty="0"/>
              <a:t>Reading </a:t>
            </a:r>
          </a:p>
          <a:p>
            <a:pPr>
              <a:lnSpc>
                <a:spcPct val="150000"/>
              </a:lnSpc>
            </a:pPr>
            <a:r>
              <a:rPr lang="en-GB" sz="3200" dirty="0"/>
              <a:t>Writing (Spelling and Taught Writing) </a:t>
            </a:r>
          </a:p>
          <a:p>
            <a:pPr>
              <a:lnSpc>
                <a:spcPct val="150000"/>
              </a:lnSpc>
            </a:pPr>
            <a:r>
              <a:rPr lang="en-GB" sz="3200" dirty="0"/>
              <a:t>Listening and Talking</a:t>
            </a:r>
            <a:r>
              <a:rPr lang="en-GB" dirty="0"/>
              <a:t> </a:t>
            </a:r>
          </a:p>
          <a:p>
            <a:pPr marL="0" indent="0">
              <a:lnSpc>
                <a:spcPct val="150000"/>
              </a:lnSpc>
              <a:buNone/>
            </a:pPr>
            <a:r>
              <a:rPr lang="en-GB" dirty="0"/>
              <a:t>The following slides will go into more detail about each component. </a:t>
            </a:r>
          </a:p>
        </p:txBody>
      </p:sp>
      <p:pic>
        <p:nvPicPr>
          <p:cNvPr id="4" name="Picture 3">
            <a:extLst>
              <a:ext uri="{FF2B5EF4-FFF2-40B4-BE49-F238E27FC236}">
                <a16:creationId xmlns:a16="http://schemas.microsoft.com/office/drawing/2014/main" id="{EDC3BBEC-9550-4E46-B8B9-D5544C2234C6}"/>
              </a:ext>
            </a:extLst>
          </p:cNvPr>
          <p:cNvPicPr>
            <a:picLocks noChangeAspect="1"/>
          </p:cNvPicPr>
          <p:nvPr/>
        </p:nvPicPr>
        <p:blipFill>
          <a:blip r:embed="rId4"/>
          <a:stretch>
            <a:fillRect/>
          </a:stretch>
        </p:blipFill>
        <p:spPr>
          <a:xfrm>
            <a:off x="310850" y="365125"/>
            <a:ext cx="1054699" cy="1103472"/>
          </a:xfrm>
          <a:prstGeom prst="rect">
            <a:avLst/>
          </a:prstGeom>
        </p:spPr>
      </p:pic>
      <p:pic>
        <p:nvPicPr>
          <p:cNvPr id="5" name="Picture 4">
            <a:extLst>
              <a:ext uri="{FF2B5EF4-FFF2-40B4-BE49-F238E27FC236}">
                <a16:creationId xmlns:a16="http://schemas.microsoft.com/office/drawing/2014/main" id="{2B607A0D-BE3C-4216-A283-8798D96A3885}"/>
              </a:ext>
            </a:extLst>
          </p:cNvPr>
          <p:cNvPicPr>
            <a:picLocks noChangeAspect="1"/>
          </p:cNvPicPr>
          <p:nvPr/>
        </p:nvPicPr>
        <p:blipFill>
          <a:blip r:embed="rId5"/>
          <a:stretch>
            <a:fillRect/>
          </a:stretch>
        </p:blipFill>
        <p:spPr>
          <a:xfrm>
            <a:off x="10750243" y="518846"/>
            <a:ext cx="1207113" cy="1018120"/>
          </a:xfrm>
          <a:prstGeom prst="rect">
            <a:avLst/>
          </a:prstGeom>
        </p:spPr>
      </p:pic>
      <p:pic>
        <p:nvPicPr>
          <p:cNvPr id="6" name="Recorded Sound">
            <a:hlinkClick r:id="" action="ppaction://media"/>
            <a:extLst>
              <a:ext uri="{FF2B5EF4-FFF2-40B4-BE49-F238E27FC236}">
                <a16:creationId xmlns:a16="http://schemas.microsoft.com/office/drawing/2014/main" id="{D632491A-1F72-474A-B4DA-910414E2D2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7957" y="518846"/>
            <a:ext cx="1054699" cy="1054699"/>
          </a:xfrm>
          <a:prstGeom prst="rect">
            <a:avLst/>
          </a:prstGeom>
        </p:spPr>
      </p:pic>
      <p:pic>
        <p:nvPicPr>
          <p:cNvPr id="7" name="Picture 6">
            <a:extLst>
              <a:ext uri="{FF2B5EF4-FFF2-40B4-BE49-F238E27FC236}">
                <a16:creationId xmlns:a16="http://schemas.microsoft.com/office/drawing/2014/main" id="{E4F03BC2-5CF8-43E6-A2DB-FE8C99A8C353}"/>
              </a:ext>
            </a:extLst>
          </p:cNvPr>
          <p:cNvPicPr>
            <a:picLocks noChangeAspect="1"/>
          </p:cNvPicPr>
          <p:nvPr/>
        </p:nvPicPr>
        <p:blipFill>
          <a:blip r:embed="rId7"/>
          <a:stretch>
            <a:fillRect/>
          </a:stretch>
        </p:blipFill>
        <p:spPr>
          <a:xfrm>
            <a:off x="7998643" y="2032088"/>
            <a:ext cx="4193357" cy="2793824"/>
          </a:xfrm>
          <a:prstGeom prst="rect">
            <a:avLst/>
          </a:prstGeom>
        </p:spPr>
      </p:pic>
    </p:spTree>
    <p:extLst>
      <p:ext uri="{BB962C8B-B14F-4D97-AF65-F5344CB8AC3E}">
        <p14:creationId xmlns:p14="http://schemas.microsoft.com/office/powerpoint/2010/main" val="26835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63C11-5505-4AD1-B5C9-E242ABCAE813}"/>
              </a:ext>
            </a:extLst>
          </p:cNvPr>
          <p:cNvSpPr>
            <a:spLocks noGrp="1"/>
          </p:cNvSpPr>
          <p:nvPr>
            <p:ph type="title"/>
          </p:nvPr>
        </p:nvSpPr>
        <p:spPr>
          <a:xfrm>
            <a:off x="838200" y="70771"/>
            <a:ext cx="10515600" cy="1325563"/>
          </a:xfrm>
        </p:spPr>
        <p:txBody>
          <a:bodyPr/>
          <a:lstStyle/>
          <a:p>
            <a:pPr algn="ctr"/>
            <a:r>
              <a:rPr lang="en-GB" b="1" u="sng" dirty="0">
                <a:latin typeface="+mn-lt"/>
              </a:rPr>
              <a:t>Reading </a:t>
            </a:r>
          </a:p>
        </p:txBody>
      </p:sp>
      <p:pic>
        <p:nvPicPr>
          <p:cNvPr id="5" name="Content Placeholder 4">
            <a:extLst>
              <a:ext uri="{FF2B5EF4-FFF2-40B4-BE49-F238E27FC236}">
                <a16:creationId xmlns:a16="http://schemas.microsoft.com/office/drawing/2014/main" id="{C18C2052-53D5-4153-A678-7C7B050E73E2}"/>
              </a:ext>
            </a:extLst>
          </p:cNvPr>
          <p:cNvPicPr>
            <a:picLocks noGrp="1" noChangeAspect="1"/>
          </p:cNvPicPr>
          <p:nvPr>
            <p:ph idx="1"/>
          </p:nvPr>
        </p:nvPicPr>
        <p:blipFill>
          <a:blip r:embed="rId4"/>
          <a:stretch>
            <a:fillRect/>
          </a:stretch>
        </p:blipFill>
        <p:spPr>
          <a:xfrm>
            <a:off x="10750243" y="518846"/>
            <a:ext cx="1207113" cy="1018120"/>
          </a:xfrm>
          <a:prstGeom prst="rect">
            <a:avLst/>
          </a:prstGeom>
        </p:spPr>
      </p:pic>
      <p:pic>
        <p:nvPicPr>
          <p:cNvPr id="4" name="Picture 3">
            <a:extLst>
              <a:ext uri="{FF2B5EF4-FFF2-40B4-BE49-F238E27FC236}">
                <a16:creationId xmlns:a16="http://schemas.microsoft.com/office/drawing/2014/main" id="{5D1FE79D-7E37-4321-A8ED-40F52B42B429}"/>
              </a:ext>
            </a:extLst>
          </p:cNvPr>
          <p:cNvPicPr>
            <a:picLocks noChangeAspect="1"/>
          </p:cNvPicPr>
          <p:nvPr/>
        </p:nvPicPr>
        <p:blipFill>
          <a:blip r:embed="rId5"/>
          <a:stretch>
            <a:fillRect/>
          </a:stretch>
        </p:blipFill>
        <p:spPr>
          <a:xfrm>
            <a:off x="310850" y="365125"/>
            <a:ext cx="1054699" cy="1103472"/>
          </a:xfrm>
          <a:prstGeom prst="rect">
            <a:avLst/>
          </a:prstGeom>
        </p:spPr>
      </p:pic>
      <p:sp>
        <p:nvSpPr>
          <p:cNvPr id="3" name="TextBox 2">
            <a:extLst>
              <a:ext uri="{FF2B5EF4-FFF2-40B4-BE49-F238E27FC236}">
                <a16:creationId xmlns:a16="http://schemas.microsoft.com/office/drawing/2014/main" id="{5C14213F-1B00-481F-B7E3-9A591AA19B00}"/>
              </a:ext>
            </a:extLst>
          </p:cNvPr>
          <p:cNvSpPr txBox="1"/>
          <p:nvPr/>
        </p:nvSpPr>
        <p:spPr>
          <a:xfrm>
            <a:off x="234644" y="1819373"/>
            <a:ext cx="11722712" cy="3277820"/>
          </a:xfrm>
          <a:prstGeom prst="rect">
            <a:avLst/>
          </a:prstGeom>
          <a:noFill/>
        </p:spPr>
        <p:txBody>
          <a:bodyPr wrap="square" rtlCol="0">
            <a:spAutoFit/>
          </a:bodyPr>
          <a:lstStyle/>
          <a:p>
            <a:pPr>
              <a:lnSpc>
                <a:spcPct val="150000"/>
              </a:lnSpc>
            </a:pPr>
            <a:r>
              <a:rPr lang="en-GB" dirty="0"/>
              <a:t>This term pupils have been engaging in a modelling block where all pupils read the same book. In Primary 4, this was </a:t>
            </a:r>
            <a:r>
              <a:rPr lang="en-GB" i="1" dirty="0"/>
              <a:t>The Best Dog in the World </a:t>
            </a:r>
            <a:r>
              <a:rPr lang="en-GB" dirty="0"/>
              <a:t>which pupils have really enjoyed. The modelling block introduces pupils to the reading comprehension strategies which are: </a:t>
            </a:r>
          </a:p>
          <a:p>
            <a:pPr>
              <a:lnSpc>
                <a:spcPct val="150000"/>
              </a:lnSpc>
            </a:pPr>
            <a:r>
              <a:rPr lang="en-GB" b="1" dirty="0"/>
              <a:t>Prior Knowledge, Metalinguistics, Visualisation, Inference, Main Theme and Summarisation. </a:t>
            </a:r>
          </a:p>
          <a:p>
            <a:pPr>
              <a:lnSpc>
                <a:spcPct val="150000"/>
              </a:lnSpc>
            </a:pPr>
            <a:r>
              <a:rPr lang="en-GB" dirty="0"/>
              <a:t>These strategies will help pupils gain a deeper understanding of their book by equipping them with various skills they can use in Literacy and beyond. Upon completion of the modelling block, learners will work in their own reading groups with a text and written tasks best suited to their reading level. Below you can see some of the texts pupils will be reading this year. </a:t>
            </a:r>
          </a:p>
          <a:p>
            <a:pPr marL="285750" indent="-285750">
              <a:buFont typeface="Arial" panose="020B0604020202020204" pitchFamily="34" charset="0"/>
              <a:buChar char="•"/>
            </a:pPr>
            <a:endParaRPr lang="en-GB" dirty="0"/>
          </a:p>
        </p:txBody>
      </p:sp>
      <p:pic>
        <p:nvPicPr>
          <p:cNvPr id="6" name="Recorded Sound">
            <a:hlinkClick r:id="" action="ppaction://media"/>
            <a:extLst>
              <a:ext uri="{FF2B5EF4-FFF2-40B4-BE49-F238E27FC236}">
                <a16:creationId xmlns:a16="http://schemas.microsoft.com/office/drawing/2014/main" id="{0FF9F46F-CEAB-4838-BC9B-EDD599F463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0249" y="413898"/>
            <a:ext cx="1054699" cy="1054699"/>
          </a:xfrm>
          <a:prstGeom prst="rect">
            <a:avLst/>
          </a:prstGeom>
        </p:spPr>
      </p:pic>
      <p:pic>
        <p:nvPicPr>
          <p:cNvPr id="7" name="Picture 6">
            <a:extLst>
              <a:ext uri="{FF2B5EF4-FFF2-40B4-BE49-F238E27FC236}">
                <a16:creationId xmlns:a16="http://schemas.microsoft.com/office/drawing/2014/main" id="{8FA38FA2-C2C3-494C-8832-1C50A503427E}"/>
              </a:ext>
            </a:extLst>
          </p:cNvPr>
          <p:cNvPicPr>
            <a:picLocks noChangeAspect="1"/>
          </p:cNvPicPr>
          <p:nvPr/>
        </p:nvPicPr>
        <p:blipFill>
          <a:blip r:embed="rId7"/>
          <a:stretch>
            <a:fillRect/>
          </a:stretch>
        </p:blipFill>
        <p:spPr>
          <a:xfrm>
            <a:off x="639528" y="4827878"/>
            <a:ext cx="1291837" cy="1959351"/>
          </a:xfrm>
          <a:prstGeom prst="rect">
            <a:avLst/>
          </a:prstGeom>
        </p:spPr>
      </p:pic>
      <p:pic>
        <p:nvPicPr>
          <p:cNvPr id="8" name="Picture 7">
            <a:extLst>
              <a:ext uri="{FF2B5EF4-FFF2-40B4-BE49-F238E27FC236}">
                <a16:creationId xmlns:a16="http://schemas.microsoft.com/office/drawing/2014/main" id="{3213DD07-C4DC-4B91-AC49-04191F6266E6}"/>
              </a:ext>
            </a:extLst>
          </p:cNvPr>
          <p:cNvPicPr>
            <a:picLocks noChangeAspect="1"/>
          </p:cNvPicPr>
          <p:nvPr/>
        </p:nvPicPr>
        <p:blipFill>
          <a:blip r:embed="rId8"/>
          <a:stretch>
            <a:fillRect/>
          </a:stretch>
        </p:blipFill>
        <p:spPr>
          <a:xfrm>
            <a:off x="2467010" y="4827878"/>
            <a:ext cx="1291837" cy="1990504"/>
          </a:xfrm>
          <a:prstGeom prst="rect">
            <a:avLst/>
          </a:prstGeom>
        </p:spPr>
      </p:pic>
      <p:pic>
        <p:nvPicPr>
          <p:cNvPr id="9" name="Picture 8">
            <a:extLst>
              <a:ext uri="{FF2B5EF4-FFF2-40B4-BE49-F238E27FC236}">
                <a16:creationId xmlns:a16="http://schemas.microsoft.com/office/drawing/2014/main" id="{F00B5B9D-5D4F-42FC-9102-1D840C5AB261}"/>
              </a:ext>
            </a:extLst>
          </p:cNvPr>
          <p:cNvPicPr>
            <a:picLocks noChangeAspect="1"/>
          </p:cNvPicPr>
          <p:nvPr/>
        </p:nvPicPr>
        <p:blipFill>
          <a:blip r:embed="rId9"/>
          <a:stretch>
            <a:fillRect/>
          </a:stretch>
        </p:blipFill>
        <p:spPr>
          <a:xfrm>
            <a:off x="4294492" y="4827878"/>
            <a:ext cx="1328161" cy="1959351"/>
          </a:xfrm>
          <a:prstGeom prst="rect">
            <a:avLst/>
          </a:prstGeom>
        </p:spPr>
      </p:pic>
      <p:pic>
        <p:nvPicPr>
          <p:cNvPr id="10" name="Picture 9">
            <a:extLst>
              <a:ext uri="{FF2B5EF4-FFF2-40B4-BE49-F238E27FC236}">
                <a16:creationId xmlns:a16="http://schemas.microsoft.com/office/drawing/2014/main" id="{358684D5-E26F-44DE-8CE3-5FD9BCFDF382}"/>
              </a:ext>
            </a:extLst>
          </p:cNvPr>
          <p:cNvPicPr>
            <a:picLocks noChangeAspect="1"/>
          </p:cNvPicPr>
          <p:nvPr/>
        </p:nvPicPr>
        <p:blipFill rotWithShape="1">
          <a:blip r:embed="rId10"/>
          <a:srcRect l="32373" r="31989" b="4274"/>
          <a:stretch/>
        </p:blipFill>
        <p:spPr>
          <a:xfrm>
            <a:off x="6158298" y="4867496"/>
            <a:ext cx="1216058" cy="1990504"/>
          </a:xfrm>
          <a:prstGeom prst="rect">
            <a:avLst/>
          </a:prstGeom>
        </p:spPr>
      </p:pic>
      <p:pic>
        <p:nvPicPr>
          <p:cNvPr id="11" name="Picture 10">
            <a:extLst>
              <a:ext uri="{FF2B5EF4-FFF2-40B4-BE49-F238E27FC236}">
                <a16:creationId xmlns:a16="http://schemas.microsoft.com/office/drawing/2014/main" id="{C9B47556-B3F9-4E52-BA96-4CE8A114464E}"/>
              </a:ext>
            </a:extLst>
          </p:cNvPr>
          <p:cNvPicPr>
            <a:picLocks noChangeAspect="1"/>
          </p:cNvPicPr>
          <p:nvPr/>
        </p:nvPicPr>
        <p:blipFill>
          <a:blip r:embed="rId11"/>
          <a:stretch>
            <a:fillRect/>
          </a:stretch>
        </p:blipFill>
        <p:spPr>
          <a:xfrm>
            <a:off x="7864011" y="4836343"/>
            <a:ext cx="1268076" cy="1950886"/>
          </a:xfrm>
          <a:prstGeom prst="rect">
            <a:avLst/>
          </a:prstGeom>
        </p:spPr>
      </p:pic>
      <p:pic>
        <p:nvPicPr>
          <p:cNvPr id="12" name="Picture 11">
            <a:extLst>
              <a:ext uri="{FF2B5EF4-FFF2-40B4-BE49-F238E27FC236}">
                <a16:creationId xmlns:a16="http://schemas.microsoft.com/office/drawing/2014/main" id="{5856FFFD-4E6C-410B-8C5C-80D14729F6C6}"/>
              </a:ext>
            </a:extLst>
          </p:cNvPr>
          <p:cNvPicPr>
            <a:picLocks noChangeAspect="1"/>
          </p:cNvPicPr>
          <p:nvPr/>
        </p:nvPicPr>
        <p:blipFill>
          <a:blip r:embed="rId12"/>
          <a:stretch>
            <a:fillRect/>
          </a:stretch>
        </p:blipFill>
        <p:spPr>
          <a:xfrm>
            <a:off x="9724990" y="4827879"/>
            <a:ext cx="1428750" cy="1959350"/>
          </a:xfrm>
          <a:prstGeom prst="rect">
            <a:avLst/>
          </a:prstGeom>
        </p:spPr>
      </p:pic>
    </p:spTree>
    <p:extLst>
      <p:ext uri="{BB962C8B-B14F-4D97-AF65-F5344CB8AC3E}">
        <p14:creationId xmlns:p14="http://schemas.microsoft.com/office/powerpoint/2010/main" val="337949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F4BA0-AD5C-4BD1-A7E9-35E47257FF22}"/>
              </a:ext>
            </a:extLst>
          </p:cNvPr>
          <p:cNvSpPr>
            <a:spLocks noGrp="1"/>
          </p:cNvSpPr>
          <p:nvPr>
            <p:ph type="title"/>
          </p:nvPr>
        </p:nvSpPr>
        <p:spPr/>
        <p:txBody>
          <a:bodyPr>
            <a:normAutofit/>
          </a:bodyPr>
          <a:lstStyle/>
          <a:p>
            <a:pPr algn="ctr"/>
            <a:r>
              <a:rPr lang="en-GB" sz="3600" b="1" u="sng" dirty="0">
                <a:latin typeface="+mn-lt"/>
              </a:rPr>
              <a:t>Writing </a:t>
            </a:r>
          </a:p>
        </p:txBody>
      </p:sp>
      <p:pic>
        <p:nvPicPr>
          <p:cNvPr id="5" name="Content Placeholder 4">
            <a:extLst>
              <a:ext uri="{FF2B5EF4-FFF2-40B4-BE49-F238E27FC236}">
                <a16:creationId xmlns:a16="http://schemas.microsoft.com/office/drawing/2014/main" id="{C67BEDA1-98B0-4069-8D81-080368EBAB6D}"/>
              </a:ext>
            </a:extLst>
          </p:cNvPr>
          <p:cNvPicPr>
            <a:picLocks noGrp="1" noChangeAspect="1"/>
          </p:cNvPicPr>
          <p:nvPr>
            <p:ph idx="1"/>
          </p:nvPr>
        </p:nvPicPr>
        <p:blipFill>
          <a:blip r:embed="rId4"/>
          <a:stretch>
            <a:fillRect/>
          </a:stretch>
        </p:blipFill>
        <p:spPr>
          <a:xfrm>
            <a:off x="10674037" y="561522"/>
            <a:ext cx="1207113" cy="1018120"/>
          </a:xfrm>
          <a:prstGeom prst="rect">
            <a:avLst/>
          </a:prstGeom>
        </p:spPr>
      </p:pic>
      <p:pic>
        <p:nvPicPr>
          <p:cNvPr id="4" name="Picture 3">
            <a:extLst>
              <a:ext uri="{FF2B5EF4-FFF2-40B4-BE49-F238E27FC236}">
                <a16:creationId xmlns:a16="http://schemas.microsoft.com/office/drawing/2014/main" id="{AD522DD7-1C52-4F39-A39B-BDD6462329F2}"/>
              </a:ext>
            </a:extLst>
          </p:cNvPr>
          <p:cNvPicPr>
            <a:picLocks noChangeAspect="1"/>
          </p:cNvPicPr>
          <p:nvPr/>
        </p:nvPicPr>
        <p:blipFill>
          <a:blip r:embed="rId5"/>
          <a:stretch>
            <a:fillRect/>
          </a:stretch>
        </p:blipFill>
        <p:spPr>
          <a:xfrm>
            <a:off x="310850" y="476170"/>
            <a:ext cx="1054699" cy="1103472"/>
          </a:xfrm>
          <a:prstGeom prst="rect">
            <a:avLst/>
          </a:prstGeom>
        </p:spPr>
      </p:pic>
      <p:sp>
        <p:nvSpPr>
          <p:cNvPr id="3" name="TextBox 2">
            <a:extLst>
              <a:ext uri="{FF2B5EF4-FFF2-40B4-BE49-F238E27FC236}">
                <a16:creationId xmlns:a16="http://schemas.microsoft.com/office/drawing/2014/main" id="{8613F5EA-290D-4D4F-A011-8D1C8ADA720C}"/>
              </a:ext>
            </a:extLst>
          </p:cNvPr>
          <p:cNvSpPr txBox="1"/>
          <p:nvPr/>
        </p:nvSpPr>
        <p:spPr>
          <a:xfrm>
            <a:off x="310850" y="1838227"/>
            <a:ext cx="11570300" cy="4158190"/>
          </a:xfrm>
          <a:prstGeom prst="rect">
            <a:avLst/>
          </a:prstGeom>
          <a:noFill/>
        </p:spPr>
        <p:txBody>
          <a:bodyPr wrap="square" rtlCol="0">
            <a:spAutoFit/>
          </a:bodyPr>
          <a:lstStyle/>
          <a:p>
            <a:pPr>
              <a:lnSpc>
                <a:spcPct val="150000"/>
              </a:lnSpc>
            </a:pPr>
            <a:r>
              <a:rPr lang="en-GB" sz="1600" dirty="0"/>
              <a:t>. </a:t>
            </a:r>
            <a:r>
              <a:rPr lang="en-GB" sz="1600" b="1" dirty="0"/>
              <a:t>Spelling</a:t>
            </a:r>
          </a:p>
          <a:p>
            <a:pPr marL="285750" indent="-285750">
              <a:lnSpc>
                <a:spcPct val="150000"/>
              </a:lnSpc>
              <a:buFont typeface="Arial" panose="020B0604020202020204" pitchFamily="34" charset="0"/>
              <a:buChar char="•"/>
            </a:pPr>
            <a:r>
              <a:rPr lang="en-GB" sz="1600" dirty="0"/>
              <a:t>In Primary 4 pupils will develop their knowledge of different spelling strategies which will help them spell common and tricky words. </a:t>
            </a:r>
          </a:p>
          <a:p>
            <a:pPr marL="285750" indent="-285750">
              <a:lnSpc>
                <a:spcPct val="150000"/>
              </a:lnSpc>
              <a:buFont typeface="Arial" panose="020B0604020202020204" pitchFamily="34" charset="0"/>
              <a:buChar char="•"/>
            </a:pPr>
            <a:r>
              <a:rPr lang="en-GB" sz="1600" dirty="0"/>
              <a:t>Pupils will also focus diacritical marking and the use of </a:t>
            </a:r>
            <a:r>
              <a:rPr lang="en-GB" sz="1600" dirty="0" err="1"/>
              <a:t>Elkonin</a:t>
            </a:r>
            <a:r>
              <a:rPr lang="en-GB" sz="1600" dirty="0"/>
              <a:t> boxes to assist the learning of their spelling words. </a:t>
            </a:r>
          </a:p>
          <a:p>
            <a:pPr marL="285750" indent="-285750">
              <a:lnSpc>
                <a:spcPct val="150000"/>
              </a:lnSpc>
              <a:buFont typeface="Arial" panose="020B0604020202020204" pitchFamily="34" charset="0"/>
              <a:buChar char="•"/>
            </a:pPr>
            <a:r>
              <a:rPr lang="en-GB" sz="1600" dirty="0"/>
              <a:t>New phonemes and spelling rules will also be explored this year. </a:t>
            </a:r>
          </a:p>
          <a:p>
            <a:pPr marL="285750" indent="-285750">
              <a:lnSpc>
                <a:spcPct val="150000"/>
              </a:lnSpc>
              <a:buFont typeface="Arial" panose="020B0604020202020204" pitchFamily="34" charset="0"/>
              <a:buChar char="•"/>
            </a:pPr>
            <a:endParaRPr lang="en-GB" sz="1600" dirty="0"/>
          </a:p>
          <a:p>
            <a:pPr>
              <a:lnSpc>
                <a:spcPct val="150000"/>
              </a:lnSpc>
            </a:pPr>
            <a:r>
              <a:rPr lang="en-GB" sz="1600" b="1" dirty="0"/>
              <a:t>Taught Writing</a:t>
            </a:r>
          </a:p>
          <a:p>
            <a:pPr marL="285750" indent="-285750">
              <a:lnSpc>
                <a:spcPct val="150000"/>
              </a:lnSpc>
              <a:buFont typeface="Arial" panose="020B0604020202020204" pitchFamily="34" charset="0"/>
              <a:buChar char="•"/>
            </a:pPr>
            <a:r>
              <a:rPr lang="en-GB" sz="1600" dirty="0"/>
              <a:t>Pupils have Taught writing once a week and will explore a range of genres throughout the year. </a:t>
            </a:r>
          </a:p>
          <a:p>
            <a:pPr marL="285750" indent="-285750">
              <a:lnSpc>
                <a:spcPct val="150000"/>
              </a:lnSpc>
              <a:buFont typeface="Arial" panose="020B0604020202020204" pitchFamily="34" charset="0"/>
              <a:buChar char="•"/>
            </a:pPr>
            <a:r>
              <a:rPr lang="en-GB" sz="1600" dirty="0"/>
              <a:t>These genres include </a:t>
            </a:r>
            <a:r>
              <a:rPr lang="en-GB" sz="1600" b="1" dirty="0"/>
              <a:t>Narrative, Recount, Information Reports and Persuasion.</a:t>
            </a:r>
            <a:r>
              <a:rPr lang="en-GB" sz="1600" dirty="0"/>
              <a:t> </a:t>
            </a:r>
          </a:p>
          <a:p>
            <a:pPr marL="285750" indent="-285750">
              <a:lnSpc>
                <a:spcPct val="150000"/>
              </a:lnSpc>
              <a:buFont typeface="Arial" panose="020B0604020202020204" pitchFamily="34" charset="0"/>
              <a:buChar char="•"/>
            </a:pPr>
            <a:r>
              <a:rPr lang="en-GB" sz="1600" dirty="0"/>
              <a:t>Pupils will develop their writing targets each week and enhance their ability to use different types of figurative language such as metaphors and similes. </a:t>
            </a:r>
          </a:p>
          <a:p>
            <a:pPr marL="285750" indent="-285750">
              <a:lnSpc>
                <a:spcPct val="150000"/>
              </a:lnSpc>
              <a:buFont typeface="Arial" panose="020B0604020202020204" pitchFamily="34" charset="0"/>
              <a:buChar char="•"/>
            </a:pPr>
            <a:r>
              <a:rPr lang="en-GB" sz="1600" dirty="0"/>
              <a:t>As well as Taught Writing, pupils will have many opportunities to participate in free writing throughout the week. </a:t>
            </a:r>
          </a:p>
        </p:txBody>
      </p:sp>
      <p:pic>
        <p:nvPicPr>
          <p:cNvPr id="6" name="Recorded Sound">
            <a:hlinkClick r:id="" action="ppaction://media"/>
            <a:extLst>
              <a:ext uri="{FF2B5EF4-FFF2-40B4-BE49-F238E27FC236}">
                <a16:creationId xmlns:a16="http://schemas.microsoft.com/office/drawing/2014/main" id="{BEF4CA3C-0E95-4BAA-8476-1172B9882D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8516" y="626475"/>
            <a:ext cx="888214" cy="888214"/>
          </a:xfrm>
          <a:prstGeom prst="rect">
            <a:avLst/>
          </a:prstGeom>
        </p:spPr>
      </p:pic>
      <p:pic>
        <p:nvPicPr>
          <p:cNvPr id="7" name="Picture 6">
            <a:extLst>
              <a:ext uri="{FF2B5EF4-FFF2-40B4-BE49-F238E27FC236}">
                <a16:creationId xmlns:a16="http://schemas.microsoft.com/office/drawing/2014/main" id="{DB1C942D-AEC5-4A9D-8F8D-E86870FBD1EF}"/>
              </a:ext>
            </a:extLst>
          </p:cNvPr>
          <p:cNvPicPr>
            <a:picLocks noChangeAspect="1"/>
          </p:cNvPicPr>
          <p:nvPr/>
        </p:nvPicPr>
        <p:blipFill>
          <a:blip r:embed="rId7"/>
          <a:stretch>
            <a:fillRect/>
          </a:stretch>
        </p:blipFill>
        <p:spPr>
          <a:xfrm>
            <a:off x="9316053" y="3095125"/>
            <a:ext cx="2293497" cy="1644394"/>
          </a:xfrm>
          <a:prstGeom prst="rect">
            <a:avLst/>
          </a:prstGeom>
        </p:spPr>
      </p:pic>
    </p:spTree>
    <p:extLst>
      <p:ext uri="{BB962C8B-B14F-4D97-AF65-F5344CB8AC3E}">
        <p14:creationId xmlns:p14="http://schemas.microsoft.com/office/powerpoint/2010/main" val="354433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AC34-B426-44EC-B397-2631C43D0FFB}"/>
              </a:ext>
            </a:extLst>
          </p:cNvPr>
          <p:cNvSpPr>
            <a:spLocks noGrp="1"/>
          </p:cNvSpPr>
          <p:nvPr>
            <p:ph type="title"/>
          </p:nvPr>
        </p:nvSpPr>
        <p:spPr/>
        <p:txBody>
          <a:bodyPr/>
          <a:lstStyle/>
          <a:p>
            <a:pPr algn="ctr"/>
            <a:r>
              <a:rPr lang="en-GB" b="1" u="sng" dirty="0">
                <a:latin typeface="+mn-lt"/>
              </a:rPr>
              <a:t>Listening and Talking</a:t>
            </a:r>
          </a:p>
        </p:txBody>
      </p:sp>
      <p:sp>
        <p:nvSpPr>
          <p:cNvPr id="3" name="Content Placeholder 2">
            <a:extLst>
              <a:ext uri="{FF2B5EF4-FFF2-40B4-BE49-F238E27FC236}">
                <a16:creationId xmlns:a16="http://schemas.microsoft.com/office/drawing/2014/main" id="{A0B04638-AE22-41D8-A380-6407019022E8}"/>
              </a:ext>
            </a:extLst>
          </p:cNvPr>
          <p:cNvSpPr>
            <a:spLocks noGrp="1"/>
          </p:cNvSpPr>
          <p:nvPr>
            <p:ph idx="1"/>
          </p:nvPr>
        </p:nvSpPr>
        <p:spPr>
          <a:xfrm>
            <a:off x="310850" y="1825625"/>
            <a:ext cx="11570300" cy="4351338"/>
          </a:xfrm>
        </p:spPr>
        <p:txBody>
          <a:bodyPr>
            <a:normAutofit/>
          </a:bodyPr>
          <a:lstStyle/>
          <a:p>
            <a:pPr>
              <a:lnSpc>
                <a:spcPct val="150000"/>
              </a:lnSpc>
            </a:pPr>
            <a:r>
              <a:rPr lang="en-GB" sz="1800" dirty="0"/>
              <a:t>Pupils will have many opportunities to engage in Listening and Talking exercises in class. </a:t>
            </a:r>
          </a:p>
          <a:p>
            <a:pPr>
              <a:lnSpc>
                <a:spcPct val="150000"/>
              </a:lnSpc>
            </a:pPr>
            <a:r>
              <a:rPr lang="en-GB" sz="1800" dirty="0"/>
              <a:t>Recently, pupils planned and presented their own solo-talks based on their hobbies and interests. They did a fantastic job and we had an array of topics from basketball to boxing. </a:t>
            </a:r>
          </a:p>
          <a:p>
            <a:pPr>
              <a:lnSpc>
                <a:spcPct val="150000"/>
              </a:lnSpc>
            </a:pPr>
            <a:r>
              <a:rPr lang="en-GB" sz="1800" dirty="0"/>
              <a:t>From discussing the latest headlines on </a:t>
            </a:r>
            <a:r>
              <a:rPr lang="en-GB" sz="1800" i="1" dirty="0"/>
              <a:t>Newsround</a:t>
            </a:r>
            <a:r>
              <a:rPr lang="en-GB" sz="1800" dirty="0"/>
              <a:t> to participating in circle time with their peers, pupils will have lots of practise to develop key Listening and Talking skills. </a:t>
            </a:r>
          </a:p>
          <a:p>
            <a:pPr>
              <a:lnSpc>
                <a:spcPct val="150000"/>
              </a:lnSpc>
            </a:pPr>
            <a:r>
              <a:rPr lang="en-GB" sz="1800" dirty="0"/>
              <a:t>Skills that pupils will learn include listening and responding to others with respect; discussing the purpose and ideas of a text; waiting for their turn to speak; and forming their own opinions. </a:t>
            </a:r>
          </a:p>
        </p:txBody>
      </p:sp>
      <p:pic>
        <p:nvPicPr>
          <p:cNvPr id="4" name="Picture 3">
            <a:extLst>
              <a:ext uri="{FF2B5EF4-FFF2-40B4-BE49-F238E27FC236}">
                <a16:creationId xmlns:a16="http://schemas.microsoft.com/office/drawing/2014/main" id="{87359362-29B5-48A5-88FE-F83C5903030B}"/>
              </a:ext>
            </a:extLst>
          </p:cNvPr>
          <p:cNvPicPr>
            <a:picLocks noChangeAspect="1"/>
          </p:cNvPicPr>
          <p:nvPr/>
        </p:nvPicPr>
        <p:blipFill>
          <a:blip r:embed="rId4"/>
          <a:stretch>
            <a:fillRect/>
          </a:stretch>
        </p:blipFill>
        <p:spPr>
          <a:xfrm>
            <a:off x="310850" y="587216"/>
            <a:ext cx="1054699" cy="1103472"/>
          </a:xfrm>
          <a:prstGeom prst="rect">
            <a:avLst/>
          </a:prstGeom>
        </p:spPr>
      </p:pic>
      <p:pic>
        <p:nvPicPr>
          <p:cNvPr id="5" name="Picture 4">
            <a:extLst>
              <a:ext uri="{FF2B5EF4-FFF2-40B4-BE49-F238E27FC236}">
                <a16:creationId xmlns:a16="http://schemas.microsoft.com/office/drawing/2014/main" id="{0A597AAA-53BC-46AF-A7AE-0C1E33B08C55}"/>
              </a:ext>
            </a:extLst>
          </p:cNvPr>
          <p:cNvPicPr>
            <a:picLocks noChangeAspect="1"/>
          </p:cNvPicPr>
          <p:nvPr/>
        </p:nvPicPr>
        <p:blipFill>
          <a:blip r:embed="rId5"/>
          <a:stretch>
            <a:fillRect/>
          </a:stretch>
        </p:blipFill>
        <p:spPr>
          <a:xfrm>
            <a:off x="10674037" y="547152"/>
            <a:ext cx="1207113" cy="1018120"/>
          </a:xfrm>
          <a:prstGeom prst="rect">
            <a:avLst/>
          </a:prstGeom>
        </p:spPr>
      </p:pic>
      <p:pic>
        <p:nvPicPr>
          <p:cNvPr id="6" name="Recorded Sound">
            <a:hlinkClick r:id="" action="ppaction://media"/>
            <a:extLst>
              <a:ext uri="{FF2B5EF4-FFF2-40B4-BE49-F238E27FC236}">
                <a16:creationId xmlns:a16="http://schemas.microsoft.com/office/drawing/2014/main" id="{0B24079E-ABB7-4263-A8DC-F8F817328D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216" y="566403"/>
            <a:ext cx="908764" cy="908764"/>
          </a:xfrm>
          <a:prstGeom prst="rect">
            <a:avLst/>
          </a:prstGeom>
        </p:spPr>
      </p:pic>
      <p:pic>
        <p:nvPicPr>
          <p:cNvPr id="7" name="Picture 6">
            <a:extLst>
              <a:ext uri="{FF2B5EF4-FFF2-40B4-BE49-F238E27FC236}">
                <a16:creationId xmlns:a16="http://schemas.microsoft.com/office/drawing/2014/main" id="{8FF87A9C-411F-4904-A37D-5C2468412976}"/>
              </a:ext>
            </a:extLst>
          </p:cNvPr>
          <p:cNvPicPr>
            <a:picLocks noChangeAspect="1"/>
          </p:cNvPicPr>
          <p:nvPr/>
        </p:nvPicPr>
        <p:blipFill>
          <a:blip r:embed="rId7"/>
          <a:stretch>
            <a:fillRect/>
          </a:stretch>
        </p:blipFill>
        <p:spPr>
          <a:xfrm>
            <a:off x="2568018" y="5297864"/>
            <a:ext cx="2388123" cy="1343320"/>
          </a:xfrm>
          <a:prstGeom prst="rect">
            <a:avLst/>
          </a:prstGeom>
        </p:spPr>
      </p:pic>
      <p:pic>
        <p:nvPicPr>
          <p:cNvPr id="8" name="Picture 7">
            <a:extLst>
              <a:ext uri="{FF2B5EF4-FFF2-40B4-BE49-F238E27FC236}">
                <a16:creationId xmlns:a16="http://schemas.microsoft.com/office/drawing/2014/main" id="{2B82399E-A77C-47F0-A113-027610E0153D}"/>
              </a:ext>
            </a:extLst>
          </p:cNvPr>
          <p:cNvPicPr>
            <a:picLocks noChangeAspect="1"/>
          </p:cNvPicPr>
          <p:nvPr/>
        </p:nvPicPr>
        <p:blipFill>
          <a:blip r:embed="rId8"/>
          <a:stretch>
            <a:fillRect/>
          </a:stretch>
        </p:blipFill>
        <p:spPr>
          <a:xfrm>
            <a:off x="6649649" y="5176003"/>
            <a:ext cx="2397567" cy="1587042"/>
          </a:xfrm>
          <a:prstGeom prst="rect">
            <a:avLst/>
          </a:prstGeom>
        </p:spPr>
      </p:pic>
    </p:spTree>
    <p:extLst>
      <p:ext uri="{BB962C8B-B14F-4D97-AF65-F5344CB8AC3E}">
        <p14:creationId xmlns:p14="http://schemas.microsoft.com/office/powerpoint/2010/main" val="345051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686</TotalTime>
  <Words>2085</Words>
  <Application>Microsoft Office PowerPoint</Application>
  <PresentationFormat>Widescreen</PresentationFormat>
  <Paragraphs>146</Paragraphs>
  <Slides>23</Slides>
  <Notes>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Office Theme</vt:lpstr>
      <vt:lpstr>Primary 4’s  Virtual Curriculum Evening   </vt:lpstr>
      <vt:lpstr>Key points </vt:lpstr>
      <vt:lpstr>Meet the Teacher </vt:lpstr>
      <vt:lpstr>What does the class look like? </vt:lpstr>
      <vt:lpstr>What does the class look like? </vt:lpstr>
      <vt:lpstr>Literacy</vt:lpstr>
      <vt:lpstr>Reading </vt:lpstr>
      <vt:lpstr>Writing </vt:lpstr>
      <vt:lpstr>Listening and Talking</vt:lpstr>
      <vt:lpstr>Numeracy and Mathematics </vt:lpstr>
      <vt:lpstr>Mental Starters </vt:lpstr>
      <vt:lpstr>Number Talks </vt:lpstr>
      <vt:lpstr>Main Maths Lessons </vt:lpstr>
      <vt:lpstr>Health &amp; Wellbeing </vt:lpstr>
      <vt:lpstr>Health and Wellbeing- Physical Education</vt:lpstr>
      <vt:lpstr>Religious Education </vt:lpstr>
      <vt:lpstr>Feedback and Reporting </vt:lpstr>
      <vt:lpstr>Feedback and Reporting (continued)  </vt:lpstr>
      <vt:lpstr>How can I support my child’s learning? </vt:lpstr>
      <vt:lpstr>Keeping in Touch </vt:lpstr>
      <vt:lpstr>PowerPoint Presentation</vt:lpstr>
      <vt:lpstr>Useful Learning Links </vt:lpstr>
      <vt:lpstr>Useful Learning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Evening Primary 4  Miss Henery</dc:title>
  <dc:creator>Miss Henery</dc:creator>
  <cp:lastModifiedBy>Miss Henery</cp:lastModifiedBy>
  <cp:revision>32</cp:revision>
  <dcterms:created xsi:type="dcterms:W3CDTF">2021-09-16T18:00:25Z</dcterms:created>
  <dcterms:modified xsi:type="dcterms:W3CDTF">2021-09-21T14:43:28Z</dcterms:modified>
</cp:coreProperties>
</file>