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chain" ContentType="image/jpeg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media/image5.jpg" ContentType="image/png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6" r:id="rId6"/>
    <p:sldId id="285" r:id="rId7"/>
    <p:sldId id="267" r:id="rId8"/>
    <p:sldId id="273" r:id="rId9"/>
    <p:sldId id="262" r:id="rId10"/>
    <p:sldId id="274" r:id="rId11"/>
    <p:sldId id="284" r:id="rId12"/>
    <p:sldId id="275" r:id="rId13"/>
    <p:sldId id="277" r:id="rId14"/>
    <p:sldId id="279" r:id="rId15"/>
    <p:sldId id="278" r:id="rId16"/>
    <p:sldId id="276" r:id="rId17"/>
    <p:sldId id="283" r:id="rId18"/>
    <p:sldId id="280" r:id="rId19"/>
    <p:sldId id="295" r:id="rId20"/>
    <p:sldId id="286" r:id="rId21"/>
    <p:sldId id="294" r:id="rId22"/>
    <p:sldId id="293" r:id="rId23"/>
    <p:sldId id="289" r:id="rId24"/>
    <p:sldId id="299" r:id="rId25"/>
    <p:sldId id="288" r:id="rId26"/>
    <p:sldId id="292" r:id="rId27"/>
    <p:sldId id="300" r:id="rId28"/>
    <p:sldId id="291" r:id="rId29"/>
    <p:sldId id="298" r:id="rId30"/>
    <p:sldId id="290" r:id="rId31"/>
    <p:sldId id="29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85318"/>
    <a:srgbClr val="A76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pinterest.com/pin/309481805647513469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walmart.com/ip/YINKUU-Simple-Mid-Century-Solid-Wood-Indoor-Flower-Pot-Holder-Home-Decor-Floor-Plants-Stand/461114410" TargetMode="External"/><Relationship Id="rId12" Type="http://schemas.openxmlformats.org/officeDocument/2006/relationships/image" Target="../media/image6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hyperlink" Target="http://www.crsd.org/Domain/2709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www.amazon.com/slp/large-positive-affirmation-wall-posters/d5prdgqyqzfk3ht" TargetMode="External"/><Relationship Id="rId18" Type="http://schemas.openxmlformats.org/officeDocument/2006/relationships/hyperlink" Target="https://www.walmart.com/ip/Fiomva-Waterproof-Stuffed-Animal-Storage-Bean-Bag-Oxford-Chair-Cover-Zipper-Beanbag/91882866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37.jpg"/><Relationship Id="rId17" Type="http://schemas.microsoft.com/office/2007/relationships/hdphoto" Target="../media/hdphoto3.wdp"/><Relationship Id="rId2" Type="http://schemas.openxmlformats.org/officeDocument/2006/relationships/audio" Target="../media/media13.m4a"/><Relationship Id="rId16" Type="http://schemas.openxmlformats.org/officeDocument/2006/relationships/image" Target="../media/image38.png"/><Relationship Id="rId20" Type="http://schemas.openxmlformats.org/officeDocument/2006/relationships/image" Target="../media/image8.png"/><Relationship Id="rId1" Type="http://schemas.microsoft.com/office/2007/relationships/media" Target="../media/media13.m4a"/><Relationship Id="rId6" Type="http://schemas.openxmlformats.org/officeDocument/2006/relationships/hyperlink" Target="https://freepngimg.com/png/3005-wall-clock-png-image" TargetMode="External"/><Relationship Id="rId11" Type="http://schemas.openxmlformats.org/officeDocument/2006/relationships/hyperlink" Target="https://mindingkids.co.uk/downloads/shanarri-displ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pinterest.com/pin/309481805647513469/" TargetMode="Externa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hyperlink" Target="https://www.walmart.com/ip/YINKUU-Simple-Mid-Century-Solid-Wood-Indoor-Flower-Pot-Holder-Home-Decor-Floor-Plants-Stand/461114410" TargetMode="External"/><Relationship Id="rId1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://www.americanyawp.com/reader/24-world-war-ii/wwii-posters/" TargetMode="External"/><Relationship Id="rId18" Type="http://schemas.openxmlformats.org/officeDocument/2006/relationships/hyperlink" Target="http://www.barricks.com/December_7th_4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41.jpg"/><Relationship Id="rId17" Type="http://schemas.openxmlformats.org/officeDocument/2006/relationships/image" Target="../media/image42.jpg"/><Relationship Id="rId2" Type="http://schemas.openxmlformats.org/officeDocument/2006/relationships/audio" Target="../media/media14.m4a"/><Relationship Id="rId16" Type="http://schemas.openxmlformats.org/officeDocument/2006/relationships/hyperlink" Target="https://www.walmart.com/ip/Fiomva-Waterproof-Stuffed-Animal-Storage-Bean-Bag-Oxford-Chair-Cover-Zipper-Beanbag/918828665" TargetMode="External"/><Relationship Id="rId20" Type="http://schemas.openxmlformats.org/officeDocument/2006/relationships/image" Target="../media/image8.png"/><Relationship Id="rId1" Type="http://schemas.microsoft.com/office/2007/relationships/media" Target="../media/media14.m4a"/><Relationship Id="rId6" Type="http://schemas.openxmlformats.org/officeDocument/2006/relationships/hyperlink" Target="https://freepngimg.com/png/3005-wall-clock-png-image" TargetMode="External"/><Relationship Id="rId11" Type="http://schemas.openxmlformats.org/officeDocument/2006/relationships/hyperlink" Target="https://movieposters.ha.com/itm/movie-posters/war/world-war-ii-propaganda-poster-united-states-navy-wpa-1941-poster-3175-x-405-stamp-out-the-axis-war/a/161803-53457.s" TargetMode="External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40.chain"/><Relationship Id="rId19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hyperlink" Target="https://www.walmart.com/ip/YINKUU-Simple-Mid-Century-Solid-Wood-Indoor-Flower-Pot-Holder-Home-Decor-Floor-Plants-Stand/461114410" TargetMode="External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pinterest.ca/pin/411446115938921052/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walmart.com/ip/YINKUU-Simple-Mid-Century-Solid-Wood-Indoor-Flower-Pot-Holder-Home-Decor-Floor-Plants-Stand/461114410" TargetMode="External"/><Relationship Id="rId17" Type="http://schemas.openxmlformats.org/officeDocument/2006/relationships/hyperlink" Target="http://pngimg.com/download/5924" TargetMode="External"/><Relationship Id="rId2" Type="http://schemas.openxmlformats.org/officeDocument/2006/relationships/audio" Target="../media/media15.m4a"/><Relationship Id="rId16" Type="http://schemas.microsoft.com/office/2007/relationships/hdphoto" Target="../media/hdphoto5.wdp"/><Relationship Id="rId20" Type="http://schemas.openxmlformats.org/officeDocument/2006/relationships/image" Target="../media/image47.jpg"/><Relationship Id="rId1" Type="http://schemas.microsoft.com/office/2007/relationships/media" Target="../media/media15.m4a"/><Relationship Id="rId6" Type="http://schemas.openxmlformats.org/officeDocument/2006/relationships/hyperlink" Target="http://ell.stackexchange.com/questions/6388/what-is-the-hole-in-this-object-called" TargetMode="External"/><Relationship Id="rId11" Type="http://schemas.microsoft.com/office/2007/relationships/hdphoto" Target="../media/hdphoto1.wdp"/><Relationship Id="rId5" Type="http://schemas.microsoft.com/office/2007/relationships/hdphoto" Target="../media/hdphoto4.wdp"/><Relationship Id="rId15" Type="http://schemas.openxmlformats.org/officeDocument/2006/relationships/image" Target="../media/image45.png"/><Relationship Id="rId23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hyperlink" Target="https://pl.wikipedia.org/wiki/Microsoft_Teams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hyperlink" Target="http://pngimg.com/download/6902" TargetMode="External"/><Relationship Id="rId2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dkclassroomoutlet.com/set-a-goal-inspire-u-poster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walmart.com/ip/YINKUU-Simple-Mid-Century-Solid-Wood-Indoor-Flower-Pot-Holder-Home-Decor-Floor-Plants-Stand/461114410" TargetMode="External"/><Relationship Id="rId17" Type="http://schemas.openxmlformats.org/officeDocument/2006/relationships/hyperlink" Target="http://pngimg.com/download/5924" TargetMode="External"/><Relationship Id="rId2" Type="http://schemas.openxmlformats.org/officeDocument/2006/relationships/audio" Target="../media/media16.m4a"/><Relationship Id="rId16" Type="http://schemas.microsoft.com/office/2007/relationships/hdphoto" Target="../media/hdphoto5.wdp"/><Relationship Id="rId20" Type="http://schemas.openxmlformats.org/officeDocument/2006/relationships/image" Target="../media/image49.jpg"/><Relationship Id="rId1" Type="http://schemas.microsoft.com/office/2007/relationships/media" Target="../media/media16.m4a"/><Relationship Id="rId6" Type="http://schemas.openxmlformats.org/officeDocument/2006/relationships/hyperlink" Target="http://ell.stackexchange.com/questions/6388/what-is-the-hole-in-this-object-called" TargetMode="External"/><Relationship Id="rId11" Type="http://schemas.microsoft.com/office/2007/relationships/hdphoto" Target="../media/hdphoto1.wdp"/><Relationship Id="rId5" Type="http://schemas.microsoft.com/office/2007/relationships/hdphoto" Target="../media/hdphoto4.wdp"/><Relationship Id="rId15" Type="http://schemas.openxmlformats.org/officeDocument/2006/relationships/image" Target="../media/image45.png"/><Relationship Id="rId23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hyperlink" Target="https://pl.wikipedia.org/wiki/Microsoft_Teams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hyperlink" Target="http://pngimg.com/download/6902" TargetMode="External"/><Relationship Id="rId2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dkclassroomoutlet.com/set-a-goal-inspire-u-poster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walmart.com/ip/YINKUU-Simple-Mid-Century-Solid-Wood-Indoor-Flower-Pot-Holder-Home-Decor-Floor-Plants-Stand/461114410" TargetMode="External"/><Relationship Id="rId17" Type="http://schemas.openxmlformats.org/officeDocument/2006/relationships/hyperlink" Target="http://pngimg.com/download/5924" TargetMode="External"/><Relationship Id="rId2" Type="http://schemas.openxmlformats.org/officeDocument/2006/relationships/audio" Target="../media/media17.m4a"/><Relationship Id="rId16" Type="http://schemas.microsoft.com/office/2007/relationships/hdphoto" Target="../media/hdphoto5.wdp"/><Relationship Id="rId20" Type="http://schemas.openxmlformats.org/officeDocument/2006/relationships/image" Target="../media/image49.jpg"/><Relationship Id="rId1" Type="http://schemas.microsoft.com/office/2007/relationships/media" Target="../media/media17.m4a"/><Relationship Id="rId6" Type="http://schemas.openxmlformats.org/officeDocument/2006/relationships/hyperlink" Target="http://ell.stackexchange.com/questions/6388/what-is-the-hole-in-this-object-called" TargetMode="External"/><Relationship Id="rId11" Type="http://schemas.microsoft.com/office/2007/relationships/hdphoto" Target="../media/hdphoto1.wdp"/><Relationship Id="rId5" Type="http://schemas.microsoft.com/office/2007/relationships/hdphoto" Target="../media/hdphoto4.wdp"/><Relationship Id="rId15" Type="http://schemas.openxmlformats.org/officeDocument/2006/relationships/image" Target="../media/image45.png"/><Relationship Id="rId23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hyperlink" Target="https://pl.wikipedia.org/wiki/Microsoft_Teams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hyperlink" Target="http://pngimg.com/download/6902" TargetMode="External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blankcalendarpages.com/November-2021-calendar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walmart.com/ip/YINKUU-Simple-Mid-Century-Solid-Wood-Indoor-Flower-Pot-Holder-Home-Decor-Floor-Plants-Stand/461114410" TargetMode="External"/><Relationship Id="rId17" Type="http://schemas.openxmlformats.org/officeDocument/2006/relationships/hyperlink" Target="http://pngimg.com/download/5924" TargetMode="External"/><Relationship Id="rId2" Type="http://schemas.openxmlformats.org/officeDocument/2006/relationships/audio" Target="../media/media18.m4a"/><Relationship Id="rId16" Type="http://schemas.microsoft.com/office/2007/relationships/hdphoto" Target="../media/hdphoto5.wdp"/><Relationship Id="rId20" Type="http://schemas.openxmlformats.org/officeDocument/2006/relationships/image" Target="../media/image50.jpg"/><Relationship Id="rId1" Type="http://schemas.microsoft.com/office/2007/relationships/media" Target="../media/media18.m4a"/><Relationship Id="rId6" Type="http://schemas.openxmlformats.org/officeDocument/2006/relationships/hyperlink" Target="http://ell.stackexchange.com/questions/6388/what-is-the-hole-in-this-object-called" TargetMode="External"/><Relationship Id="rId11" Type="http://schemas.microsoft.com/office/2007/relationships/hdphoto" Target="../media/hdphoto1.wdp"/><Relationship Id="rId5" Type="http://schemas.microsoft.com/office/2007/relationships/hdphoto" Target="../media/hdphoto4.wdp"/><Relationship Id="rId15" Type="http://schemas.openxmlformats.org/officeDocument/2006/relationships/image" Target="../media/image45.png"/><Relationship Id="rId23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hyperlink" Target="https://pl.wikipedia.org/wiki/Microsoft_Teams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hyperlink" Target="http://pngimg.com/download/6902" TargetMode="External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www.amazon.com/slp/large-positive-affirmation-wall-posters/d5prdgqyqzfk3ht" TargetMode="External"/><Relationship Id="rId18" Type="http://schemas.openxmlformats.org/officeDocument/2006/relationships/hyperlink" Target="https://www.walmart.com/ip/Fiomva-Waterproof-Stuffed-Animal-Storage-Bean-Bag-Oxford-Chair-Cover-Zipper-Beanbag/91882866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37.jpg"/><Relationship Id="rId17" Type="http://schemas.microsoft.com/office/2007/relationships/hdphoto" Target="../media/hdphoto3.wdp"/><Relationship Id="rId2" Type="http://schemas.openxmlformats.org/officeDocument/2006/relationships/audio" Target="../media/media19.m4a"/><Relationship Id="rId16" Type="http://schemas.openxmlformats.org/officeDocument/2006/relationships/image" Target="../media/image38.png"/><Relationship Id="rId20" Type="http://schemas.openxmlformats.org/officeDocument/2006/relationships/image" Target="../media/image8.png"/><Relationship Id="rId1" Type="http://schemas.microsoft.com/office/2007/relationships/media" Target="../media/media19.m4a"/><Relationship Id="rId6" Type="http://schemas.openxmlformats.org/officeDocument/2006/relationships/hyperlink" Target="https://freepngimg.com/png/3005-wall-clock-png-image" TargetMode="External"/><Relationship Id="rId11" Type="http://schemas.openxmlformats.org/officeDocument/2006/relationships/hyperlink" Target="https://mindingkids.co.uk/downloads/shanarri-displ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pinterest.com/pin/309481805647513469/" TargetMode="Externa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hyperlink" Target="https://www.walmart.com/ip/YINKUU-Simple-Mid-Century-Solid-Wood-Indoor-Flower-Pot-Holder-Home-Decor-Floor-Plants-Stand/461114410" TargetMode="External"/><Relationship Id="rId1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nlwilliamsonl2@northlan.org.uk" TargetMode="External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openxmlformats.org/officeDocument/2006/relationships/hyperlink" Target="http://1000logos.net/twitter-logo/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openxmlformats.org/officeDocument/2006/relationships/image" Target="../media/image45.png"/><Relationship Id="rId25" Type="http://schemas.openxmlformats.org/officeDocument/2006/relationships/image" Target="../media/image8.png"/><Relationship Id="rId2" Type="http://schemas.openxmlformats.org/officeDocument/2006/relationships/audio" Target="../media/media20.m4a"/><Relationship Id="rId16" Type="http://schemas.openxmlformats.org/officeDocument/2006/relationships/hyperlink" Target="http://pngimg.com/download/6902" TargetMode="External"/><Relationship Id="rId20" Type="http://schemas.openxmlformats.org/officeDocument/2006/relationships/image" Target="../media/image51.jpg"/><Relationship Id="rId1" Type="http://schemas.microsoft.com/office/2007/relationships/media" Target="../media/media20.m4a"/><Relationship Id="rId6" Type="http://schemas.openxmlformats.org/officeDocument/2006/relationships/hyperlink" Target="http://ell.stackexchange.com/questions/6388/what-is-the-hole-in-this-object-called" TargetMode="External"/><Relationship Id="rId11" Type="http://schemas.openxmlformats.org/officeDocument/2006/relationships/hyperlink" Target="https://freepngimg.com/png/3005-wall-clock-png-image" TargetMode="External"/><Relationship Id="rId24" Type="http://schemas.openxmlformats.org/officeDocument/2006/relationships/image" Target="../media/image48.PNG"/><Relationship Id="rId5" Type="http://schemas.microsoft.com/office/2007/relationships/hdphoto" Target="../media/hdphoto4.wdp"/><Relationship Id="rId15" Type="http://schemas.openxmlformats.org/officeDocument/2006/relationships/image" Target="../media/image44.png"/><Relationship Id="rId23" Type="http://schemas.openxmlformats.org/officeDocument/2006/relationships/hyperlink" Target="https://www.barewalls.com/posters-art-prints/farewell.html" TargetMode="External"/><Relationship Id="rId10" Type="http://schemas.openxmlformats.org/officeDocument/2006/relationships/image" Target="../media/image4.png"/><Relationship Id="rId19" Type="http://schemas.openxmlformats.org/officeDocument/2006/relationships/hyperlink" Target="http://pngimg.com/download/5924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blogs.glowscotland.org.uk/nl/sthelens/" TargetMode="External"/><Relationship Id="rId14" Type="http://schemas.openxmlformats.org/officeDocument/2006/relationships/hyperlink" Target="https://www.walmart.com/ip/YINKUU-Simple-Mid-Century-Solid-Wood-Indoor-Flower-Pot-Holder-Home-Decor-Floor-Plants-Stand/461114410" TargetMode="External"/><Relationship Id="rId22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walmart.com/ip/YINKUU-Simple-Mid-Century-Solid-Wood-Indoor-Flower-Pot-Holder-Home-Decor-Floor-Plants-Stand/461114410" TargetMode="External"/><Relationship Id="rId12" Type="http://schemas.openxmlformats.org/officeDocument/2006/relationships/image" Target="../media/image53.png"/><Relationship Id="rId2" Type="http://schemas.openxmlformats.org/officeDocument/2006/relationships/audio" Target="../media/media21.m4a"/><Relationship Id="rId16" Type="http://schemas.openxmlformats.org/officeDocument/2006/relationships/image" Target="../media/image8.png"/><Relationship Id="rId1" Type="http://schemas.microsoft.com/office/2007/relationships/media" Target="../media/media21.m4a"/><Relationship Id="rId6" Type="http://schemas.microsoft.com/office/2007/relationships/hdphoto" Target="../media/hdphoto1.wdp"/><Relationship Id="rId11" Type="http://schemas.openxmlformats.org/officeDocument/2006/relationships/hyperlink" Target="https://www.pinterest.com/pin/309481805647513469/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hyperlink" Target="https://freepngimg.com/png/3005-wall-clock-png-image" TargetMode="External"/><Relationship Id="rId14" Type="http://schemas.openxmlformats.org/officeDocument/2006/relationships/hyperlink" Target="https://www.swanslane.com.au/product/bunting-thank-you-bambo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openxmlformats.org/officeDocument/2006/relationships/audio" Target="../media/media2.m4a"/><Relationship Id="rId16" Type="http://schemas.openxmlformats.org/officeDocument/2006/relationships/image" Target="../media/image13.PNG"/><Relationship Id="rId1" Type="http://schemas.microsoft.com/office/2007/relationships/media" Target="../media/media2.m4a"/><Relationship Id="rId6" Type="http://schemas.openxmlformats.org/officeDocument/2006/relationships/hyperlink" Target="https://freepngimg.com/png/3005-wall-clock-png-image" TargetMode="External"/><Relationship Id="rId11" Type="http://schemas.openxmlformats.org/officeDocument/2006/relationships/hyperlink" Target="https://www.nsbpictures.com/photo-frames-png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s://www.walmart.com/ip/YINKUU-Simple-Mid-Century-Solid-Wood-Indoor-Flower-Pot-Holder-Home-Decor-Floor-Plants-Stand/461114410" TargetMode="External"/><Relationship Id="rId14" Type="http://schemas.openxmlformats.org/officeDocument/2006/relationships/hyperlink" Target="https://pluspng.com/png-frames-for-pictures-375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hyperlink" Target="https://www.walmart.com/ip/YINKUU-Simple-Mid-Century-Solid-Wood-Indoor-Flower-Pot-Holder-Home-Decor-Floor-Plants-Stand/46111441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freeimageslive.co.uk/free_stock_image/notes-noticeboard-jpg" TargetMode="External"/><Relationship Id="rId11" Type="http://schemas.microsoft.com/office/2007/relationships/hdphoto" Target="../media/hdphoto1.wdp"/><Relationship Id="rId5" Type="http://schemas.openxmlformats.org/officeDocument/2006/relationships/image" Target="../media/image14.jp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pixabay.com/en/thumbtack-tack-pink-stationery-pin-496661/" TargetMode="Externa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9.jpg"/><Relationship Id="rId17" Type="http://schemas.openxmlformats.org/officeDocument/2006/relationships/hyperlink" Target="https://primacommercial.com.au/product/porcelain-whiteboard/" TargetMode="External"/><Relationship Id="rId2" Type="http://schemas.openxmlformats.org/officeDocument/2006/relationships/audio" Target="../media/media4.m4a"/><Relationship Id="rId16" Type="http://schemas.openxmlformats.org/officeDocument/2006/relationships/image" Target="../media/image22.png"/><Relationship Id="rId1" Type="http://schemas.microsoft.com/office/2007/relationships/media" Target="../media/media4.m4a"/><Relationship Id="rId6" Type="http://schemas.openxmlformats.org/officeDocument/2006/relationships/hyperlink" Target="https://www.classroomfreebiestoo.com/2016/03/figurative-language-posters.html" TargetMode="External"/><Relationship Id="rId11" Type="http://schemas.openxmlformats.org/officeDocument/2006/relationships/hyperlink" Target="https://freepngimg.com/png/3005-wall-clock-png-image" TargetMode="External"/><Relationship Id="rId5" Type="http://schemas.openxmlformats.org/officeDocument/2006/relationships/image" Target="../media/image18.jpg"/><Relationship Id="rId15" Type="http://schemas.openxmlformats.org/officeDocument/2006/relationships/hyperlink" Target="https://www.twinkl.co.uk/resource/t-m-987-eyfs-learning-areas-literacy-display-banner" TargetMode="External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hyperlink" Target="https://www.walmart.com/ip/YINKUU-Simple-Mid-Century-Solid-Wood-Indoor-Flower-Pot-Holder-Home-Decor-Floor-Plants-Stand/461114410" TargetMode="External"/><Relationship Id="rId1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lubs-kids.scholastic.co.uk/products/99076" TargetMode="External"/><Relationship Id="rId13" Type="http://schemas.openxmlformats.org/officeDocument/2006/relationships/hyperlink" Target="https://www.etsy.com/listing/226698315/read-banner-classroom-banner-reading" TargetMode="External"/><Relationship Id="rId1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24.jpg"/><Relationship Id="rId12" Type="http://schemas.microsoft.com/office/2007/relationships/hdphoto" Target="../media/hdphoto2.wdp"/><Relationship Id="rId17" Type="http://schemas.openxmlformats.org/officeDocument/2006/relationships/hyperlink" Target="https://www.walmart.com/ip/YINKUU-Simple-Mid-Century-Solid-Wood-Indoor-Flower-Pot-Holder-Home-Decor-Floor-Plants-Stand/461114410" TargetMode="External"/><Relationship Id="rId2" Type="http://schemas.openxmlformats.org/officeDocument/2006/relationships/audio" Target="../media/media5.m4a"/><Relationship Id="rId16" Type="http://schemas.microsoft.com/office/2007/relationships/hdphoto" Target="../media/hdphoto1.wdp"/><Relationship Id="rId20" Type="http://schemas.openxmlformats.org/officeDocument/2006/relationships/image" Target="../media/image8.png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hyperlink" Target="https://primacommercial.com.au/product/porcelain-whiteboard/" TargetMode="External"/><Relationship Id="rId19" Type="http://schemas.openxmlformats.org/officeDocument/2006/relationships/hyperlink" Target="https://freepngimg.com/png/3005-wall-clock-png-image" TargetMode="External"/><Relationship Id="rId4" Type="http://schemas.openxmlformats.org/officeDocument/2006/relationships/audio" Target="../media/media6.m4a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3005-wall-clock-png-image" TargetMode="External"/><Relationship Id="rId13" Type="http://schemas.openxmlformats.org/officeDocument/2006/relationships/hyperlink" Target="https://www.twinkl.co.uk/resource/T-CR-159577-wonderful-writing-banner" TargetMode="External"/><Relationship Id="rId18" Type="http://schemas.openxmlformats.org/officeDocument/2006/relationships/hyperlink" Target="https://www.teacherspayteachers.com/Product/Writing-Posters-Narrative-Informative-Opinion-845484" TargetMode="External"/><Relationship Id="rId3" Type="http://schemas.microsoft.com/office/2007/relationships/media" Target="../media/media8.m4a"/><Relationship Id="rId7" Type="http://schemas.openxmlformats.org/officeDocument/2006/relationships/image" Target="../media/image4.png"/><Relationship Id="rId12" Type="http://schemas.openxmlformats.org/officeDocument/2006/relationships/image" Target="../media/image27.jpg"/><Relationship Id="rId17" Type="http://schemas.openxmlformats.org/officeDocument/2006/relationships/image" Target="../media/image29.jpg"/><Relationship Id="rId2" Type="http://schemas.openxmlformats.org/officeDocument/2006/relationships/audio" Target="../media/media7.m4a"/><Relationship Id="rId16" Type="http://schemas.openxmlformats.org/officeDocument/2006/relationships/image" Target="../media/image28.PNG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11" Type="http://schemas.openxmlformats.org/officeDocument/2006/relationships/hyperlink" Target="https://www.walmart.com/ip/YINKUU-Simple-Mid-Century-Solid-Wood-Indoor-Flower-Pot-Holder-Home-Decor-Floor-Plants-Stand/461114410" TargetMode="External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primacommercial.com.au/product/porcelain-whiteboard/" TargetMode="External"/><Relationship Id="rId10" Type="http://schemas.microsoft.com/office/2007/relationships/hdphoto" Target="../media/hdphoto1.wdp"/><Relationship Id="rId19" Type="http://schemas.openxmlformats.org/officeDocument/2006/relationships/image" Target="../media/image8.png"/><Relationship Id="rId4" Type="http://schemas.openxmlformats.org/officeDocument/2006/relationships/audio" Target="../media/media8.m4a"/><Relationship Id="rId9" Type="http://schemas.openxmlformats.org/officeDocument/2006/relationships/image" Target="../media/image3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reepngimg.com/png/3005-wall-clock-png-image" TargetMode="External"/><Relationship Id="rId12" Type="http://schemas.openxmlformats.org/officeDocument/2006/relationships/hyperlink" Target="https://www.twinkl.co.uk/resource/t2-e-376-spelling-display-banner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11" Type="http://schemas.openxmlformats.org/officeDocument/2006/relationships/image" Target="../media/image31.jpg"/><Relationship Id="rId5" Type="http://schemas.openxmlformats.org/officeDocument/2006/relationships/image" Target="../media/image30.PNG"/><Relationship Id="rId15" Type="http://schemas.openxmlformats.org/officeDocument/2006/relationships/image" Target="../media/image8.png"/><Relationship Id="rId10" Type="http://schemas.openxmlformats.org/officeDocument/2006/relationships/hyperlink" Target="https://www.walmart.com/ip/YINKUU-Simple-Mid-Century-Solid-Wood-Indoor-Flower-Pot-Holder-Home-Decor-Floor-Plants-Stand/461114410" TargetMode="Externa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hyperlink" Target="http://www.ebay.co.uk/itm/Phonemes-and-Graphemes-A4-Poster-Phonics-Phases-2-5-EYFS-KS1-LITERACY-/22188811024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reepngimg.com/png/3005-wall-clock-png-image" TargetMode="External"/><Relationship Id="rId12" Type="http://schemas.openxmlformats.org/officeDocument/2006/relationships/hyperlink" Target="https://www.twinkl.co.uk/resource/t2-e-376-spelling-display-banner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11" Type="http://schemas.openxmlformats.org/officeDocument/2006/relationships/image" Target="../media/image31.jpg"/><Relationship Id="rId5" Type="http://schemas.openxmlformats.org/officeDocument/2006/relationships/image" Target="../media/image30.PNG"/><Relationship Id="rId15" Type="http://schemas.openxmlformats.org/officeDocument/2006/relationships/image" Target="../media/image8.png"/><Relationship Id="rId10" Type="http://schemas.openxmlformats.org/officeDocument/2006/relationships/hyperlink" Target="https://www.walmart.com/ip/YINKUU-Simple-Mid-Century-Solid-Wood-Indoor-Flower-Pot-Holder-Home-Decor-Floor-Plants-Stand/461114410" TargetMode="Externa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hyperlink" Target="http://www.ebay.co.uk/itm/Phonemes-and-Graphemes-A4-Poster-Phonics-Phases-2-5-EYFS-KS1-LITERACY-/22188811024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y.ie/itm/A3-Number-Square-1-to-100-Childrens-Wall-Chart-Learning-To-Count-Kids-Poster-/262440848844" TargetMode="External"/><Relationship Id="rId13" Type="http://schemas.openxmlformats.org/officeDocument/2006/relationships/image" Target="../media/image35.jpg"/><Relationship Id="rId18" Type="http://schemas.openxmlformats.org/officeDocument/2006/relationships/image" Target="../media/image17.PNG"/><Relationship Id="rId3" Type="http://schemas.microsoft.com/office/2007/relationships/media" Target="../media/media12.m4a"/><Relationship Id="rId7" Type="http://schemas.openxmlformats.org/officeDocument/2006/relationships/image" Target="../media/image33.jpg"/><Relationship Id="rId12" Type="http://schemas.openxmlformats.org/officeDocument/2006/relationships/hyperlink" Target="https://freepngimg.com/png/3005-wall-clock-png-image" TargetMode="External"/><Relationship Id="rId17" Type="http://schemas.openxmlformats.org/officeDocument/2006/relationships/hyperlink" Target="https://www.walmart.com/ip/YINKUU-Simple-Mid-Century-Solid-Wood-Indoor-Flower-Pot-Holder-Home-Decor-Floor-Plants-Stand/461114410" TargetMode="External"/><Relationship Id="rId2" Type="http://schemas.openxmlformats.org/officeDocument/2006/relationships/audio" Target="../media/media11.m4a"/><Relationship Id="rId16" Type="http://schemas.microsoft.com/office/2007/relationships/hdphoto" Target="../media/hdphoto1.wdp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hyperlink" Target="http://www.thaigoodview.com/node/142693" TargetMode="External"/><Relationship Id="rId19" Type="http://schemas.openxmlformats.org/officeDocument/2006/relationships/image" Target="../media/image8.png"/><Relationship Id="rId4" Type="http://schemas.openxmlformats.org/officeDocument/2006/relationships/audio" Target="../media/media12.m4a"/><Relationship Id="rId9" Type="http://schemas.openxmlformats.org/officeDocument/2006/relationships/image" Target="../media/image34.png"/><Relationship Id="rId14" Type="http://schemas.openxmlformats.org/officeDocument/2006/relationships/hyperlink" Target="http://www.ebay.co.uk/itm/New-Times-Tables-1-12-Educational-Childrens-Maths-Chart-Mini-Poster-/13095907865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60" y="0"/>
            <a:ext cx="7951823" cy="5706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729791" y="1573492"/>
            <a:ext cx="6492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latin typeface="Comic Sans MS" panose="030F0702030302020204" pitchFamily="66" charset="0"/>
              </a:rPr>
              <a:t>Primary 7/6 with Miss Williamson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D133D-6EB9-4C5F-A32D-594DF776D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9822D-3EAC-4368-9936-0C24946D7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980611" y="232803"/>
            <a:ext cx="1301445" cy="130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641F5-FB16-4E26-82CF-20C5E08F5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99957" y="299374"/>
            <a:ext cx="6797988" cy="1449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9B34F-9485-4B8F-85BD-B499DA5F22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507271" y="299374"/>
            <a:ext cx="2292580" cy="3242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C5DA7-0C69-4DD3-810E-2E375FDC8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2057" y="1573492"/>
            <a:ext cx="5377108" cy="537710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68E2B3-9ECB-4440-AE9A-24F8EC420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9154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33" y="-12853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04198" y="391813"/>
            <a:ext cx="684451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Health and Wellbeing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This term we are focusing on health through the lens of the SHANARRI indicators.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Each week we will focus on a different indicator and a different aspect of that indicator.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At the beginning of this term we set learning goals (ask your child what their goals are for this term.)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Our P.E days are </a:t>
            </a:r>
            <a:r>
              <a:rPr lang="en-GB" sz="2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Monday</a:t>
            </a:r>
            <a:r>
              <a:rPr lang="en-GB" sz="2000" b="1" dirty="0">
                <a:latin typeface="Comic Sans MS" panose="030F0702030302020204" pitchFamily="66" charset="0"/>
              </a:rPr>
              <a:t> and </a:t>
            </a:r>
            <a:r>
              <a:rPr lang="en-GB" sz="2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Thursday</a:t>
            </a:r>
            <a:r>
              <a:rPr lang="en-GB" sz="2000" b="1" dirty="0">
                <a:latin typeface="Comic Sans MS" panose="030F0702030302020204" pitchFamily="66" charset="0"/>
              </a:rPr>
              <a:t>. This term we are focusing on ball games and skills.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E66379-AFAB-4503-A5A3-3CB19486BF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308347" y="391813"/>
            <a:ext cx="2579455" cy="2512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A9DF8-6875-4548-B962-26CEBF516C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2259" r="13042"/>
          <a:stretch/>
        </p:blipFill>
        <p:spPr>
          <a:xfrm>
            <a:off x="7813267" y="2112845"/>
            <a:ext cx="1182368" cy="1582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AA553A-FA27-4396-BFA8-5495C487F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24467" y="3096881"/>
            <a:ext cx="1211587" cy="1713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BE02E7-6116-4C3C-9E85-2797CCA44E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flipH="1">
            <a:off x="8995635" y="3363984"/>
            <a:ext cx="3702949" cy="37029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80F424-2077-4776-A310-9583B29D6A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88172" y="1911050"/>
            <a:ext cx="5032557" cy="50325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D8D5E-B080-4127-A6E0-C382E82F5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81042" y="35331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0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34" y="-12853"/>
            <a:ext cx="8729245" cy="6081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04198" y="391813"/>
            <a:ext cx="68445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IDL (Interdisciplinary Learning)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This term our IDL focus is World War Two.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The children have enjoyed learning about the events leading up to the war and have been researching WWII leaders.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Last week we created symmetrical sketches of the leaders in class and this week we will be making fact files about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We hope to explore this theme until Christmas as the children came up with lots of ideas and questions during our K.W.L lesson </a:t>
            </a:r>
            <a:r>
              <a:rPr lang="en-GB" sz="1600" b="1" dirty="0">
                <a:latin typeface="Comic Sans MS" panose="030F0702030302020204" pitchFamily="66" charset="0"/>
              </a:rPr>
              <a:t>(What we KNOW, What we WOULD like to find out, What we have LEARNED)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47840" y="500184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27823" y="3819236"/>
            <a:ext cx="2498228" cy="3247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37A88-102E-4B4A-B3D3-0A71721EE0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5199" t="3025" r="4396" b="3633"/>
          <a:stretch/>
        </p:blipFill>
        <p:spPr>
          <a:xfrm>
            <a:off x="9188780" y="391813"/>
            <a:ext cx="1432876" cy="1944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B35FE-BEC8-4006-A8CE-3605AFCD6A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54765"/>
          <a:stretch/>
        </p:blipFill>
        <p:spPr>
          <a:xfrm>
            <a:off x="10661151" y="391813"/>
            <a:ext cx="1329744" cy="1944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B93C02-3185-449B-8D8E-4D88BC870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r="45677"/>
          <a:stretch/>
        </p:blipFill>
        <p:spPr>
          <a:xfrm>
            <a:off x="10644065" y="2517899"/>
            <a:ext cx="1403462" cy="1822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BE02E7-6116-4C3C-9E85-2797CCA44E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flipH="1">
            <a:off x="8995635" y="3363984"/>
            <a:ext cx="3702949" cy="37029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E9E40E-F652-47E2-9AD4-996FA8F1AA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797138" y="2458861"/>
            <a:ext cx="1455206" cy="1940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80F424-2077-4776-A310-9583B29D6A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3604" y="1444314"/>
            <a:ext cx="5331045" cy="53310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A22B60-2394-4A49-99DA-057BFFDB8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05069" y="32167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8A42F-78F1-4915-8875-785D7593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84">
                        <a14:foregroundMark x1="92384" y1="27401" x2="92384" y2="27401"/>
                        <a14:foregroundMark x1="92209" y1="22204" x2="92209" y2="2220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794" y="3098281"/>
            <a:ext cx="5670290" cy="4473591"/>
          </a:xfrm>
          <a:prstGeom prst="rect">
            <a:avLst/>
          </a:prstGeom>
          <a:scene3d>
            <a:camera prst="orthographicFront">
              <a:rot lat="0" lon="21299989" rev="0"/>
            </a:camera>
            <a:lightRig rig="threePt" dir="t"/>
          </a:scene3d>
        </p:spPr>
      </p:pic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33" y="-12853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04198" y="391813"/>
            <a:ext cx="68445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How to support your child at home?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Microsoft Teams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Links to class resources </a:t>
            </a:r>
            <a:r>
              <a:rPr lang="en-GB" b="1" dirty="0">
                <a:latin typeface="Comic Sans MS" panose="030F0702030302020204" pitchFamily="66" charset="0"/>
              </a:rPr>
              <a:t>(on General channel)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Reading </a:t>
            </a:r>
            <a:r>
              <a:rPr lang="en-GB" b="1" dirty="0">
                <a:latin typeface="Comic Sans MS" panose="030F0702030302020204" pitchFamily="66" charset="0"/>
              </a:rPr>
              <a:t>(Class novels/home reader)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Extra spelling practice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Times tables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Maths games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Digital School’s Virtual Classroom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82754C-7146-49D2-8631-E08D721AF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18414" y="3098281"/>
            <a:ext cx="2218870" cy="36966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3BCF8C-73E5-49A2-9DDD-AEF160FA4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89961" l="4467" r="95467">
                        <a14:foregroundMark x1="11267" y1="70667" x2="11267" y2="70667"/>
                        <a14:foregroundMark x1="10867" y1="54745" x2="10867" y2="54745"/>
                        <a14:foregroundMark x1="10867" y1="40471" x2="10867" y2="40471"/>
                        <a14:foregroundMark x1="9467" y1="25098" x2="9467" y2="25098"/>
                        <a14:foregroundMark x1="6800" y1="18196" x2="6800" y2="18196"/>
                        <a14:foregroundMark x1="6800" y1="11843" x2="6800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44600" y1="11843" x2="44600" y2="11843"/>
                        <a14:foregroundMark x1="44600" y1="11843" x2="44600" y2="11843"/>
                        <a14:foregroundMark x1="54067" y1="11843" x2="54067" y2="11843"/>
                        <a14:foregroundMark x1="54067" y1="11843" x2="54067" y2="11843"/>
                        <a14:foregroundMark x1="54067" y1="11843" x2="54067" y2="11843"/>
                        <a14:foregroundMark x1="60400" y1="11843" x2="60400" y2="11843"/>
                        <a14:foregroundMark x1="60400" y1="11843" x2="60400" y2="11843"/>
                        <a14:foregroundMark x1="60400" y1="11843" x2="60400" y2="11843"/>
                        <a14:foregroundMark x1="65800" y1="11294" x2="65800" y2="11294"/>
                        <a14:foregroundMark x1="65800" y1="11294" x2="65800" y2="11294"/>
                        <a14:foregroundMark x1="65800" y1="11294" x2="65800" y2="11294"/>
                        <a14:foregroundMark x1="4533" y1="29333" x2="4533" y2="29333"/>
                        <a14:foregroundMark x1="5467" y1="39922" x2="5467" y2="39922"/>
                        <a14:foregroundMark x1="5467" y1="42039" x2="5467" y2="42039"/>
                        <a14:foregroundMark x1="5467" y1="42039" x2="5467" y2="42039"/>
                        <a14:foregroundMark x1="33333" y1="66902" x2="33333" y2="66902"/>
                        <a14:foregroundMark x1="33333" y1="66902" x2="33333" y2="66902"/>
                        <a14:foregroundMark x1="33333" y1="66902" x2="33333" y2="66902"/>
                        <a14:foregroundMark x1="44600" y1="82275" x2="44600" y2="82275"/>
                        <a14:foregroundMark x1="39667" y1="77020" x2="39667" y2="77020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50000" y1="74353" x2="50000" y2="74353"/>
                        <a14:foregroundMark x1="66200" y1="69569" x2="66200" y2="69569"/>
                        <a14:foregroundMark x1="67600" y1="69569" x2="67600" y2="69569"/>
                        <a14:foregroundMark x1="67600" y1="69569" x2="67600" y2="69569"/>
                        <a14:foregroundMark x1="49600" y1="68000" x2="49600" y2="68000"/>
                        <a14:foregroundMark x1="41000" y1="71137" x2="41000" y2="71137"/>
                        <a14:foregroundMark x1="40133" y1="71686" x2="40133" y2="71686"/>
                        <a14:foregroundMark x1="40133" y1="71686" x2="40133" y2="71686"/>
                        <a14:foregroundMark x1="84267" y1="71137" x2="84267" y2="71137"/>
                        <a14:foregroundMark x1="84267" y1="71137" x2="84267" y2="71137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70733" y1="71686" x2="70733" y2="71686"/>
                        <a14:foregroundMark x1="70733" y1="71686" x2="70733" y2="71686"/>
                        <a14:foregroundMark x1="68000" y1="72784" x2="68000" y2="72784"/>
                        <a14:foregroundMark x1="67133" y1="72784" x2="67133" y2="72784"/>
                        <a14:foregroundMark x1="64000" y1="72784" x2="64000" y2="72784"/>
                        <a14:foregroundMark x1="46400" y1="71137" x2="46400" y2="71137"/>
                        <a14:foregroundMark x1="46400" y1="71137" x2="46400" y2="71137"/>
                        <a14:foregroundMark x1="46400" y1="71137" x2="46400" y2="71137"/>
                        <a14:foregroundMark x1="78867" y1="70118" x2="78867" y2="70118"/>
                        <a14:foregroundMark x1="69400" y1="66902" x2="69400" y2="66902"/>
                        <a14:foregroundMark x1="67600" y1="64784" x2="67600" y2="64784"/>
                        <a14:foregroundMark x1="63533" y1="10745" x2="63533" y2="10745"/>
                        <a14:foregroundMark x1="63533" y1="10745" x2="63533" y2="10745"/>
                        <a14:foregroundMark x1="65800" y1="25098" x2="65800" y2="25098"/>
                        <a14:foregroundMark x1="65800" y1="25098" x2="65800" y2="25098"/>
                        <a14:foregroundMark x1="65800" y1="25098" x2="65800" y2="25098"/>
                        <a14:foregroundMark x1="65800" y1="42039" x2="65800" y2="42039"/>
                        <a14:foregroundMark x1="65800" y1="52078" x2="65800" y2="52078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48392" x2="65800" y2="48392"/>
                        <a14:foregroundMark x1="65333" y1="47294" x2="65333" y2="47294"/>
                        <a14:foregroundMark x1="65333" y1="47294" x2="65333" y2="47294"/>
                        <a14:foregroundMark x1="5867" y1="54745" x2="5867" y2="54745"/>
                        <a14:foregroundMark x1="5867" y1="54745" x2="5867" y2="54745"/>
                        <a14:foregroundMark x1="5867" y1="54745" x2="5867" y2="54745"/>
                        <a14:foregroundMark x1="13067" y1="74902" x2="13067" y2="74902"/>
                        <a14:foregroundMark x1="20267" y1="80157" x2="20267" y2="80157"/>
                        <a14:foregroundMark x1="18467" y1="78039" x2="18467" y2="78039"/>
                        <a14:foregroundMark x1="18467" y1="78039" x2="18467" y2="78039"/>
                        <a14:foregroundMark x1="95533" y1="71686" x2="95533" y2="71686"/>
                        <a14:foregroundMark x1="78400" y1="66902" x2="78400" y2="66902"/>
                        <a14:foregroundMark x1="78400" y1="66902" x2="78400" y2="66902"/>
                        <a14:foregroundMark x1="59000" y1="65333" x2="59000" y2="65333"/>
                        <a14:foregroundMark x1="59000" y1="65333" x2="59000" y2="65333"/>
                        <a14:foregroundMark x1="59000" y1="65333" x2="59000" y2="65333"/>
                        <a14:foregroundMark x1="58600" y1="65333" x2="58600" y2="65333"/>
                        <a14:foregroundMark x1="57667" y1="65333" x2="57667" y2="65333"/>
                        <a14:foregroundMark x1="57667" y1="65333" x2="57667" y2="65333"/>
                        <a14:foregroundMark x1="55000" y1="70667" x2="55000" y2="70667"/>
                        <a14:foregroundMark x1="62600" y1="9725" x2="62600" y2="9725"/>
                        <a14:foregroundMark x1="62600" y1="9725" x2="62600" y2="9725"/>
                        <a14:foregroundMark x1="64867" y1="15529" x2="64867" y2="15529"/>
                        <a14:foregroundMark x1="64867" y1="15529" x2="64867" y2="15529"/>
                        <a14:foregroundMark x1="65800" y1="18745" x2="65800" y2="18745"/>
                        <a14:foregroundMark x1="65800" y1="18745" x2="65800" y2="18745"/>
                        <a14:foregroundMark x1="65800" y1="18745" x2="65800" y2="18745"/>
                        <a14:foregroundMark x1="66600" y1="29176" x2="66600" y2="29176"/>
                        <a14:foregroundMark x1="66600" y1="26196" x2="66600" y2="26196"/>
                        <a14:foregroundMark x1="66933" y1="18510" x2="66933" y2="18510"/>
                        <a14:foregroundMark x1="66933" y1="15137" x2="66933" y2="15137"/>
                        <a14:foregroundMark x1="68800" y1="60941" x2="68800" y2="60941"/>
                        <a14:foregroundMark x1="68800" y1="65412" x2="68800" y2="65412"/>
                        <a14:foregroundMark x1="65333" y1="62431" x2="65333" y2="62431"/>
                        <a14:foregroundMark x1="65333" y1="58745" x2="65333" y2="58745"/>
                        <a14:foregroundMark x1="65667" y1="61333" x2="65667" y2="61333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137" x2="65667" y2="59137"/>
                        <a14:foregroundMark x1="65667" y1="58039" x2="65667" y2="58039"/>
                        <a14:foregroundMark x1="65667" y1="56941" x2="65667" y2="56941"/>
                        <a14:foregroundMark x1="65667" y1="56941" x2="65667" y2="56941"/>
                        <a14:foregroundMark x1="47133" y1="68706" x2="47133" y2="68706"/>
                        <a14:foregroundMark x1="47133" y1="68706" x2="47133" y2="68706"/>
                        <a14:foregroundMark x1="47133" y1="68706" x2="47133" y2="6870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761439" y="2587417"/>
            <a:ext cx="2256224" cy="19177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58909-897B-4CC5-B868-EB5EB137A9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290268" y="3037576"/>
            <a:ext cx="633229" cy="588903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threePt" dir="t"/>
          </a:scene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12315-1518-470E-9AAE-159BF5AC97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224711" y="303037"/>
            <a:ext cx="2481847" cy="1917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E62D-DF54-47F8-9579-9D35895A2C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1265" y="1282306"/>
            <a:ext cx="5043292" cy="50432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F86E4E-604A-4C74-9E2C-07B7E5576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955146" y="3098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8A42F-78F1-4915-8875-785D7593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84">
                        <a14:foregroundMark x1="92384" y1="27401" x2="92384" y2="27401"/>
                        <a14:foregroundMark x1="92209" y1="22204" x2="92209" y2="2220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794" y="3098281"/>
            <a:ext cx="5670290" cy="4473591"/>
          </a:xfrm>
          <a:prstGeom prst="rect">
            <a:avLst/>
          </a:prstGeom>
          <a:scene3d>
            <a:camera prst="orthographicFront">
              <a:rot lat="0" lon="21299989" rev="0"/>
            </a:camera>
            <a:lightRig rig="threePt" dir="t"/>
          </a:scene3d>
        </p:spPr>
      </p:pic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626" y="0"/>
            <a:ext cx="8122091" cy="5939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149916" y="343681"/>
            <a:ext cx="701660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Feedback and Reporting</a:t>
            </a:r>
          </a:p>
          <a:p>
            <a:r>
              <a:rPr lang="en-GB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Personal Learning Plans (PLPs)</a:t>
            </a:r>
          </a:p>
          <a:p>
            <a:r>
              <a:rPr lang="en-GB" b="1" dirty="0">
                <a:latin typeface="Comic Sans MS" panose="030F0702030302020204" pitchFamily="66" charset="0"/>
              </a:rPr>
              <a:t>PLPs will be sent home on </a:t>
            </a: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Monday 25</a:t>
            </a:r>
            <a:r>
              <a:rPr lang="en-GB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 October</a:t>
            </a:r>
            <a:r>
              <a:rPr lang="en-GB" b="1" dirty="0">
                <a:latin typeface="Comic Sans MS" panose="030F0702030302020204" pitchFamily="66" charset="0"/>
              </a:rPr>
              <a:t>. This will highlight your child’s targets for this term which have been set along with their class teacher.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b="1" dirty="0">
                <a:latin typeface="Comic Sans MS" panose="030F0702030302020204" pitchFamily="66" charset="0"/>
              </a:rPr>
              <a:t>PLPs trackers will be sent home again on </a:t>
            </a: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Monday 6</a:t>
            </a:r>
            <a:r>
              <a:rPr lang="en-GB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 December</a:t>
            </a:r>
            <a:r>
              <a:rPr lang="en-GB" b="1" dirty="0">
                <a:latin typeface="Comic Sans MS" panose="030F0702030302020204" pitchFamily="66" charset="0"/>
              </a:rPr>
              <a:t> to provide feedback on the children’s progress with their targets for Reading, Writing, Talking and Listening and Maths. Please feel free to provide feedback on this.</a:t>
            </a:r>
            <a:endParaRPr lang="en-GB" b="1" dirty="0"/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sz="2400" b="1" u="sng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394933" y="3749288"/>
            <a:ext cx="2498228" cy="3247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82754C-7146-49D2-8631-E08D721AF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18414" y="3098281"/>
            <a:ext cx="2218870" cy="36966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3BCF8C-73E5-49A2-9DDD-AEF160FA4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89961" l="4467" r="95467">
                        <a14:foregroundMark x1="11267" y1="70667" x2="11267" y2="70667"/>
                        <a14:foregroundMark x1="10867" y1="54745" x2="10867" y2="54745"/>
                        <a14:foregroundMark x1="10867" y1="40471" x2="10867" y2="40471"/>
                        <a14:foregroundMark x1="9467" y1="25098" x2="9467" y2="25098"/>
                        <a14:foregroundMark x1="6800" y1="18196" x2="6800" y2="18196"/>
                        <a14:foregroundMark x1="6800" y1="11843" x2="6800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44600" y1="11843" x2="44600" y2="11843"/>
                        <a14:foregroundMark x1="44600" y1="11843" x2="44600" y2="11843"/>
                        <a14:foregroundMark x1="54067" y1="11843" x2="54067" y2="11843"/>
                        <a14:foregroundMark x1="54067" y1="11843" x2="54067" y2="11843"/>
                        <a14:foregroundMark x1="54067" y1="11843" x2="54067" y2="11843"/>
                        <a14:foregroundMark x1="60400" y1="11843" x2="60400" y2="11843"/>
                        <a14:foregroundMark x1="60400" y1="11843" x2="60400" y2="11843"/>
                        <a14:foregroundMark x1="60400" y1="11843" x2="60400" y2="11843"/>
                        <a14:foregroundMark x1="65800" y1="11294" x2="65800" y2="11294"/>
                        <a14:foregroundMark x1="65800" y1="11294" x2="65800" y2="11294"/>
                        <a14:foregroundMark x1="65800" y1="11294" x2="65800" y2="11294"/>
                        <a14:foregroundMark x1="4533" y1="29333" x2="4533" y2="29333"/>
                        <a14:foregroundMark x1="5467" y1="39922" x2="5467" y2="39922"/>
                        <a14:foregroundMark x1="5467" y1="42039" x2="5467" y2="42039"/>
                        <a14:foregroundMark x1="5467" y1="42039" x2="5467" y2="42039"/>
                        <a14:foregroundMark x1="33333" y1="66902" x2="33333" y2="66902"/>
                        <a14:foregroundMark x1="33333" y1="66902" x2="33333" y2="66902"/>
                        <a14:foregroundMark x1="33333" y1="66902" x2="33333" y2="66902"/>
                        <a14:foregroundMark x1="44600" y1="82275" x2="44600" y2="82275"/>
                        <a14:foregroundMark x1="39667" y1="77020" x2="39667" y2="77020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50000" y1="74353" x2="50000" y2="74353"/>
                        <a14:foregroundMark x1="66200" y1="69569" x2="66200" y2="69569"/>
                        <a14:foregroundMark x1="67600" y1="69569" x2="67600" y2="69569"/>
                        <a14:foregroundMark x1="67600" y1="69569" x2="67600" y2="69569"/>
                        <a14:foregroundMark x1="49600" y1="68000" x2="49600" y2="68000"/>
                        <a14:foregroundMark x1="41000" y1="71137" x2="41000" y2="71137"/>
                        <a14:foregroundMark x1="40133" y1="71686" x2="40133" y2="71686"/>
                        <a14:foregroundMark x1="40133" y1="71686" x2="40133" y2="71686"/>
                        <a14:foregroundMark x1="84267" y1="71137" x2="84267" y2="71137"/>
                        <a14:foregroundMark x1="84267" y1="71137" x2="84267" y2="71137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70733" y1="71686" x2="70733" y2="71686"/>
                        <a14:foregroundMark x1="70733" y1="71686" x2="70733" y2="71686"/>
                        <a14:foregroundMark x1="68000" y1="72784" x2="68000" y2="72784"/>
                        <a14:foregroundMark x1="67133" y1="72784" x2="67133" y2="72784"/>
                        <a14:foregroundMark x1="64000" y1="72784" x2="64000" y2="72784"/>
                        <a14:foregroundMark x1="46400" y1="71137" x2="46400" y2="71137"/>
                        <a14:foregroundMark x1="46400" y1="71137" x2="46400" y2="71137"/>
                        <a14:foregroundMark x1="46400" y1="71137" x2="46400" y2="71137"/>
                        <a14:foregroundMark x1="78867" y1="70118" x2="78867" y2="70118"/>
                        <a14:foregroundMark x1="69400" y1="66902" x2="69400" y2="66902"/>
                        <a14:foregroundMark x1="67600" y1="64784" x2="67600" y2="64784"/>
                        <a14:foregroundMark x1="63533" y1="10745" x2="63533" y2="10745"/>
                        <a14:foregroundMark x1="63533" y1="10745" x2="63533" y2="10745"/>
                        <a14:foregroundMark x1="65800" y1="25098" x2="65800" y2="25098"/>
                        <a14:foregroundMark x1="65800" y1="25098" x2="65800" y2="25098"/>
                        <a14:foregroundMark x1="65800" y1="25098" x2="65800" y2="25098"/>
                        <a14:foregroundMark x1="65800" y1="42039" x2="65800" y2="42039"/>
                        <a14:foregroundMark x1="65800" y1="52078" x2="65800" y2="52078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48392" x2="65800" y2="48392"/>
                        <a14:foregroundMark x1="65333" y1="47294" x2="65333" y2="47294"/>
                        <a14:foregroundMark x1="65333" y1="47294" x2="65333" y2="47294"/>
                        <a14:foregroundMark x1="5867" y1="54745" x2="5867" y2="54745"/>
                        <a14:foregroundMark x1="5867" y1="54745" x2="5867" y2="54745"/>
                        <a14:foregroundMark x1="5867" y1="54745" x2="5867" y2="54745"/>
                        <a14:foregroundMark x1="13067" y1="74902" x2="13067" y2="74902"/>
                        <a14:foregroundMark x1="20267" y1="80157" x2="20267" y2="80157"/>
                        <a14:foregroundMark x1="18467" y1="78039" x2="18467" y2="78039"/>
                        <a14:foregroundMark x1="18467" y1="78039" x2="18467" y2="78039"/>
                        <a14:foregroundMark x1="95533" y1="71686" x2="95533" y2="71686"/>
                        <a14:foregroundMark x1="78400" y1="66902" x2="78400" y2="66902"/>
                        <a14:foregroundMark x1="78400" y1="66902" x2="78400" y2="66902"/>
                        <a14:foregroundMark x1="59000" y1="65333" x2="59000" y2="65333"/>
                        <a14:foregroundMark x1="59000" y1="65333" x2="59000" y2="65333"/>
                        <a14:foregroundMark x1="59000" y1="65333" x2="59000" y2="65333"/>
                        <a14:foregroundMark x1="58600" y1="65333" x2="58600" y2="65333"/>
                        <a14:foregroundMark x1="57667" y1="65333" x2="57667" y2="65333"/>
                        <a14:foregroundMark x1="57667" y1="65333" x2="57667" y2="65333"/>
                        <a14:foregroundMark x1="55000" y1="70667" x2="55000" y2="70667"/>
                        <a14:foregroundMark x1="62600" y1="9725" x2="62600" y2="9725"/>
                        <a14:foregroundMark x1="62600" y1="9725" x2="62600" y2="9725"/>
                        <a14:foregroundMark x1="64867" y1="15529" x2="64867" y2="15529"/>
                        <a14:foregroundMark x1="64867" y1="15529" x2="64867" y2="15529"/>
                        <a14:foregroundMark x1="65800" y1="18745" x2="65800" y2="18745"/>
                        <a14:foregroundMark x1="65800" y1="18745" x2="65800" y2="18745"/>
                        <a14:foregroundMark x1="65800" y1="18745" x2="65800" y2="18745"/>
                        <a14:foregroundMark x1="66600" y1="29176" x2="66600" y2="29176"/>
                        <a14:foregroundMark x1="66600" y1="26196" x2="66600" y2="26196"/>
                        <a14:foregroundMark x1="66933" y1="18510" x2="66933" y2="18510"/>
                        <a14:foregroundMark x1="66933" y1="15137" x2="66933" y2="15137"/>
                        <a14:foregroundMark x1="68800" y1="60941" x2="68800" y2="60941"/>
                        <a14:foregroundMark x1="68800" y1="65412" x2="68800" y2="65412"/>
                        <a14:foregroundMark x1="65333" y1="62431" x2="65333" y2="62431"/>
                        <a14:foregroundMark x1="65333" y1="58745" x2="65333" y2="58745"/>
                        <a14:foregroundMark x1="65667" y1="61333" x2="65667" y2="61333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137" x2="65667" y2="59137"/>
                        <a14:foregroundMark x1="65667" y1="58039" x2="65667" y2="58039"/>
                        <a14:foregroundMark x1="65667" y1="56941" x2="65667" y2="56941"/>
                        <a14:foregroundMark x1="65667" y1="56941" x2="65667" y2="56941"/>
                        <a14:foregroundMark x1="47133" y1="68706" x2="47133" y2="68706"/>
                        <a14:foregroundMark x1="47133" y1="68706" x2="47133" y2="68706"/>
                        <a14:foregroundMark x1="47133" y1="68706" x2="47133" y2="6870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761439" y="2587417"/>
            <a:ext cx="2256224" cy="19177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58909-897B-4CC5-B868-EB5EB137A9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290268" y="3037576"/>
            <a:ext cx="633229" cy="588903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A6F68-34E6-4D43-A898-8E7456A780C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l="16643" t="2200" r="16277" b="2681"/>
          <a:stretch/>
        </p:blipFill>
        <p:spPr>
          <a:xfrm>
            <a:off x="9311134" y="343681"/>
            <a:ext cx="1362565" cy="193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E62D-DF54-47F8-9579-9D35895A2C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1265" y="1282306"/>
            <a:ext cx="5043292" cy="50432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E6981B-FB82-4BC9-AFE0-D972826A3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63663" y="29256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2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8A42F-78F1-4915-8875-785D7593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84">
                        <a14:foregroundMark x1="92384" y1="27401" x2="92384" y2="27401"/>
                        <a14:foregroundMark x1="92209" y1="22204" x2="92209" y2="2220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794" y="3098281"/>
            <a:ext cx="5670290" cy="4473591"/>
          </a:xfrm>
          <a:prstGeom prst="rect">
            <a:avLst/>
          </a:prstGeom>
          <a:scene3d>
            <a:camera prst="orthographicFront">
              <a:rot lat="0" lon="21299989" rev="0"/>
            </a:camera>
            <a:lightRig rig="threePt" dir="t"/>
          </a:scene3d>
        </p:spPr>
      </p:pic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626" y="0"/>
            <a:ext cx="8122091" cy="5939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149916" y="343681"/>
            <a:ext cx="70166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Feedback and Reporting</a:t>
            </a:r>
          </a:p>
          <a:p>
            <a:r>
              <a:rPr lang="en-GB" sz="20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Personal Learning Plans (PLPs)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Updated PLPs will be sent home again after Christmas, on the 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24th January 2022,</a:t>
            </a:r>
            <a:r>
              <a:rPr lang="en-GB" sz="2000" b="1" dirty="0">
                <a:latin typeface="Comic Sans MS" panose="030F0702030302020204" pitchFamily="66" charset="0"/>
              </a:rPr>
              <a:t> with new targets set.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>
                <a:latin typeface="Comic Sans MS" panose="030F0702030302020204" pitchFamily="66" charset="0"/>
              </a:rPr>
              <a:t>This will be followed by PLP Tracker, on the 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28</a:t>
            </a:r>
            <a:r>
              <a:rPr lang="en-GB" sz="2000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March 2022,</a:t>
            </a:r>
            <a:r>
              <a:rPr lang="en-GB" sz="2000" b="1" dirty="0">
                <a:latin typeface="Comic Sans MS" panose="030F0702030302020204" pitchFamily="66" charset="0"/>
              </a:rPr>
              <a:t> to provide feedback on the children’s progress with their new targets.</a:t>
            </a:r>
            <a:endParaRPr lang="en-GB" sz="2000" b="1" u="sng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394933" y="3749288"/>
            <a:ext cx="2498228" cy="3247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82754C-7146-49D2-8631-E08D721AF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18414" y="3098281"/>
            <a:ext cx="2218870" cy="36966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3BCF8C-73E5-49A2-9DDD-AEF160FA4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89961" l="4467" r="95467">
                        <a14:foregroundMark x1="11267" y1="70667" x2="11267" y2="70667"/>
                        <a14:foregroundMark x1="10867" y1="54745" x2="10867" y2="54745"/>
                        <a14:foregroundMark x1="10867" y1="40471" x2="10867" y2="40471"/>
                        <a14:foregroundMark x1="9467" y1="25098" x2="9467" y2="25098"/>
                        <a14:foregroundMark x1="6800" y1="18196" x2="6800" y2="18196"/>
                        <a14:foregroundMark x1="6800" y1="11843" x2="6800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44600" y1="11843" x2="44600" y2="11843"/>
                        <a14:foregroundMark x1="44600" y1="11843" x2="44600" y2="11843"/>
                        <a14:foregroundMark x1="54067" y1="11843" x2="54067" y2="11843"/>
                        <a14:foregroundMark x1="54067" y1="11843" x2="54067" y2="11843"/>
                        <a14:foregroundMark x1="54067" y1="11843" x2="54067" y2="11843"/>
                        <a14:foregroundMark x1="60400" y1="11843" x2="60400" y2="11843"/>
                        <a14:foregroundMark x1="60400" y1="11843" x2="60400" y2="11843"/>
                        <a14:foregroundMark x1="60400" y1="11843" x2="60400" y2="11843"/>
                        <a14:foregroundMark x1="65800" y1="11294" x2="65800" y2="11294"/>
                        <a14:foregroundMark x1="65800" y1="11294" x2="65800" y2="11294"/>
                        <a14:foregroundMark x1="65800" y1="11294" x2="65800" y2="11294"/>
                        <a14:foregroundMark x1="4533" y1="29333" x2="4533" y2="29333"/>
                        <a14:foregroundMark x1="5467" y1="39922" x2="5467" y2="39922"/>
                        <a14:foregroundMark x1="5467" y1="42039" x2="5467" y2="42039"/>
                        <a14:foregroundMark x1="5467" y1="42039" x2="5467" y2="42039"/>
                        <a14:foregroundMark x1="33333" y1="66902" x2="33333" y2="66902"/>
                        <a14:foregroundMark x1="33333" y1="66902" x2="33333" y2="66902"/>
                        <a14:foregroundMark x1="33333" y1="66902" x2="33333" y2="66902"/>
                        <a14:foregroundMark x1="44600" y1="82275" x2="44600" y2="82275"/>
                        <a14:foregroundMark x1="39667" y1="77020" x2="39667" y2="77020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50000" y1="74353" x2="50000" y2="74353"/>
                        <a14:foregroundMark x1="66200" y1="69569" x2="66200" y2="69569"/>
                        <a14:foregroundMark x1="67600" y1="69569" x2="67600" y2="69569"/>
                        <a14:foregroundMark x1="67600" y1="69569" x2="67600" y2="69569"/>
                        <a14:foregroundMark x1="49600" y1="68000" x2="49600" y2="68000"/>
                        <a14:foregroundMark x1="41000" y1="71137" x2="41000" y2="71137"/>
                        <a14:foregroundMark x1="40133" y1="71686" x2="40133" y2="71686"/>
                        <a14:foregroundMark x1="40133" y1="71686" x2="40133" y2="71686"/>
                        <a14:foregroundMark x1="84267" y1="71137" x2="84267" y2="71137"/>
                        <a14:foregroundMark x1="84267" y1="71137" x2="84267" y2="71137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70733" y1="71686" x2="70733" y2="71686"/>
                        <a14:foregroundMark x1="70733" y1="71686" x2="70733" y2="71686"/>
                        <a14:foregroundMark x1="68000" y1="72784" x2="68000" y2="72784"/>
                        <a14:foregroundMark x1="67133" y1="72784" x2="67133" y2="72784"/>
                        <a14:foregroundMark x1="64000" y1="72784" x2="64000" y2="72784"/>
                        <a14:foregroundMark x1="46400" y1="71137" x2="46400" y2="71137"/>
                        <a14:foregroundMark x1="46400" y1="71137" x2="46400" y2="71137"/>
                        <a14:foregroundMark x1="46400" y1="71137" x2="46400" y2="71137"/>
                        <a14:foregroundMark x1="78867" y1="70118" x2="78867" y2="70118"/>
                        <a14:foregroundMark x1="69400" y1="66902" x2="69400" y2="66902"/>
                        <a14:foregroundMark x1="67600" y1="64784" x2="67600" y2="64784"/>
                        <a14:foregroundMark x1="63533" y1="10745" x2="63533" y2="10745"/>
                        <a14:foregroundMark x1="63533" y1="10745" x2="63533" y2="10745"/>
                        <a14:foregroundMark x1="65800" y1="25098" x2="65800" y2="25098"/>
                        <a14:foregroundMark x1="65800" y1="25098" x2="65800" y2="25098"/>
                        <a14:foregroundMark x1="65800" y1="25098" x2="65800" y2="25098"/>
                        <a14:foregroundMark x1="65800" y1="42039" x2="65800" y2="42039"/>
                        <a14:foregroundMark x1="65800" y1="52078" x2="65800" y2="52078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48392" x2="65800" y2="48392"/>
                        <a14:foregroundMark x1="65333" y1="47294" x2="65333" y2="47294"/>
                        <a14:foregroundMark x1="65333" y1="47294" x2="65333" y2="47294"/>
                        <a14:foregroundMark x1="5867" y1="54745" x2="5867" y2="54745"/>
                        <a14:foregroundMark x1="5867" y1="54745" x2="5867" y2="54745"/>
                        <a14:foregroundMark x1="5867" y1="54745" x2="5867" y2="54745"/>
                        <a14:foregroundMark x1="13067" y1="74902" x2="13067" y2="74902"/>
                        <a14:foregroundMark x1="20267" y1="80157" x2="20267" y2="80157"/>
                        <a14:foregroundMark x1="18467" y1="78039" x2="18467" y2="78039"/>
                        <a14:foregroundMark x1="18467" y1="78039" x2="18467" y2="78039"/>
                        <a14:foregroundMark x1="95533" y1="71686" x2="95533" y2="71686"/>
                        <a14:foregroundMark x1="78400" y1="66902" x2="78400" y2="66902"/>
                        <a14:foregroundMark x1="78400" y1="66902" x2="78400" y2="66902"/>
                        <a14:foregroundMark x1="59000" y1="65333" x2="59000" y2="65333"/>
                        <a14:foregroundMark x1="59000" y1="65333" x2="59000" y2="65333"/>
                        <a14:foregroundMark x1="59000" y1="65333" x2="59000" y2="65333"/>
                        <a14:foregroundMark x1="58600" y1="65333" x2="58600" y2="65333"/>
                        <a14:foregroundMark x1="57667" y1="65333" x2="57667" y2="65333"/>
                        <a14:foregroundMark x1="57667" y1="65333" x2="57667" y2="65333"/>
                        <a14:foregroundMark x1="55000" y1="70667" x2="55000" y2="70667"/>
                        <a14:foregroundMark x1="62600" y1="9725" x2="62600" y2="9725"/>
                        <a14:foregroundMark x1="62600" y1="9725" x2="62600" y2="9725"/>
                        <a14:foregroundMark x1="64867" y1="15529" x2="64867" y2="15529"/>
                        <a14:foregroundMark x1="64867" y1="15529" x2="64867" y2="15529"/>
                        <a14:foregroundMark x1="65800" y1="18745" x2="65800" y2="18745"/>
                        <a14:foregroundMark x1="65800" y1="18745" x2="65800" y2="18745"/>
                        <a14:foregroundMark x1="65800" y1="18745" x2="65800" y2="18745"/>
                        <a14:foregroundMark x1="66600" y1="29176" x2="66600" y2="29176"/>
                        <a14:foregroundMark x1="66600" y1="26196" x2="66600" y2="26196"/>
                        <a14:foregroundMark x1="66933" y1="18510" x2="66933" y2="18510"/>
                        <a14:foregroundMark x1="66933" y1="15137" x2="66933" y2="15137"/>
                        <a14:foregroundMark x1="68800" y1="60941" x2="68800" y2="60941"/>
                        <a14:foregroundMark x1="68800" y1="65412" x2="68800" y2="65412"/>
                        <a14:foregroundMark x1="65333" y1="62431" x2="65333" y2="62431"/>
                        <a14:foregroundMark x1="65333" y1="58745" x2="65333" y2="58745"/>
                        <a14:foregroundMark x1="65667" y1="61333" x2="65667" y2="61333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137" x2="65667" y2="59137"/>
                        <a14:foregroundMark x1="65667" y1="58039" x2="65667" y2="58039"/>
                        <a14:foregroundMark x1="65667" y1="56941" x2="65667" y2="56941"/>
                        <a14:foregroundMark x1="65667" y1="56941" x2="65667" y2="56941"/>
                        <a14:foregroundMark x1="47133" y1="68706" x2="47133" y2="68706"/>
                        <a14:foregroundMark x1="47133" y1="68706" x2="47133" y2="68706"/>
                        <a14:foregroundMark x1="47133" y1="68706" x2="47133" y2="6870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761439" y="2587417"/>
            <a:ext cx="2256224" cy="19177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58909-897B-4CC5-B868-EB5EB137A9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290268" y="3037576"/>
            <a:ext cx="633229" cy="588903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23F74-7AFE-4A91-B2C6-A3BD1F3EF0E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l="16643" t="2200" r="16277" b="2681"/>
          <a:stretch/>
        </p:blipFill>
        <p:spPr>
          <a:xfrm>
            <a:off x="9311134" y="343681"/>
            <a:ext cx="1362565" cy="193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E62D-DF54-47F8-9579-9D35895A2C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1265" y="1282306"/>
            <a:ext cx="5043292" cy="50432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D998B2-F54A-4037-BCDC-D11926326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64299" y="28647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8A42F-78F1-4915-8875-785D7593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84">
                        <a14:foregroundMark x1="92384" y1="27401" x2="92384" y2="27401"/>
                        <a14:foregroundMark x1="92209" y1="22204" x2="92209" y2="2220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794" y="3098281"/>
            <a:ext cx="5670290" cy="4473591"/>
          </a:xfrm>
          <a:prstGeom prst="rect">
            <a:avLst/>
          </a:prstGeom>
          <a:scene3d>
            <a:camera prst="orthographicFront">
              <a:rot lat="0" lon="21299989" rev="0"/>
            </a:camera>
            <a:lightRig rig="threePt" dir="t"/>
          </a:scene3d>
        </p:spPr>
      </p:pic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626" y="0"/>
            <a:ext cx="8122091" cy="5939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297980" y="317881"/>
            <a:ext cx="689812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Feedback and Reporting</a:t>
            </a:r>
          </a:p>
          <a:p>
            <a:r>
              <a:rPr lang="en-GB" sz="24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Parents’ Evening and Report Cards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Parents’ evening will take place on 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Thursday 11</a:t>
            </a:r>
            <a:r>
              <a:rPr lang="en-GB" sz="2000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November </a:t>
            </a:r>
            <a:r>
              <a:rPr lang="en-GB" sz="2000" b="1" dirty="0">
                <a:latin typeface="Comic Sans MS" panose="030F0702030302020204" pitchFamily="66" charset="0"/>
              </a:rPr>
              <a:t>in line with Government guidelines. Arrangements to be confirmed.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>
                <a:latin typeface="Comic Sans MS" panose="030F0702030302020204" pitchFamily="66" charset="0"/>
              </a:rPr>
              <a:t>Our final Parents’ evening will take place on 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Wednesday 25</a:t>
            </a:r>
            <a:r>
              <a:rPr lang="en-GB" sz="2000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May 2022</a:t>
            </a:r>
            <a:r>
              <a:rPr lang="en-GB" sz="2000" b="1" dirty="0">
                <a:latin typeface="Comic Sans MS" panose="030F0702030302020204" pitchFamily="66" charset="0"/>
              </a:rPr>
              <a:t>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>
                <a:latin typeface="Comic Sans MS" panose="030F0702030302020204" pitchFamily="66" charset="0"/>
              </a:rPr>
              <a:t>Report cards will be sent home 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Monday 23</a:t>
            </a:r>
            <a:r>
              <a:rPr lang="en-GB" sz="2000" b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rd</a:t>
            </a:r>
            <a:r>
              <a:rPr lang="en-GB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May 2022.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b="1" u="sng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394933" y="3749288"/>
            <a:ext cx="2498228" cy="3247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82754C-7146-49D2-8631-E08D721AF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18414" y="3098281"/>
            <a:ext cx="2218870" cy="36966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3BCF8C-73E5-49A2-9DDD-AEF160FA4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89961" l="4467" r="95467">
                        <a14:foregroundMark x1="11267" y1="70667" x2="11267" y2="70667"/>
                        <a14:foregroundMark x1="10867" y1="54745" x2="10867" y2="54745"/>
                        <a14:foregroundMark x1="10867" y1="40471" x2="10867" y2="40471"/>
                        <a14:foregroundMark x1="9467" y1="25098" x2="9467" y2="25098"/>
                        <a14:foregroundMark x1="6800" y1="18196" x2="6800" y2="18196"/>
                        <a14:foregroundMark x1="6800" y1="11843" x2="6800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44600" y1="11843" x2="44600" y2="11843"/>
                        <a14:foregroundMark x1="44600" y1="11843" x2="44600" y2="11843"/>
                        <a14:foregroundMark x1="54067" y1="11843" x2="54067" y2="11843"/>
                        <a14:foregroundMark x1="54067" y1="11843" x2="54067" y2="11843"/>
                        <a14:foregroundMark x1="54067" y1="11843" x2="54067" y2="11843"/>
                        <a14:foregroundMark x1="60400" y1="11843" x2="60400" y2="11843"/>
                        <a14:foregroundMark x1="60400" y1="11843" x2="60400" y2="11843"/>
                        <a14:foregroundMark x1="60400" y1="11843" x2="60400" y2="11843"/>
                        <a14:foregroundMark x1="65800" y1="11294" x2="65800" y2="11294"/>
                        <a14:foregroundMark x1="65800" y1="11294" x2="65800" y2="11294"/>
                        <a14:foregroundMark x1="65800" y1="11294" x2="65800" y2="11294"/>
                        <a14:foregroundMark x1="4533" y1="29333" x2="4533" y2="29333"/>
                        <a14:foregroundMark x1="5467" y1="39922" x2="5467" y2="39922"/>
                        <a14:foregroundMark x1="5467" y1="42039" x2="5467" y2="42039"/>
                        <a14:foregroundMark x1="5467" y1="42039" x2="5467" y2="42039"/>
                        <a14:foregroundMark x1="33333" y1="66902" x2="33333" y2="66902"/>
                        <a14:foregroundMark x1="33333" y1="66902" x2="33333" y2="66902"/>
                        <a14:foregroundMark x1="33333" y1="66902" x2="33333" y2="66902"/>
                        <a14:foregroundMark x1="44600" y1="82275" x2="44600" y2="82275"/>
                        <a14:foregroundMark x1="39667" y1="77020" x2="39667" y2="77020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50000" y1="74353" x2="50000" y2="74353"/>
                        <a14:foregroundMark x1="66200" y1="69569" x2="66200" y2="69569"/>
                        <a14:foregroundMark x1="67600" y1="69569" x2="67600" y2="69569"/>
                        <a14:foregroundMark x1="67600" y1="69569" x2="67600" y2="69569"/>
                        <a14:foregroundMark x1="49600" y1="68000" x2="49600" y2="68000"/>
                        <a14:foregroundMark x1="41000" y1="71137" x2="41000" y2="71137"/>
                        <a14:foregroundMark x1="40133" y1="71686" x2="40133" y2="71686"/>
                        <a14:foregroundMark x1="40133" y1="71686" x2="40133" y2="71686"/>
                        <a14:foregroundMark x1="84267" y1="71137" x2="84267" y2="71137"/>
                        <a14:foregroundMark x1="84267" y1="71137" x2="84267" y2="71137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70733" y1="71686" x2="70733" y2="71686"/>
                        <a14:foregroundMark x1="70733" y1="71686" x2="70733" y2="71686"/>
                        <a14:foregroundMark x1="68000" y1="72784" x2="68000" y2="72784"/>
                        <a14:foregroundMark x1="67133" y1="72784" x2="67133" y2="72784"/>
                        <a14:foregroundMark x1="64000" y1="72784" x2="64000" y2="72784"/>
                        <a14:foregroundMark x1="46400" y1="71137" x2="46400" y2="71137"/>
                        <a14:foregroundMark x1="46400" y1="71137" x2="46400" y2="71137"/>
                        <a14:foregroundMark x1="46400" y1="71137" x2="46400" y2="71137"/>
                        <a14:foregroundMark x1="78867" y1="70118" x2="78867" y2="70118"/>
                        <a14:foregroundMark x1="69400" y1="66902" x2="69400" y2="66902"/>
                        <a14:foregroundMark x1="67600" y1="64784" x2="67600" y2="64784"/>
                        <a14:foregroundMark x1="63533" y1="10745" x2="63533" y2="10745"/>
                        <a14:foregroundMark x1="63533" y1="10745" x2="63533" y2="10745"/>
                        <a14:foregroundMark x1="65800" y1="25098" x2="65800" y2="25098"/>
                        <a14:foregroundMark x1="65800" y1="25098" x2="65800" y2="25098"/>
                        <a14:foregroundMark x1="65800" y1="25098" x2="65800" y2="25098"/>
                        <a14:foregroundMark x1="65800" y1="42039" x2="65800" y2="42039"/>
                        <a14:foregroundMark x1="65800" y1="52078" x2="65800" y2="52078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48392" x2="65800" y2="48392"/>
                        <a14:foregroundMark x1="65333" y1="47294" x2="65333" y2="47294"/>
                        <a14:foregroundMark x1="65333" y1="47294" x2="65333" y2="47294"/>
                        <a14:foregroundMark x1="5867" y1="54745" x2="5867" y2="54745"/>
                        <a14:foregroundMark x1="5867" y1="54745" x2="5867" y2="54745"/>
                        <a14:foregroundMark x1="5867" y1="54745" x2="5867" y2="54745"/>
                        <a14:foregroundMark x1="13067" y1="74902" x2="13067" y2="74902"/>
                        <a14:foregroundMark x1="20267" y1="80157" x2="20267" y2="80157"/>
                        <a14:foregroundMark x1="18467" y1="78039" x2="18467" y2="78039"/>
                        <a14:foregroundMark x1="18467" y1="78039" x2="18467" y2="78039"/>
                        <a14:foregroundMark x1="95533" y1="71686" x2="95533" y2="71686"/>
                        <a14:foregroundMark x1="78400" y1="66902" x2="78400" y2="66902"/>
                        <a14:foregroundMark x1="78400" y1="66902" x2="78400" y2="66902"/>
                        <a14:foregroundMark x1="59000" y1="65333" x2="59000" y2="65333"/>
                        <a14:foregroundMark x1="59000" y1="65333" x2="59000" y2="65333"/>
                        <a14:foregroundMark x1="59000" y1="65333" x2="59000" y2="65333"/>
                        <a14:foregroundMark x1="58600" y1="65333" x2="58600" y2="65333"/>
                        <a14:foregroundMark x1="57667" y1="65333" x2="57667" y2="65333"/>
                        <a14:foregroundMark x1="57667" y1="65333" x2="57667" y2="65333"/>
                        <a14:foregroundMark x1="55000" y1="70667" x2="55000" y2="70667"/>
                        <a14:foregroundMark x1="62600" y1="9725" x2="62600" y2="9725"/>
                        <a14:foregroundMark x1="62600" y1="9725" x2="62600" y2="9725"/>
                        <a14:foregroundMark x1="64867" y1="15529" x2="64867" y2="15529"/>
                        <a14:foregroundMark x1="64867" y1="15529" x2="64867" y2="15529"/>
                        <a14:foregroundMark x1="65800" y1="18745" x2="65800" y2="18745"/>
                        <a14:foregroundMark x1="65800" y1="18745" x2="65800" y2="18745"/>
                        <a14:foregroundMark x1="65800" y1="18745" x2="65800" y2="18745"/>
                        <a14:foregroundMark x1="66600" y1="29176" x2="66600" y2="29176"/>
                        <a14:foregroundMark x1="66600" y1="26196" x2="66600" y2="26196"/>
                        <a14:foregroundMark x1="66933" y1="18510" x2="66933" y2="18510"/>
                        <a14:foregroundMark x1="66933" y1="15137" x2="66933" y2="15137"/>
                        <a14:foregroundMark x1="68800" y1="60941" x2="68800" y2="60941"/>
                        <a14:foregroundMark x1="68800" y1="65412" x2="68800" y2="65412"/>
                        <a14:foregroundMark x1="65333" y1="62431" x2="65333" y2="62431"/>
                        <a14:foregroundMark x1="65333" y1="58745" x2="65333" y2="58745"/>
                        <a14:foregroundMark x1="65667" y1="61333" x2="65667" y2="61333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137" x2="65667" y2="59137"/>
                        <a14:foregroundMark x1="65667" y1="58039" x2="65667" y2="58039"/>
                        <a14:foregroundMark x1="65667" y1="56941" x2="65667" y2="56941"/>
                        <a14:foregroundMark x1="65667" y1="56941" x2="65667" y2="56941"/>
                        <a14:foregroundMark x1="47133" y1="68706" x2="47133" y2="68706"/>
                        <a14:foregroundMark x1="47133" y1="68706" x2="47133" y2="68706"/>
                        <a14:foregroundMark x1="47133" y1="68706" x2="47133" y2="6870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761439" y="2587417"/>
            <a:ext cx="2256224" cy="19177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58909-897B-4CC5-B868-EB5EB137A9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290268" y="3037576"/>
            <a:ext cx="633229" cy="588903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F3085-6D65-42D9-8FD2-70183C8E22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194351" y="508104"/>
            <a:ext cx="2059435" cy="1548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E62D-DF54-47F8-9579-9D35895A2C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1265" y="1282306"/>
            <a:ext cx="5043292" cy="50432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779F4E-AC19-439D-8521-7AD6757BD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05521" y="27486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33" y="-12853"/>
            <a:ext cx="8208200" cy="5928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04198" y="391813"/>
            <a:ext cx="71424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Dates for your diary</a:t>
            </a:r>
          </a:p>
          <a:p>
            <a:r>
              <a:rPr lang="en-GB" sz="2400" b="1" u="sng" dirty="0">
                <a:latin typeface="Comic Sans MS" panose="030F0702030302020204" pitchFamily="66" charset="0"/>
              </a:rPr>
              <a:t>Holidays</a:t>
            </a:r>
          </a:p>
          <a:p>
            <a:r>
              <a:rPr lang="en-GB" sz="2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September weekend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Friday 24th September -Monday 27</a:t>
            </a:r>
            <a:r>
              <a:rPr lang="en-GB" sz="2000" b="1" baseline="30000" dirty="0"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latin typeface="Comic Sans MS" panose="030F0702030302020204" pitchFamily="66" charset="0"/>
              </a:rPr>
              <a:t> September</a:t>
            </a:r>
          </a:p>
          <a:p>
            <a:r>
              <a:rPr lang="en-GB" sz="2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October holiday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Monday 11</a:t>
            </a:r>
            <a:r>
              <a:rPr lang="en-GB" sz="2000" b="1" baseline="30000" dirty="0"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latin typeface="Comic Sans MS" panose="030F0702030302020204" pitchFamily="66" charset="0"/>
              </a:rPr>
              <a:t> October – Friday 15</a:t>
            </a:r>
            <a:r>
              <a:rPr lang="en-GB" sz="2000" b="1" baseline="30000" dirty="0"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Flu Vaccinations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Tuesday 2</a:t>
            </a:r>
            <a:r>
              <a:rPr lang="en-GB" sz="2000" b="1" baseline="30000" dirty="0">
                <a:latin typeface="Comic Sans MS" panose="030F0702030302020204" pitchFamily="66" charset="0"/>
              </a:rPr>
              <a:t>nd</a:t>
            </a:r>
            <a:r>
              <a:rPr lang="en-GB" sz="2000" b="1" dirty="0">
                <a:latin typeface="Comic Sans MS" panose="030F0702030302020204" pitchFamily="66" charset="0"/>
              </a:rPr>
              <a:t> November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Christmas holiday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Wednesday 22</a:t>
            </a:r>
            <a:r>
              <a:rPr lang="en-GB" sz="2000" b="1" baseline="30000" dirty="0">
                <a:latin typeface="Comic Sans MS" panose="030F0702030302020204" pitchFamily="66" charset="0"/>
              </a:rPr>
              <a:t>nd</a:t>
            </a:r>
            <a:r>
              <a:rPr lang="en-GB" sz="2000" b="1" dirty="0">
                <a:latin typeface="Comic Sans MS" panose="030F0702030302020204" pitchFamily="66" charset="0"/>
              </a:rPr>
              <a:t> December 2021 – school closes 2.30pm. Monday 10</a:t>
            </a:r>
            <a:r>
              <a:rPr lang="en-GB" sz="2000" b="1" baseline="30000" dirty="0">
                <a:latin typeface="Comic Sans MS" panose="030F0702030302020204" pitchFamily="66" charset="0"/>
              </a:rPr>
              <a:t>th</a:t>
            </a:r>
            <a:r>
              <a:rPr lang="en-GB" sz="2000" b="1" dirty="0">
                <a:latin typeface="Comic Sans MS" panose="030F0702030302020204" pitchFamily="66" charset="0"/>
              </a:rPr>
              <a:t> January – return to school.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74566" y="3819236"/>
            <a:ext cx="2498228" cy="324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E66379-AFAB-4503-A5A3-3CB19486BF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308347" y="391813"/>
            <a:ext cx="2579455" cy="2512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A9DF8-6875-4548-B962-26CEBF516C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2259" r="13042"/>
          <a:stretch/>
        </p:blipFill>
        <p:spPr>
          <a:xfrm>
            <a:off x="7813267" y="2112845"/>
            <a:ext cx="1182368" cy="1582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AA553A-FA27-4396-BFA8-5495C487F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24467" y="3096881"/>
            <a:ext cx="1211587" cy="1713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BE02E7-6116-4C3C-9E85-2797CCA44E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flipH="1">
            <a:off x="8995635" y="3363984"/>
            <a:ext cx="3702949" cy="37029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80F424-2077-4776-A310-9583B29D6A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5888172" y="1911050"/>
            <a:ext cx="5032557" cy="5032557"/>
          </a:xfrm>
          <a:prstGeom prst="rect">
            <a:avLst/>
          </a:prstGeom>
        </p:spPr>
      </p:pic>
      <p:sp>
        <p:nvSpPr>
          <p:cNvPr id="5" name="Control 1">
            <a:extLst>
              <a:ext uri="{FF2B5EF4-FFF2-40B4-BE49-F238E27FC236}">
                <a16:creationId xmlns:a16="http://schemas.microsoft.com/office/drawing/2014/main" id="{CBE663A3-6C26-4526-9FEB-FD2A5E4ABB0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553415" y="1685605"/>
            <a:ext cx="6443662" cy="1143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8F70DD-FE77-4587-9EFE-BCAEFABA3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98050" y="3412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8A42F-78F1-4915-8875-785D7593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84">
                        <a14:foregroundMark x1="92384" y1="27401" x2="92384" y2="27401"/>
                        <a14:foregroundMark x1="92209" y1="22204" x2="92209" y2="2220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794" y="3098281"/>
            <a:ext cx="5670290" cy="4473591"/>
          </a:xfrm>
          <a:prstGeom prst="rect">
            <a:avLst/>
          </a:prstGeom>
          <a:scene3d>
            <a:camera prst="orthographicFront">
              <a:rot lat="0" lon="21299989" rev="0"/>
            </a:camera>
            <a:lightRig rig="threePt" dir="t"/>
          </a:scene3d>
        </p:spPr>
      </p:pic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626" y="0"/>
            <a:ext cx="8122091" cy="5939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149916" y="363557"/>
            <a:ext cx="704618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Keep in touch</a:t>
            </a:r>
          </a:p>
          <a:p>
            <a:r>
              <a:rPr lang="en-GB" sz="2400" b="1" dirty="0">
                <a:latin typeface="Comic Sans MS" panose="030F0702030302020204" pitchFamily="66" charset="0"/>
              </a:rPr>
              <a:t>If you have any questions, please contact me on 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nlwilliamsonl2@northlan.org.uk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sz="2400" b="1" dirty="0">
                <a:latin typeface="Comic Sans MS" panose="030F0702030302020204" pitchFamily="66" charset="0"/>
              </a:rPr>
              <a:t>Or call the school office at 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01236 632068</a:t>
            </a:r>
            <a:r>
              <a:rPr lang="en-GB" sz="2400" b="1" dirty="0">
                <a:latin typeface="Comic Sans MS" panose="030F0702030302020204" pitchFamily="66" charset="0"/>
              </a:rPr>
              <a:t>.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You can also keep up with us </a:t>
            </a:r>
            <a:r>
              <a:rPr lang="en-GB" sz="2400" b="1" dirty="0" err="1">
                <a:latin typeface="Comic Sans MS" panose="030F0702030302020204" pitchFamily="66" charset="0"/>
              </a:rPr>
              <a:t>on</a:t>
            </a:r>
            <a:r>
              <a:rPr lang="en-GB" sz="24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Twitter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@</a:t>
            </a:r>
            <a:r>
              <a:rPr lang="en-GB" sz="24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StHelensNLC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or by checking out our school website at</a:t>
            </a:r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u="sng" dirty="0">
                <a:solidFill>
                  <a:srgbClr val="00B0F0"/>
                </a:solidFill>
                <a:latin typeface="Comic Sans MS" panose="030F07020303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https://blogs.glowscotland.org.uk/nl/sthelens</a:t>
            </a:r>
            <a:r>
              <a:rPr lang="en-GB" sz="2400" u="sng" dirty="0">
                <a:solidFill>
                  <a:srgbClr val="00B0F0"/>
                </a:solidFill>
                <a:latin typeface="Comic Sans MS" panose="030F07020303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endParaRPr lang="en-GB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endParaRPr lang="en-GB" sz="2400" b="1" u="sng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588106" y="532402"/>
            <a:ext cx="1301445" cy="130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394933" y="3749288"/>
            <a:ext cx="2498228" cy="3247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82754C-7146-49D2-8631-E08D721AFC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518414" y="3098281"/>
            <a:ext cx="2218870" cy="36966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3BCF8C-73E5-49A2-9DDD-AEF160FA4D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25" b="89961" l="4467" r="95467">
                        <a14:foregroundMark x1="11267" y1="70667" x2="11267" y2="70667"/>
                        <a14:foregroundMark x1="10867" y1="54745" x2="10867" y2="54745"/>
                        <a14:foregroundMark x1="10867" y1="40471" x2="10867" y2="40471"/>
                        <a14:foregroundMark x1="9467" y1="25098" x2="9467" y2="25098"/>
                        <a14:foregroundMark x1="6800" y1="18196" x2="6800" y2="18196"/>
                        <a14:foregroundMark x1="6800" y1="11843" x2="6800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36067" y1="11843" x2="36067" y2="11843"/>
                        <a14:foregroundMark x1="44600" y1="11843" x2="44600" y2="11843"/>
                        <a14:foregroundMark x1="44600" y1="11843" x2="44600" y2="11843"/>
                        <a14:foregroundMark x1="54067" y1="11843" x2="54067" y2="11843"/>
                        <a14:foregroundMark x1="54067" y1="11843" x2="54067" y2="11843"/>
                        <a14:foregroundMark x1="54067" y1="11843" x2="54067" y2="11843"/>
                        <a14:foregroundMark x1="60400" y1="11843" x2="60400" y2="11843"/>
                        <a14:foregroundMark x1="60400" y1="11843" x2="60400" y2="11843"/>
                        <a14:foregroundMark x1="60400" y1="11843" x2="60400" y2="11843"/>
                        <a14:foregroundMark x1="65800" y1="11294" x2="65800" y2="11294"/>
                        <a14:foregroundMark x1="65800" y1="11294" x2="65800" y2="11294"/>
                        <a14:foregroundMark x1="65800" y1="11294" x2="65800" y2="11294"/>
                        <a14:foregroundMark x1="4533" y1="29333" x2="4533" y2="29333"/>
                        <a14:foregroundMark x1="5467" y1="39922" x2="5467" y2="39922"/>
                        <a14:foregroundMark x1="5467" y1="42039" x2="5467" y2="42039"/>
                        <a14:foregroundMark x1="5467" y1="42039" x2="5467" y2="42039"/>
                        <a14:foregroundMark x1="33333" y1="66902" x2="33333" y2="66902"/>
                        <a14:foregroundMark x1="33333" y1="66902" x2="33333" y2="66902"/>
                        <a14:foregroundMark x1="33333" y1="66902" x2="33333" y2="66902"/>
                        <a14:foregroundMark x1="44600" y1="82275" x2="44600" y2="82275"/>
                        <a14:foregroundMark x1="39667" y1="77020" x2="39667" y2="77020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37867" y1="75922" x2="37867" y2="75922"/>
                        <a14:foregroundMark x1="50000" y1="74353" x2="50000" y2="74353"/>
                        <a14:foregroundMark x1="66200" y1="69569" x2="66200" y2="69569"/>
                        <a14:foregroundMark x1="67600" y1="69569" x2="67600" y2="69569"/>
                        <a14:foregroundMark x1="67600" y1="69569" x2="67600" y2="69569"/>
                        <a14:foregroundMark x1="49600" y1="68000" x2="49600" y2="68000"/>
                        <a14:foregroundMark x1="41000" y1="71137" x2="41000" y2="71137"/>
                        <a14:foregroundMark x1="40133" y1="71686" x2="40133" y2="71686"/>
                        <a14:foregroundMark x1="40133" y1="71686" x2="40133" y2="71686"/>
                        <a14:foregroundMark x1="84267" y1="71137" x2="84267" y2="71137"/>
                        <a14:foregroundMark x1="84267" y1="71137" x2="84267" y2="71137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80200" y1="69569" x2="80200" y2="69569"/>
                        <a14:foregroundMark x1="70733" y1="71686" x2="70733" y2="71686"/>
                        <a14:foregroundMark x1="70733" y1="71686" x2="70733" y2="71686"/>
                        <a14:foregroundMark x1="68000" y1="72784" x2="68000" y2="72784"/>
                        <a14:foregroundMark x1="67133" y1="72784" x2="67133" y2="72784"/>
                        <a14:foregroundMark x1="64000" y1="72784" x2="64000" y2="72784"/>
                        <a14:foregroundMark x1="46400" y1="71137" x2="46400" y2="71137"/>
                        <a14:foregroundMark x1="46400" y1="71137" x2="46400" y2="71137"/>
                        <a14:foregroundMark x1="46400" y1="71137" x2="46400" y2="71137"/>
                        <a14:foregroundMark x1="78867" y1="70118" x2="78867" y2="70118"/>
                        <a14:foregroundMark x1="69400" y1="66902" x2="69400" y2="66902"/>
                        <a14:foregroundMark x1="67600" y1="64784" x2="67600" y2="64784"/>
                        <a14:foregroundMark x1="63533" y1="10745" x2="63533" y2="10745"/>
                        <a14:foregroundMark x1="63533" y1="10745" x2="63533" y2="10745"/>
                        <a14:foregroundMark x1="65800" y1="25098" x2="65800" y2="25098"/>
                        <a14:foregroundMark x1="65800" y1="25098" x2="65800" y2="25098"/>
                        <a14:foregroundMark x1="65800" y1="25098" x2="65800" y2="25098"/>
                        <a14:foregroundMark x1="65800" y1="42039" x2="65800" y2="42039"/>
                        <a14:foregroundMark x1="65800" y1="52078" x2="65800" y2="52078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54196" x2="65800" y2="54196"/>
                        <a14:foregroundMark x1="65800" y1="48392" x2="65800" y2="48392"/>
                        <a14:foregroundMark x1="65333" y1="47294" x2="65333" y2="47294"/>
                        <a14:foregroundMark x1="65333" y1="47294" x2="65333" y2="47294"/>
                        <a14:foregroundMark x1="5867" y1="54745" x2="5867" y2="54745"/>
                        <a14:foregroundMark x1="5867" y1="54745" x2="5867" y2="54745"/>
                        <a14:foregroundMark x1="5867" y1="54745" x2="5867" y2="54745"/>
                        <a14:foregroundMark x1="13067" y1="74902" x2="13067" y2="74902"/>
                        <a14:foregroundMark x1="20267" y1="80157" x2="20267" y2="80157"/>
                        <a14:foregroundMark x1="18467" y1="78039" x2="18467" y2="78039"/>
                        <a14:foregroundMark x1="18467" y1="78039" x2="18467" y2="78039"/>
                        <a14:foregroundMark x1="95533" y1="71686" x2="95533" y2="71686"/>
                        <a14:foregroundMark x1="78400" y1="66902" x2="78400" y2="66902"/>
                        <a14:foregroundMark x1="78400" y1="66902" x2="78400" y2="66902"/>
                        <a14:foregroundMark x1="59000" y1="65333" x2="59000" y2="65333"/>
                        <a14:foregroundMark x1="59000" y1="65333" x2="59000" y2="65333"/>
                        <a14:foregroundMark x1="59000" y1="65333" x2="59000" y2="65333"/>
                        <a14:foregroundMark x1="58600" y1="65333" x2="58600" y2="65333"/>
                        <a14:foregroundMark x1="57667" y1="65333" x2="57667" y2="65333"/>
                        <a14:foregroundMark x1="57667" y1="65333" x2="57667" y2="65333"/>
                        <a14:foregroundMark x1="55000" y1="70667" x2="55000" y2="70667"/>
                        <a14:foregroundMark x1="62600" y1="9725" x2="62600" y2="9725"/>
                        <a14:foregroundMark x1="62600" y1="9725" x2="62600" y2="9725"/>
                        <a14:foregroundMark x1="64867" y1="15529" x2="64867" y2="15529"/>
                        <a14:foregroundMark x1="64867" y1="15529" x2="64867" y2="15529"/>
                        <a14:foregroundMark x1="65800" y1="18745" x2="65800" y2="18745"/>
                        <a14:foregroundMark x1="65800" y1="18745" x2="65800" y2="18745"/>
                        <a14:foregroundMark x1="65800" y1="18745" x2="65800" y2="18745"/>
                        <a14:foregroundMark x1="66600" y1="29176" x2="66600" y2="29176"/>
                        <a14:foregroundMark x1="66600" y1="26196" x2="66600" y2="26196"/>
                        <a14:foregroundMark x1="66933" y1="18510" x2="66933" y2="18510"/>
                        <a14:foregroundMark x1="66933" y1="15137" x2="66933" y2="15137"/>
                        <a14:foregroundMark x1="68800" y1="60941" x2="68800" y2="60941"/>
                        <a14:foregroundMark x1="68800" y1="65412" x2="68800" y2="65412"/>
                        <a14:foregroundMark x1="65333" y1="62431" x2="65333" y2="62431"/>
                        <a14:foregroundMark x1="65333" y1="58745" x2="65333" y2="58745"/>
                        <a14:foregroundMark x1="65667" y1="61333" x2="65667" y2="61333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529" x2="65667" y2="59529"/>
                        <a14:foregroundMark x1="65667" y1="59137" x2="65667" y2="59137"/>
                        <a14:foregroundMark x1="65667" y1="58039" x2="65667" y2="58039"/>
                        <a14:foregroundMark x1="65667" y1="56941" x2="65667" y2="56941"/>
                        <a14:foregroundMark x1="65667" y1="56941" x2="65667" y2="56941"/>
                        <a14:foregroundMark x1="47133" y1="68706" x2="47133" y2="68706"/>
                        <a14:foregroundMark x1="47133" y1="68706" x2="47133" y2="68706"/>
                        <a14:foregroundMark x1="47133" y1="68706" x2="47133" y2="6870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761439" y="2587417"/>
            <a:ext cx="2256224" cy="1917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5ED06-EECE-4DBE-91C0-3FDEE34E77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 rot="-180000">
            <a:off x="8200125" y="3093462"/>
            <a:ext cx="811632" cy="56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0688B-7684-4E28-A533-CDF18586B08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 l="2782" b="13901"/>
          <a:stretch/>
        </p:blipFill>
        <p:spPr>
          <a:xfrm>
            <a:off x="9206939" y="574610"/>
            <a:ext cx="2193453" cy="1395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E62D-DF54-47F8-9579-9D35895A2CD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11265" y="1282306"/>
            <a:ext cx="5043292" cy="50432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3C1C48-F331-44E6-B754-66635D69F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591471" y="26790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61" y="-1"/>
            <a:ext cx="8881134" cy="6199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92149" y="1321167"/>
            <a:ext cx="76721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800" b="1" dirty="0">
                <a:latin typeface="Comic Sans MS" panose="030F0702030302020204" pitchFamily="66" charset="0"/>
              </a:rPr>
              <a:t>Thank you for taking part in our Curriculum Information session. I have had an great first term with the children and look forward to getting to know them more, and seeing their progress over this year.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D133D-6EB9-4C5F-A32D-594DF776D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20165" y="3912984"/>
            <a:ext cx="2498228" cy="3247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9822D-3EAC-4368-9936-0C24946D7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77295" y="335217"/>
            <a:ext cx="1301445" cy="1305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9B34F-9485-4B8F-85BD-B499DA5F2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07271" y="299374"/>
            <a:ext cx="2292580" cy="3242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621B0-3F8F-4E20-83DB-4BAC2E2FF6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352" r="97685">
                        <a14:foregroundMark x1="9630" y1="48704" x2="9630" y2="48704"/>
                        <a14:foregroundMark x1="9630" y1="48704" x2="9630" y2="48704"/>
                        <a14:foregroundMark x1="7685" y1="47222" x2="7685" y2="47222"/>
                        <a14:foregroundMark x1="4444" y1="52685" x2="4444" y2="52685"/>
                        <a14:foregroundMark x1="37407" y1="65093" x2="37407" y2="65093"/>
                        <a14:foregroundMark x1="55556" y1="63148" x2="55556" y2="63148"/>
                        <a14:foregroundMark x1="51111" y1="63796" x2="51111" y2="63796"/>
                        <a14:foregroundMark x1="50093" y1="63796" x2="50093" y2="63796"/>
                        <a14:foregroundMark x1="28241" y1="61852" x2="28241" y2="61852"/>
                        <a14:foregroundMark x1="26481" y1="59722" x2="26481" y2="59722"/>
                        <a14:foregroundMark x1="18426" y1="55741" x2="18426" y2="55741"/>
                        <a14:foregroundMark x1="16389" y1="53519" x2="16389" y2="53519"/>
                        <a14:foregroundMark x1="74352" y1="59907" x2="74352" y2="59907"/>
                        <a14:foregroundMark x1="91759" y1="47593" x2="91759" y2="47593"/>
                        <a14:foregroundMark x1="90278" y1="45463" x2="90278" y2="45463"/>
                        <a14:foregroundMark x1="97685" y1="35185" x2="97685" y2="35185"/>
                        <a14:backgroundMark x1="97593" y1="34722" x2="97593" y2="34722"/>
                        <a14:backgroundMark x1="95556" y1="34537" x2="95556" y2="34537"/>
                        <a14:backgroundMark x1="95741" y1="34722" x2="95741" y2="34722"/>
                        <a14:backgroundMark x1="95741" y1="34722" x2="95741" y2="34722"/>
                        <a14:backgroundMark x1="96574" y1="34259" x2="96574" y2="34259"/>
                        <a14:backgroundMark x1="98889" y1="36019" x2="98889" y2="3601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31611" y="-1914020"/>
            <a:ext cx="6393274" cy="5308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45C073-419C-4E84-AF20-B0DC57A250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2743" y="1480892"/>
            <a:ext cx="5377108" cy="53771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389E3-34A0-4271-9656-B1AE64033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64127" y="2618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5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1000">
        <p15:prstTrans prst="fallOver"/>
      </p:transition>
    </mc:Choice>
    <mc:Fallback xmlns="">
      <p:transition spd="slow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F22516-1929-4252-BA30-7F0F3530B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9574" y="2079407"/>
            <a:ext cx="4999808" cy="374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AA847-2F67-484E-8481-2702C62B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01596" y="1369012"/>
            <a:ext cx="6022052" cy="451653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721340-5536-4303-845E-A78F744F9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663" y="340097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C5132-2CAC-4366-B49B-277CBD81E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367" y="18707"/>
            <a:ext cx="1455579" cy="14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42" y="-170763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53713" y="369812"/>
            <a:ext cx="64922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atin typeface="Comic Sans MS" panose="030F0702030302020204" pitchFamily="66" charset="0"/>
              </a:rPr>
              <a:t>Fact File: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Name: Miss Williamson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Class: Primary 7/6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Experience: 8 years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Favourite Subject(s) to teach: Literacy, number talks, Art and P.E</a:t>
            </a:r>
            <a:r>
              <a:rPr lang="en-GB" sz="3200" dirty="0">
                <a:latin typeface="Bradley Hand ITC" panose="03070402050302030203" pitchFamily="66" charset="0"/>
              </a:rPr>
              <a:t>.</a:t>
            </a:r>
            <a:endParaRPr lang="en-GB" sz="32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2F9B5C-474B-43DB-AAE6-1B3243F11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97470" y="274556"/>
            <a:ext cx="1301445" cy="1305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8E72BB-B4F1-44DA-8054-78848CBD2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F6A87-33ED-4DDF-8C02-1C8DFF3A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250432" y="369812"/>
            <a:ext cx="2217441" cy="220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F1D2E-6531-471C-B9CF-642CDF94C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2276" y="687533"/>
            <a:ext cx="1544327" cy="1544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03E786-AC52-4216-8825-D394815D0F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166237" y="2681897"/>
            <a:ext cx="2416404" cy="219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A63B67-F73B-49A6-BB57-F0FC9B0E02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9781" y="3081129"/>
            <a:ext cx="1250725" cy="137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26E7B-A144-4452-BFE5-1F7F87B1ED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825887" y="1368099"/>
            <a:ext cx="5559256" cy="555925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1B4B2C-0A9A-40AC-B8E1-8A4442659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38302" y="2947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5DC01-9AC8-4B60-9679-4E1E1E339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5" r="50258"/>
          <a:stretch/>
        </p:blipFill>
        <p:spPr>
          <a:xfrm rot="5400000">
            <a:off x="1310074" y="1390200"/>
            <a:ext cx="4150609" cy="5832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9E31E-EA91-487C-B345-D6FA9C45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5343" y="1476830"/>
            <a:ext cx="5842662" cy="43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B9887-F464-4399-9404-DB1FD1A9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" y="1823289"/>
            <a:ext cx="5371060" cy="402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B24F1-68D8-415B-B750-C071EDC04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0677" y="1566503"/>
            <a:ext cx="5664530" cy="42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0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671CCF-6BE0-4710-AA41-F641FE49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414" y="2399557"/>
            <a:ext cx="4851070" cy="36383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ABCD4B-08FB-4CD8-A6BB-80FEE302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9927" y="2185798"/>
            <a:ext cx="4851073" cy="36383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89C55B-CB8C-4D3E-9F0B-F914C7BE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17832" y="2752849"/>
            <a:ext cx="4447309" cy="33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4D84D-2B86-46BE-8ADB-42BBCD63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8209" y="1465585"/>
            <a:ext cx="5884539" cy="4413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9A6FC-4D8E-48EE-8C45-C400EAB0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218" y="2239489"/>
            <a:ext cx="5833424" cy="43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B3D00-A734-4180-8F06-2D5E3ECC5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9174" y="2330158"/>
            <a:ext cx="4786776" cy="3590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103DD-17EB-4E67-814F-C82C792E8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6657" y="1648461"/>
            <a:ext cx="5702680" cy="42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2E611-C110-4902-A8F6-2AFFB271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4980" y="1462187"/>
            <a:ext cx="5902332" cy="4426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568D4-7CE2-45ED-AA1E-62F5A4892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95" y="2125683"/>
            <a:ext cx="5720904" cy="42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42F5F-147D-42FB-8565-E424E8F4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6" y="1655532"/>
            <a:ext cx="6523626" cy="489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072D8A-CF6A-489C-A53F-E685C1E02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21716" y="1411051"/>
            <a:ext cx="5871086" cy="44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FB1BA-D580-453E-89F2-00BF9FC0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745" y="1382575"/>
            <a:ext cx="5835460" cy="437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7C405-C3EE-412F-B451-BCF77395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84811" y="1815635"/>
            <a:ext cx="5214827" cy="39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6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D4B26-3D79-421E-B6BE-01AA7EED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33" y="2046498"/>
            <a:ext cx="4971678" cy="372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DF566-C528-45E4-BF29-0554B185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550" y="133912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C36832-56CA-49C1-BEEB-C82425A9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189" y="1860886"/>
            <a:ext cx="5543548" cy="4157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1B88C-26B2-41D1-AF95-8D1B738E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5196" y="1606363"/>
            <a:ext cx="5543548" cy="41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04" y="-197963"/>
            <a:ext cx="6970948" cy="5442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194820" y="117576"/>
            <a:ext cx="50747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Our Classroom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  <a:ea typeface="Yu Gothic UI Semilight" panose="020B0400000000000000" pitchFamily="34" charset="-128"/>
                <a:cs typeface="Calibri Light" panose="020F0302020204030204" pitchFamily="34" charset="0"/>
              </a:rPr>
              <a:t>There are 22 pupils in our class.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  <a:ea typeface="Yu Gothic UI Semilight" panose="020B0400000000000000" pitchFamily="34" charset="-128"/>
                <a:cs typeface="Calibri Light" panose="020F0302020204030204" pitchFamily="34" charset="0"/>
              </a:rPr>
              <a:t>We have 11 Primary 7 children and 11 Primary 6 children.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  <a:ea typeface="Yu Gothic UI Semilight" panose="020B0400000000000000" pitchFamily="34" charset="-128"/>
                <a:cs typeface="Calibri Light" panose="020F0302020204030204" pitchFamily="34" charset="0"/>
              </a:rPr>
              <a:t>Our class routine is the same each week and our timetable can be found on our class team in the class materials folder in files.</a:t>
            </a:r>
          </a:p>
          <a:p>
            <a:endParaRPr lang="en-GB" sz="3600" b="1" dirty="0">
              <a:latin typeface="Comic Sans MS" panose="030F0702030302020204" pitchFamily="66" charset="0"/>
            </a:endParaRPr>
          </a:p>
          <a:p>
            <a:endParaRPr lang="en-GB" sz="3600" b="1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B3215-5CD5-4908-8DAE-5ABFB851A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65596" y="282804"/>
            <a:ext cx="5356143" cy="3563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D0F7ED-BB98-4DC7-8E3D-D9435C431E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35" t="22360" r="21057" b="9416"/>
          <a:stretch/>
        </p:blipFill>
        <p:spPr>
          <a:xfrm>
            <a:off x="6697377" y="377159"/>
            <a:ext cx="5154029" cy="3374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0B571-743F-4225-8536-E4945B69C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74391" y="120062"/>
            <a:ext cx="256108" cy="407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F22EA-23A4-4D1D-9DCB-AA1766D5C7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B03EBC-0CFB-4D31-981A-DDB3F99F9C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9962" y="1216805"/>
            <a:ext cx="5584498" cy="55844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3ABB9-ADEE-423B-8073-16272A9A8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4613" y="3056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BECEA5-7512-4129-AD77-D441633C6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6679" y="2158417"/>
            <a:ext cx="5033487" cy="3775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9214FC-F994-490E-A62E-03D85906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65147" y="1613870"/>
            <a:ext cx="5487958" cy="4115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F19690-EE53-47AD-B895-ABD3B6BC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64560" y="2740230"/>
            <a:ext cx="4368558" cy="32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FF9D4-8D42-42AC-8338-6257A8B1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56333" y="1276428"/>
            <a:ext cx="6088927" cy="4566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E3F49-9434-4885-AB34-7FD7253A5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2201" y="1555042"/>
            <a:ext cx="5946052" cy="44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7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48" y="0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470606" y="462614"/>
            <a:ext cx="64922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Literacy</a:t>
            </a:r>
          </a:p>
          <a:p>
            <a:r>
              <a:rPr lang="en-GB" sz="2800" b="1" dirty="0">
                <a:latin typeface="Comic Sans MS" panose="030F0702030302020204" pitchFamily="66" charset="0"/>
              </a:rPr>
              <a:t>Here are St. Helen's we follow the NLC Active Literacy Programme which divides literacy into 3 areas: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latin typeface="Comic Sans MS" panose="030F0702030302020204" pitchFamily="66" charset="0"/>
              </a:rPr>
              <a:t>Reading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latin typeface="Comic Sans MS" panose="030F0702030302020204" pitchFamily="66" charset="0"/>
              </a:rPr>
              <a:t>Writing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latin typeface="Comic Sans MS" panose="030F0702030302020204" pitchFamily="66" charset="0"/>
              </a:rPr>
              <a:t>Talking and listening </a:t>
            </a:r>
            <a:endParaRPr lang="en-GB" sz="28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8E21E-5019-447C-B5C1-6A0A2CB7F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83526" y="1164723"/>
            <a:ext cx="1499058" cy="1158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86CAD-E1D4-4C9D-A7A2-CCBEC81FA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8B20B-438E-4606-857B-E97136AF8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97470" y="274556"/>
            <a:ext cx="1301445" cy="1305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ADC89-EF4A-4D43-A049-E4D6B6DB4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85024" y="2487499"/>
            <a:ext cx="1497560" cy="1158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047E88-0E78-417A-9234-38580A09EB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83526" y="3791416"/>
            <a:ext cx="1499058" cy="1157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00E5D4-6710-45FB-9982-B6D4967F81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899" t="-48869" r="978" b="50248"/>
          <a:stretch/>
        </p:blipFill>
        <p:spPr>
          <a:xfrm>
            <a:off x="8848144" y="-487900"/>
            <a:ext cx="3034440" cy="1524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A8AAF1-E1EB-47BC-88F5-5AB5B97267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195203" y="1579667"/>
            <a:ext cx="3116790" cy="2365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48A0B0-1BDA-4AC1-8388-879E945C6CE2}"/>
              </a:ext>
            </a:extLst>
          </p:cNvPr>
          <p:cNvSpPr txBox="1"/>
          <p:nvPr/>
        </p:nvSpPr>
        <p:spPr>
          <a:xfrm>
            <a:off x="7570254" y="1884463"/>
            <a:ext cx="2497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Bradley Hand ITC" panose="03070402050302030203" pitchFamily="66" charset="0"/>
              </a:rPr>
              <a:t>LI:  to use figurative language to enhance our writing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762B0-B873-4551-94EF-D0298DDB0A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962846" y="1854223"/>
            <a:ext cx="5123468" cy="51234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C2AA24-07B5-47AB-ABAA-FA25AE85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43859" y="3183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73" y="0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534179" y="275516"/>
            <a:ext cx="67790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Reading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In our first term back at school, we focus on a class ‘Modelling block.’ This allows for revision and consolidation of the 6 Reading Comprehension strategies: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Prior Knowledge – </a:t>
            </a:r>
            <a:r>
              <a:rPr lang="en-GB" sz="1400" b="1" dirty="0">
                <a:latin typeface="Comic Sans MS" panose="030F0702030302020204" pitchFamily="66" charset="0"/>
              </a:rPr>
              <a:t>making predictions about the text 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Visualisation - </a:t>
            </a:r>
            <a:r>
              <a:rPr lang="en-GB" sz="1400" b="1" dirty="0">
                <a:latin typeface="Comic Sans MS" panose="030F0702030302020204" pitchFamily="66" charset="0"/>
              </a:rPr>
              <a:t>quoting information about character/setting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Main Idea – </a:t>
            </a:r>
            <a:r>
              <a:rPr lang="en-GB" sz="1400" b="1" dirty="0">
                <a:latin typeface="Comic Sans MS" panose="030F0702030302020204" pitchFamily="66" charset="0"/>
              </a:rPr>
              <a:t>finding the main events from a chapter(S)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Summarisation – </a:t>
            </a:r>
            <a:r>
              <a:rPr lang="en-GB" sz="1400" b="1" dirty="0">
                <a:latin typeface="Comic Sans MS" panose="030F0702030302020204" pitchFamily="66" charset="0"/>
              </a:rPr>
              <a:t>writing a summary of the main points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Inference – </a:t>
            </a:r>
            <a:r>
              <a:rPr lang="en-GB" sz="1400" b="1" dirty="0">
                <a:latin typeface="Comic Sans MS" panose="030F0702030302020204" pitchFamily="66" charset="0"/>
              </a:rPr>
              <a:t>interpreting the author’s message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Comic Sans MS" panose="030F0702030302020204" pitchFamily="66" charset="0"/>
              </a:rPr>
              <a:t>Metalinguistics – </a:t>
            </a:r>
            <a:r>
              <a:rPr lang="en-GB" sz="1400" b="1" dirty="0">
                <a:latin typeface="Comic Sans MS" panose="030F0702030302020204" pitchFamily="66" charset="0"/>
              </a:rPr>
              <a:t>finding the meaning of tricky words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7106A4-6200-479C-B1B4-75647FF9A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85816" y="1771420"/>
            <a:ext cx="893380" cy="1372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67610-D5EF-4062-A40F-E41239AB83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51949" y="1490842"/>
            <a:ext cx="3024340" cy="229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DFAA2-B14F-4A57-9FB3-89B6963C7F88}"/>
              </a:ext>
            </a:extLst>
          </p:cNvPr>
          <p:cNvSpPr txBox="1"/>
          <p:nvPr/>
        </p:nvSpPr>
        <p:spPr>
          <a:xfrm>
            <a:off x="9593314" y="1771420"/>
            <a:ext cx="2257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LI:  to use the reading comprehension strategies to explore the novel Carrie’s War.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8BE9EB-A986-48AD-83E0-51B73B310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89872" l="9667" r="94400">
                        <a14:foregroundMark x1="10533" y1="49593" x2="10533" y2="49593"/>
                        <a14:foregroundMark x1="9733" y1="53318" x2="9733" y2="53318"/>
                        <a14:foregroundMark x1="90733" y1="36205" x2="90733" y2="36205"/>
                        <a14:foregroundMark x1="90800" y1="32247" x2="90800" y2="32247"/>
                        <a14:foregroundMark x1="94400" y1="52270" x2="94400" y2="52270"/>
                        <a14:foregroundMark x1="36667" y1="53900" x2="36667" y2="53900"/>
                        <a14:foregroundMark x1="43933" y1="47031" x2="43933" y2="47031"/>
                        <a14:foregroundMark x1="40133" y1="51222" x2="40133" y2="51222"/>
                        <a14:foregroundMark x1="16733" y1="57974" x2="16733" y2="57974"/>
                        <a14:foregroundMark x1="18000" y1="49127" x2="18000" y2="49127"/>
                        <a14:foregroundMark x1="85733" y1="40279" x2="85733" y2="40279"/>
                        <a14:foregroundMark x1="92200" y1="24331" x2="92200" y2="24331"/>
                        <a14:foregroundMark x1="93067" y1="24098" x2="93067" y2="24098"/>
                        <a14:foregroundMark x1="94200" y1="23516" x2="94200" y2="23516"/>
                        <a14:foregroundMark x1="13133" y1="31665" x2="13133" y2="31665"/>
                        <a14:foregroundMark x1="16200" y1="31432" x2="16200" y2="31432"/>
                        <a14:foregroundMark x1="80933" y1="39581" x2="80933" y2="39581"/>
                        <a14:foregroundMark x1="80867" y1="37136" x2="80867" y2="37136"/>
                        <a14:backgroundMark x1="30733" y1="41793" x2="30733" y2="41793"/>
                        <a14:backgroundMark x1="84000" y1="65192" x2="84000" y2="65192"/>
                        <a14:backgroundMark x1="85867" y1="65425" x2="85867" y2="65425"/>
                        <a14:backgroundMark x1="86533" y1="65425" x2="86533" y2="65425"/>
                        <a14:backgroundMark x1="51867" y1="42375" x2="51867" y2="42375"/>
                        <a14:backgroundMark x1="29067" y1="45634" x2="29067" y2="45634"/>
                        <a14:backgroundMark x1="28467" y1="50640" x2="28467" y2="50640"/>
                        <a14:backgroundMark x1="27667" y1="52736" x2="27667" y2="52736"/>
                        <a14:backgroundMark x1="29733" y1="40745" x2="29733" y2="40745"/>
                        <a14:backgroundMark x1="29667" y1="42375" x2="29667" y2="4237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419646" y="-495072"/>
            <a:ext cx="3772354" cy="2160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5DC3C-5C41-4DAD-9AD6-D6078CD3AD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5547" y="2132098"/>
            <a:ext cx="4623847" cy="46238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72D4D-70FC-421E-BDD6-F206962871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5419A0-AC08-49FC-9552-CF117A7B86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397470" y="274556"/>
            <a:ext cx="1301445" cy="13051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1F6338-1F5F-4993-A481-85AEC4A88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85054" y="342900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F8A508-10A7-47F6-AAAB-0EAF7F0A24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879394" y="3753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8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68" y="-140436"/>
            <a:ext cx="8214571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423691" y="169997"/>
            <a:ext cx="706119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Writing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This year we focus on 7 writing genres: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Narrative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Information Report 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Instruction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Recount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Explanation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Persuasive </a:t>
            </a:r>
          </a:p>
          <a:p>
            <a:pPr marL="457200" indent="-457200">
              <a:buAutoNum type="arabicPeriod"/>
            </a:pPr>
            <a:r>
              <a:rPr lang="en-GB" sz="1400" b="1" dirty="0">
                <a:latin typeface="Comic Sans MS" panose="030F0702030302020204" pitchFamily="66" charset="0"/>
              </a:rPr>
              <a:t>Discursive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The children explore the genre initially by highlighting the genre features and then develop their writing over a block of 5 weeks, ending in assessment.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D0FC4-F011-4A0A-B157-0521C5454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62866" y="169296"/>
            <a:ext cx="1301445" cy="1305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986E0-558F-40AC-8FCD-3DA0C9F582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E1EB7-B84B-432A-8826-EE41C3D6CC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139" t="2008" r="1720" b="54493"/>
          <a:stretch/>
        </p:blipFill>
        <p:spPr>
          <a:xfrm>
            <a:off x="8942295" y="310623"/>
            <a:ext cx="3039172" cy="687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50BC30-F6C3-4C1F-9346-9BA48FD693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914234" y="826133"/>
            <a:ext cx="3024340" cy="2295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F87C3E-35E5-4F7A-92EE-A308AE39F682}"/>
              </a:ext>
            </a:extLst>
          </p:cNvPr>
          <p:cNvSpPr/>
          <p:nvPr/>
        </p:nvSpPr>
        <p:spPr>
          <a:xfrm>
            <a:off x="9353062" y="1178170"/>
            <a:ext cx="2146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Bradley Hand ITC" panose="03070402050302030203" pitchFamily="66" charset="0"/>
              </a:rPr>
              <a:t>LI: to write a narrative story using the genre features.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B90B99-7452-4231-B591-FCDBB14803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46392" y="942674"/>
            <a:ext cx="5584498" cy="5584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1B2A5-F1FF-4924-B28A-9380F67935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534238" y="3082368"/>
            <a:ext cx="1784331" cy="130511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2C9557-AC86-40B7-A164-3268E6647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00080" y="2879168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ACB72E-EB25-4F57-A031-E702969878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03165" y="3754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8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68" y="-140436"/>
            <a:ext cx="8214571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423691" y="169997"/>
            <a:ext cx="67158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Spelling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Within in our classroom we have 3 spelling groups.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The red and blue group are focusing on Stage 6/7 words, which are a combination of common words, tricky words and ‘topic’ based words.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The green group are focusing on common words and phonemes using the Code Cracker programme. 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A179C-A7AD-4DA3-BBF4-3A599646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467" y="1293115"/>
            <a:ext cx="5473661" cy="5473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D0FC4-F011-4A0A-B157-0521C5454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62866" y="169296"/>
            <a:ext cx="1301445" cy="1305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986E0-558F-40AC-8FCD-3DA0C9F58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FD4AC-A43D-4307-B8F1-D0C5E796C4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139" t="2349" r="2034" b="54154"/>
          <a:stretch/>
        </p:blipFill>
        <p:spPr>
          <a:xfrm>
            <a:off x="8864311" y="274078"/>
            <a:ext cx="3099950" cy="703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DBC251-1BB7-42E3-993B-A938301FD9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5483" t="14256" r="14276" b="9141"/>
          <a:stretch/>
        </p:blipFill>
        <p:spPr>
          <a:xfrm>
            <a:off x="10591090" y="1082431"/>
            <a:ext cx="1373171" cy="19967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9A384E-A243-4D7D-BCBE-B4A340808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86863" y="3316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68" y="-140436"/>
            <a:ext cx="8214571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423691" y="169997"/>
            <a:ext cx="6715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Comic Sans MS" panose="030F0702030302020204" pitchFamily="66" charset="0"/>
              </a:rPr>
              <a:t>Spelling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Each week we have a spell check and dictation on Friday to assess our progress.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omic Sans MS" panose="030F0702030302020204" pitchFamily="66" charset="0"/>
              </a:rPr>
              <a:t>Our spelling words are posted in the general channel in the class materials folder under files.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A179C-A7AD-4DA3-BBF4-3A599646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467" y="1293115"/>
            <a:ext cx="5473661" cy="5473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D0FC4-F011-4A0A-B157-0521C5454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62866" y="169296"/>
            <a:ext cx="1301445" cy="1305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986E0-558F-40AC-8FCD-3DA0C9F58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FD4AC-A43D-4307-B8F1-D0C5E796C4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139" t="2349" r="2034" b="54154"/>
          <a:stretch/>
        </p:blipFill>
        <p:spPr>
          <a:xfrm>
            <a:off x="8864311" y="274078"/>
            <a:ext cx="3099950" cy="703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DBC251-1BB7-42E3-993B-A938301FD9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5483" t="14256" r="14276" b="9141"/>
          <a:stretch/>
        </p:blipFill>
        <p:spPr>
          <a:xfrm>
            <a:off x="10591090" y="1082431"/>
            <a:ext cx="1373171" cy="19967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A3EE7E-739D-4492-806D-94AF113FF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02295" y="3216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9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vagna Bianca Bordo Bianco Secco · Immagini gratis su Pixabay">
            <a:extLst>
              <a:ext uri="{FF2B5EF4-FFF2-40B4-BE49-F238E27FC236}">
                <a16:creationId xmlns:a16="http://schemas.microsoft.com/office/drawing/2014/main" id="{10A45E48-265A-4EF9-A2FA-2291DD0F5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043" y="85807"/>
            <a:ext cx="7950149" cy="570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5F1B4-E319-476E-B0ED-D0D12DDFDFD7}"/>
              </a:ext>
            </a:extLst>
          </p:cNvPr>
          <p:cNvSpPr txBox="1"/>
          <p:nvPr/>
        </p:nvSpPr>
        <p:spPr>
          <a:xfrm>
            <a:off x="324800" y="391813"/>
            <a:ext cx="68445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Numeracy</a:t>
            </a:r>
            <a:r>
              <a:rPr lang="en-GB" sz="2000" b="1" dirty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Follow the Numeracy Pathway.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This term we will focus on: number, addition, subtraction, multiplication and division before Christmas.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Number talks is used to teach the 4 number operations: addition, subtraction, multiplication and division.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omic Sans MS" panose="030F0702030302020204" pitchFamily="66" charset="0"/>
              </a:rPr>
              <a:t>Mr McGinty will cover additional maths concepts which are typically at the end of the pathway which may have been missed during lockdown.</a:t>
            </a:r>
            <a:endParaRPr lang="en-GB" sz="1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C209F-9E60-4A4B-8C9A-C82DD51364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8286" r="8348"/>
          <a:stretch/>
        </p:blipFill>
        <p:spPr>
          <a:xfrm>
            <a:off x="7550473" y="2075861"/>
            <a:ext cx="1904159" cy="270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3E07A-6062-45AF-AEB4-D76DF65D86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6157" b="7840"/>
          <a:stretch/>
        </p:blipFill>
        <p:spPr>
          <a:xfrm>
            <a:off x="9153630" y="368458"/>
            <a:ext cx="2781804" cy="1013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E2473-2C58-43FF-8E7F-4449EBFC0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550473" y="355495"/>
            <a:ext cx="1301445" cy="1305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8781F-774C-4A9B-8FA0-60BFC21857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b="5797"/>
          <a:stretch/>
        </p:blipFill>
        <p:spPr>
          <a:xfrm>
            <a:off x="9651878" y="1705492"/>
            <a:ext cx="2433313" cy="3447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B66A3E-62F1-4095-B356-BA5C0F190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69" b="90000" l="10000" r="90000">
                        <a14:foregroundMark x1="35800" y1="10308" x2="35800" y2="10308"/>
                        <a14:foregroundMark x1="35000" y1="7308" x2="35000" y2="7308"/>
                        <a14:foregroundMark x1="35000" y1="7308" x2="35000" y2="7308"/>
                        <a14:foregroundMark x1="34700" y1="6846" x2="34700" y2="6846"/>
                        <a14:foregroundMark x1="34700" y1="6462" x2="34700" y2="6462"/>
                        <a14:foregroundMark x1="32700" y1="2769" x2="32700" y2="2769"/>
                        <a14:foregroundMark x1="33400" y1="2769" x2="33400" y2="276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443409" y="3591611"/>
            <a:ext cx="2498228" cy="3247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F9D48-0615-46E9-A59D-65174AD432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4796" y="1406647"/>
            <a:ext cx="5451353" cy="54513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9E4469-12C7-4930-B072-7FB7662F9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96116" y="3001389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28F9D0-D3A2-49A8-9D23-97E28D744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04362" y="3624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8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8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D7F510620F84B99CD561DD9D0B224" ma:contentTypeVersion="6" ma:contentTypeDescription="Create a new document." ma:contentTypeScope="" ma:versionID="1b6d829b6ccbb41592f9034245bb1486">
  <xsd:schema xmlns:xsd="http://www.w3.org/2001/XMLSchema" xmlns:xs="http://www.w3.org/2001/XMLSchema" xmlns:p="http://schemas.microsoft.com/office/2006/metadata/properties" xmlns:ns2="93e55e08-74ca-4a7e-a321-4458b9e00bbd" xmlns:ns3="1e872e37-8b75-474c-8476-48e4a6a356e1" targetNamespace="http://schemas.microsoft.com/office/2006/metadata/properties" ma:root="true" ma:fieldsID="29dc6a7566e6a8105fcf80a31faa6661" ns2:_="" ns3:_="">
    <xsd:import namespace="93e55e08-74ca-4a7e-a321-4458b9e00bbd"/>
    <xsd:import namespace="1e872e37-8b75-474c-8476-48e4a6a356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55e08-74ca-4a7e-a321-4458b9e00b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72e37-8b75-474c-8476-48e4a6a356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A61356-50B0-480E-8211-877569CA3DA8}"/>
</file>

<file path=customXml/itemProps2.xml><?xml version="1.0" encoding="utf-8"?>
<ds:datastoreItem xmlns:ds="http://schemas.openxmlformats.org/officeDocument/2006/customXml" ds:itemID="{391425D8-3062-461A-A40C-41EC9BCD2942}"/>
</file>

<file path=customXml/itemProps3.xml><?xml version="1.0" encoding="utf-8"?>
<ds:datastoreItem xmlns:ds="http://schemas.openxmlformats.org/officeDocument/2006/customXml" ds:itemID="{04FEA9AA-BCFA-4181-9062-B6696639EAF5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360</TotalTime>
  <Words>991</Words>
  <Application>Microsoft Office PowerPoint</Application>
  <PresentationFormat>Widescreen</PresentationFormat>
  <Paragraphs>139</Paragraphs>
  <Slides>31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Yu Gothic UI Semilight</vt:lpstr>
      <vt:lpstr>Arial</vt:lpstr>
      <vt:lpstr>Bradley Hand ITC</vt:lpstr>
      <vt:lpstr>Calibri Light</vt:lpstr>
      <vt:lpstr>Comic Sans MS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Williamson</dc:creator>
  <cp:lastModifiedBy>Miss Williamson</cp:lastModifiedBy>
  <cp:revision>67</cp:revision>
  <dcterms:created xsi:type="dcterms:W3CDTF">2021-09-14T15:33:21Z</dcterms:created>
  <dcterms:modified xsi:type="dcterms:W3CDTF">2021-09-21T15:05:19Z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0x0101006F5D7F510620F84B99CD561DD9D0B224</vt:lpwstr>
  </property>
</Properties>
</file>