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 id="2147483734" r:id="rId5"/>
  </p:sldMasterIdLst>
  <p:notesMasterIdLst>
    <p:notesMasterId r:id="rId21"/>
  </p:notesMasterIdLst>
  <p:handoutMasterIdLst>
    <p:handoutMasterId r:id="rId22"/>
  </p:handoutMasterIdLst>
  <p:sldIdLst>
    <p:sldId id="383" r:id="rId6"/>
    <p:sldId id="401" r:id="rId7"/>
    <p:sldId id="463" r:id="rId8"/>
    <p:sldId id="469" r:id="rId9"/>
    <p:sldId id="470" r:id="rId10"/>
    <p:sldId id="471" r:id="rId11"/>
    <p:sldId id="472" r:id="rId12"/>
    <p:sldId id="473" r:id="rId13"/>
    <p:sldId id="474" r:id="rId14"/>
    <p:sldId id="475" r:id="rId15"/>
    <p:sldId id="479" r:id="rId16"/>
    <p:sldId id="476" r:id="rId17"/>
    <p:sldId id="477" r:id="rId18"/>
    <p:sldId id="481" r:id="rId19"/>
    <p:sldId id="482" r:id="rId20"/>
  </p:sldIdLst>
  <p:sldSz cx="12192000" cy="6858000"/>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8" autoAdjust="0"/>
    <p:restoredTop sz="92110" autoAdjust="0"/>
  </p:normalViewPr>
  <p:slideViewPr>
    <p:cSldViewPr snapToGrid="0">
      <p:cViewPr varScale="1">
        <p:scale>
          <a:sx n="62" d="100"/>
          <a:sy n="62" d="100"/>
        </p:scale>
        <p:origin x="856" y="32"/>
      </p:cViewPr>
      <p:guideLst/>
    </p:cSldViewPr>
  </p:slideViewPr>
  <p:notesTextViewPr>
    <p:cViewPr>
      <p:scale>
        <a:sx n="1" d="1"/>
        <a:sy n="1" d="1"/>
      </p:scale>
      <p:origin x="0" y="0"/>
    </p:cViewPr>
  </p:notesTextViewPr>
  <p:sorterViewPr>
    <p:cViewPr>
      <p:scale>
        <a:sx n="100" d="100"/>
        <a:sy n="100" d="100"/>
      </p:scale>
      <p:origin x="0" y="-486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913" cy="4972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3270" y="0"/>
            <a:ext cx="2887913" cy="497212"/>
          </a:xfrm>
          <a:prstGeom prst="rect">
            <a:avLst/>
          </a:prstGeom>
        </p:spPr>
        <p:txBody>
          <a:bodyPr vert="horz" lIns="91440" tIns="45720" rIns="91440" bIns="45720" rtlCol="0"/>
          <a:lstStyle>
            <a:lvl1pPr algn="r">
              <a:defRPr sz="1200"/>
            </a:lvl1pPr>
          </a:lstStyle>
          <a:p>
            <a:fld id="{88D349BD-009A-4474-B2B0-08FB5E1F5502}" type="datetimeFigureOut">
              <a:rPr lang="en-GB" smtClean="0"/>
              <a:t>22/09/2021</a:t>
            </a:fld>
            <a:endParaRPr lang="en-GB"/>
          </a:p>
        </p:txBody>
      </p:sp>
      <p:sp>
        <p:nvSpPr>
          <p:cNvPr id="4" name="Footer Placeholder 3"/>
          <p:cNvSpPr>
            <a:spLocks noGrp="1"/>
          </p:cNvSpPr>
          <p:nvPr>
            <p:ph type="ftr" sz="quarter" idx="2"/>
          </p:nvPr>
        </p:nvSpPr>
        <p:spPr>
          <a:xfrm>
            <a:off x="0" y="9429427"/>
            <a:ext cx="2887913" cy="4972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3270" y="9429427"/>
            <a:ext cx="2887913" cy="497212"/>
          </a:xfrm>
          <a:prstGeom prst="rect">
            <a:avLst/>
          </a:prstGeom>
        </p:spPr>
        <p:txBody>
          <a:bodyPr vert="horz" lIns="91440" tIns="45720" rIns="91440" bIns="45720" rtlCol="0" anchor="b"/>
          <a:lstStyle>
            <a:lvl1pPr algn="r">
              <a:defRPr sz="1200"/>
            </a:lvl1pPr>
          </a:lstStyle>
          <a:p>
            <a:fld id="{9655BE20-C9D9-4EAD-87A9-A36BE272D3B1}" type="slidenum">
              <a:rPr lang="en-GB" smtClean="0"/>
              <a:t>‹#›</a:t>
            </a:fld>
            <a:endParaRPr lang="en-GB"/>
          </a:p>
        </p:txBody>
      </p:sp>
    </p:spTree>
    <p:extLst>
      <p:ext uri="{BB962C8B-B14F-4D97-AF65-F5344CB8AC3E}">
        <p14:creationId xmlns:p14="http://schemas.microsoft.com/office/powerpoint/2010/main" val="3821621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2" y="0"/>
            <a:ext cx="2887186" cy="498056"/>
          </a:xfrm>
          <a:prstGeom prst="rect">
            <a:avLst/>
          </a:prstGeom>
        </p:spPr>
        <p:txBody>
          <a:bodyPr vert="horz" lIns="91440" tIns="45720" rIns="91440" bIns="45720" rtlCol="0"/>
          <a:lstStyle>
            <a:lvl1pPr algn="r">
              <a:defRPr sz="1200"/>
            </a:lvl1pPr>
          </a:lstStyle>
          <a:p>
            <a:fld id="{2F8F1088-A11C-4F05-B71D-387BA9BAD0DC}" type="datetimeFigureOut">
              <a:rPr lang="en-GB" smtClean="0"/>
              <a:t>22/09/2021</a:t>
            </a:fld>
            <a:endParaRPr lang="en-GB"/>
          </a:p>
        </p:txBody>
      </p:sp>
      <p:sp>
        <p:nvSpPr>
          <p:cNvPr id="4" name="Slide Image Placeholder 3"/>
          <p:cNvSpPr>
            <a:spLocks noGrp="1" noRot="1" noChangeAspect="1"/>
          </p:cNvSpPr>
          <p:nvPr>
            <p:ph type="sldImg" idx="2"/>
          </p:nvPr>
        </p:nvSpPr>
        <p:spPr>
          <a:xfrm>
            <a:off x="354013" y="1239838"/>
            <a:ext cx="5954712"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6"/>
            <a:ext cx="5330190" cy="39086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3"/>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2" y="9428583"/>
            <a:ext cx="2887186" cy="498055"/>
          </a:xfrm>
          <a:prstGeom prst="rect">
            <a:avLst/>
          </a:prstGeom>
        </p:spPr>
        <p:txBody>
          <a:bodyPr vert="horz" lIns="91440" tIns="45720" rIns="91440" bIns="45720" rtlCol="0" anchor="b"/>
          <a:lstStyle>
            <a:lvl1pPr algn="r">
              <a:defRPr sz="1200"/>
            </a:lvl1pPr>
          </a:lstStyle>
          <a:p>
            <a:fld id="{57BE28F3-A3A1-47C3-AAFA-FAD9664D59D1}" type="slidenum">
              <a:rPr lang="en-GB" smtClean="0"/>
              <a:t>‹#›</a:t>
            </a:fld>
            <a:endParaRPr lang="en-GB"/>
          </a:p>
        </p:txBody>
      </p:sp>
    </p:spTree>
    <p:extLst>
      <p:ext uri="{BB962C8B-B14F-4D97-AF65-F5344CB8AC3E}">
        <p14:creationId xmlns:p14="http://schemas.microsoft.com/office/powerpoint/2010/main" val="218218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solidFill>
              </a:rPr>
              <a:pPr/>
              <a:t>‹#›</a:t>
            </a:fld>
            <a:endParaRPr lang="en-US" dirty="0">
              <a:solidFill>
                <a:srgbClr val="0F6FC6"/>
              </a:solidFill>
            </a:endParaRPr>
          </a:p>
        </p:txBody>
      </p:sp>
    </p:spTree>
    <p:extLst>
      <p:ext uri="{BB962C8B-B14F-4D97-AF65-F5344CB8AC3E}">
        <p14:creationId xmlns:p14="http://schemas.microsoft.com/office/powerpoint/2010/main" val="246238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solidFill>
              </a:rPr>
              <a:pPr/>
              <a:t>‹#›</a:t>
            </a:fld>
            <a:endParaRPr lang="en-US" dirty="0">
              <a:solidFill>
                <a:srgbClr val="0F6FC6"/>
              </a:solidFill>
            </a:endParaRPr>
          </a:p>
        </p:txBody>
      </p:sp>
    </p:spTree>
    <p:extLst>
      <p:ext uri="{BB962C8B-B14F-4D97-AF65-F5344CB8AC3E}">
        <p14:creationId xmlns:p14="http://schemas.microsoft.com/office/powerpoint/2010/main" val="42550670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9/22/2021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smtClean="0">
                <a:solidFill>
                  <a:srgbClr val="0F6FC6"/>
                </a:solidFill>
              </a:rPr>
              <a:pPr defTabSz="457200"/>
              <a:t>‹#›</a:t>
            </a:fld>
            <a:endParaRPr lang="en-US" dirty="0">
              <a:solidFill>
                <a:srgbClr val="0F6FC6"/>
              </a:solidFill>
            </a:endParaRPr>
          </a:p>
        </p:txBody>
      </p:sp>
    </p:spTree>
    <p:extLst>
      <p:ext uri="{BB962C8B-B14F-4D97-AF65-F5344CB8AC3E}">
        <p14:creationId xmlns:p14="http://schemas.microsoft.com/office/powerpoint/2010/main" val="1708798083"/>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9/22/2021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smtClean="0">
                <a:solidFill>
                  <a:srgbClr val="0F6FC6"/>
                </a:solidFill>
              </a:rPr>
              <a:pPr defTabSz="457200"/>
              <a:t>‹#›</a:t>
            </a:fld>
            <a:endParaRPr lang="en-US" dirty="0">
              <a:solidFill>
                <a:srgbClr val="0F6FC6"/>
              </a:solidFill>
            </a:endParaRPr>
          </a:p>
        </p:txBody>
      </p:sp>
    </p:spTree>
    <p:extLst>
      <p:ext uri="{BB962C8B-B14F-4D97-AF65-F5344CB8AC3E}">
        <p14:creationId xmlns:p14="http://schemas.microsoft.com/office/powerpoint/2010/main" val="4038800243"/>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eg"/><Relationship Id="rId5" Type="http://schemas.openxmlformats.org/officeDocument/2006/relationships/image" Target="../media/image2.JP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hyperlink" Target="https://www.topmarks.co.uk/maths-games/daily10" TargetMode="Externa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topmarks.co.uk/maths-games/hit-the-button" TargetMode="External"/><Relationship Id="rId12" Type="http://schemas.openxmlformats.org/officeDocument/2006/relationships/hyperlink" Target="https://www.spellingcity.com/"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primaryhomeworkhelp.co.uk/maths/timestable/interactive.htm" TargetMode="External"/><Relationship Id="rId11" Type="http://schemas.openxmlformats.org/officeDocument/2006/relationships/hyperlink" Target="https://appytherapy.com/handwriting-heroes/" TargetMode="External"/><Relationship Id="rId5" Type="http://schemas.openxmlformats.org/officeDocument/2006/relationships/image" Target="../media/image2.JPG"/><Relationship Id="rId10" Type="http://schemas.openxmlformats.org/officeDocument/2006/relationships/hyperlink" Target="https://www.oxfordowl.co.uk/for-home/find-a-book/library-page/" TargetMode="External"/><Relationship Id="rId4" Type="http://schemas.openxmlformats.org/officeDocument/2006/relationships/image" Target="../media/image4.jpeg"/><Relationship Id="rId9" Type="http://schemas.openxmlformats.org/officeDocument/2006/relationships/hyperlink" Target="http://www.studyladder.co.uk/"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blogs.glowscotland.org.uk/nl/sthelens/" TargetMode="External"/><Relationship Id="rId5" Type="http://schemas.openxmlformats.org/officeDocument/2006/relationships/image" Target="../media/image2.JP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2.JP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4a"/><Relationship Id="rId7" Type="http://schemas.openxmlformats.org/officeDocument/2006/relationships/image" Target="../media/image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JP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542" y="5401347"/>
            <a:ext cx="8058173" cy="1818531"/>
          </a:xfrm>
        </p:spPr>
        <p:txBody>
          <a:bodyPr/>
          <a:lstStyle/>
          <a:p>
            <a:pPr algn="ctr"/>
            <a:r>
              <a:rPr lang="en-GB" sz="4000" b="1" i="1" dirty="0">
                <a:solidFill>
                  <a:srgbClr val="003399"/>
                </a:solidFill>
              </a:rPr>
              <a:t>Curricular Information</a:t>
            </a:r>
            <a:br>
              <a:rPr lang="en-GB" sz="4000" b="1" i="1" dirty="0">
                <a:solidFill>
                  <a:srgbClr val="003399"/>
                </a:solidFill>
              </a:rPr>
            </a:br>
            <a:r>
              <a:rPr lang="en-GB" sz="4000" b="1" i="1" dirty="0">
                <a:solidFill>
                  <a:srgbClr val="003399"/>
                </a:solidFill>
              </a:rPr>
              <a:t>September 2021</a:t>
            </a:r>
            <a:br>
              <a:rPr lang="en-GB" sz="4000" b="1" i="1" dirty="0">
                <a:solidFill>
                  <a:srgbClr val="003399"/>
                </a:solidFill>
              </a:rPr>
            </a:br>
            <a:r>
              <a:rPr lang="en-GB" sz="4000" b="1" i="1" dirty="0">
                <a:solidFill>
                  <a:srgbClr val="003399"/>
                </a:solidFill>
              </a:rPr>
              <a:t>Primary 6 </a:t>
            </a:r>
            <a:br>
              <a:rPr lang="en-GB" sz="4000" b="1" i="1" dirty="0">
                <a:solidFill>
                  <a:srgbClr val="003399"/>
                </a:solidFill>
              </a:rPr>
            </a:br>
            <a:r>
              <a:rPr lang="en-GB" sz="4000" b="1" i="1" dirty="0">
                <a:solidFill>
                  <a:srgbClr val="003399"/>
                </a:solidFill>
              </a:rPr>
              <a:t>  </a:t>
            </a:r>
            <a:br>
              <a:rPr lang="en-GB" b="1" i="1" dirty="0">
                <a:solidFill>
                  <a:srgbClr val="003399"/>
                </a:solidFill>
              </a:rPr>
            </a:br>
            <a:endParaRPr lang="en-GB" dirty="0"/>
          </a:p>
        </p:txBody>
      </p:sp>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411" y="193617"/>
            <a:ext cx="1527124" cy="1605105"/>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18444" y="2345841"/>
            <a:ext cx="8398182" cy="893847"/>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GB" altLang="en-US" sz="3600" b="1" i="1" u="none" strike="noStrike" cap="none" normalizeH="0" baseline="0" dirty="0">
                <a:ln>
                  <a:noFill/>
                </a:ln>
                <a:solidFill>
                  <a:srgbClr val="FFFFFF"/>
                </a:solidFill>
                <a:effectLst/>
                <a:latin typeface="Calibri" panose="020F0502020204030204" pitchFamily="34" charset="0"/>
              </a:rPr>
              <a:t>St Helen’s Primary School and Nursery  </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3104" y="378759"/>
            <a:ext cx="1410879" cy="1189565"/>
          </a:xfrm>
          <a:prstGeom prst="rect">
            <a:avLst/>
          </a:prstGeom>
        </p:spPr>
      </p:pic>
      <p:pic>
        <p:nvPicPr>
          <p:cNvPr id="13" name="Recorded Sound">
            <a:hlinkClick r:id="" action="ppaction://media"/>
            <a:extLst>
              <a:ext uri="{FF2B5EF4-FFF2-40B4-BE49-F238E27FC236}">
                <a16:creationId xmlns:a16="http://schemas.microsoft.com/office/drawing/2014/main" id="{8F4443FA-6369-40B0-B463-B901DDCB7F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6329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spcAft>
                <a:spcPts val="800"/>
              </a:spcAft>
            </a:pPr>
            <a:r>
              <a:rPr lang="en-GB" altLang="en-US" b="1" i="1" dirty="0">
                <a:solidFill>
                  <a:srgbClr val="FFFFFF"/>
                </a:solidFill>
                <a:latin typeface="Calibri"/>
                <a:cs typeface="Calibri"/>
              </a:rPr>
              <a:t>Religious Education </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454295" y="1339194"/>
            <a:ext cx="8503159" cy="5523819"/>
          </a:xfrm>
          <a:solidFill>
            <a:schemeClr val="bg1"/>
          </a:solidFill>
        </p:spPr>
        <p:txBody>
          <a:bodyPr vert="horz" lIns="91440" tIns="45720" rIns="91440" bIns="45720" rtlCol="0" anchor="t">
            <a:normAutofit/>
          </a:bodyPr>
          <a:lstStyle/>
          <a:p>
            <a:r>
              <a:rPr lang="en-GB" sz="2000" dirty="0">
                <a:ea typeface="+mn-lt"/>
                <a:cs typeface="+mn-lt"/>
              </a:rPr>
              <a:t>R.E continues to be a strong focus throughout this year. Our classroom is embedded in a Catholic ethos which is enriched by how proud we are of our Catholic identity. </a:t>
            </a:r>
            <a:endParaRPr lang="en-GB"/>
          </a:p>
          <a:p>
            <a:endParaRPr lang="en-GB"/>
          </a:p>
          <a:p>
            <a:r>
              <a:rPr lang="en-GB" sz="2000" dirty="0">
                <a:ea typeface="+mn-lt"/>
                <a:cs typeface="+mn-lt"/>
              </a:rPr>
              <a:t>This year, we will explore key Bible stories and make references within our own lives. The Gospel Values will be explored in greater detail and ways in which we can promote these in our lives will be discussed. Learners will focus on key aspects of the Liturgical year such as Lent and Advent, building on their prior knowledge from Primary 5. </a:t>
            </a:r>
            <a:endParaRPr lang="en-GB" dirty="0"/>
          </a:p>
        </p:txBody>
      </p:sp>
      <p:pic>
        <p:nvPicPr>
          <p:cNvPr id="2" name="Picture 2" descr="A picture containing diagram&#10;&#10;Description automatically generated">
            <a:extLst>
              <a:ext uri="{FF2B5EF4-FFF2-40B4-BE49-F238E27FC236}">
                <a16:creationId xmlns:a16="http://schemas.microsoft.com/office/drawing/2014/main" id="{E55FDA21-127C-4669-8B4B-9D2E30245B90}"/>
              </a:ext>
            </a:extLst>
          </p:cNvPr>
          <p:cNvPicPr>
            <a:picLocks noChangeAspect="1"/>
          </p:cNvPicPr>
          <p:nvPr/>
        </p:nvPicPr>
        <p:blipFill>
          <a:blip r:embed="rId6"/>
          <a:stretch>
            <a:fillRect/>
          </a:stretch>
        </p:blipFill>
        <p:spPr>
          <a:xfrm>
            <a:off x="3925432" y="4680177"/>
            <a:ext cx="1668086" cy="1851933"/>
          </a:xfrm>
          <a:prstGeom prst="rect">
            <a:avLst/>
          </a:prstGeom>
        </p:spPr>
      </p:pic>
      <p:pic>
        <p:nvPicPr>
          <p:cNvPr id="3" name="Picture 6" descr="A picture containing accessory&#10;&#10;Description automatically generated">
            <a:extLst>
              <a:ext uri="{FF2B5EF4-FFF2-40B4-BE49-F238E27FC236}">
                <a16:creationId xmlns:a16="http://schemas.microsoft.com/office/drawing/2014/main" id="{2DD5E569-45C3-44EC-A7CD-9D359E757545}"/>
              </a:ext>
            </a:extLst>
          </p:cNvPr>
          <p:cNvPicPr>
            <a:picLocks noChangeAspect="1"/>
          </p:cNvPicPr>
          <p:nvPr/>
        </p:nvPicPr>
        <p:blipFill>
          <a:blip r:embed="rId7"/>
          <a:stretch>
            <a:fillRect/>
          </a:stretch>
        </p:blipFill>
        <p:spPr>
          <a:xfrm>
            <a:off x="5655733" y="5314287"/>
            <a:ext cx="1303867" cy="1357808"/>
          </a:xfrm>
          <a:prstGeom prst="rect">
            <a:avLst/>
          </a:prstGeom>
        </p:spPr>
      </p:pic>
      <p:pic>
        <p:nvPicPr>
          <p:cNvPr id="7" name="Recorded Sound">
            <a:hlinkClick r:id="" action="ppaction://media"/>
            <a:extLst>
              <a:ext uri="{FF2B5EF4-FFF2-40B4-BE49-F238E27FC236}">
                <a16:creationId xmlns:a16="http://schemas.microsoft.com/office/drawing/2014/main" id="{615CCAFA-A15A-4AA7-A5CF-CE72FE4F07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9330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Supporting Your Child’s Learning</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9277254" cy="5414962"/>
          </a:xfrm>
          <a:solidFill>
            <a:schemeClr val="bg1"/>
          </a:solidFill>
        </p:spPr>
        <p:txBody>
          <a:bodyPr vert="horz" lIns="91440" tIns="45720" rIns="91440" bIns="45720" rtlCol="0" anchor="t">
            <a:noAutofit/>
          </a:bodyPr>
          <a:lstStyle/>
          <a:p>
            <a:pPr marL="0" indent="0">
              <a:buNone/>
            </a:pPr>
            <a:r>
              <a:rPr lang="en-US" sz="1600" b="1" dirty="0">
                <a:latin typeface="Comic Sans MS"/>
                <a:ea typeface="+mn-lt"/>
                <a:cs typeface="+mn-lt"/>
              </a:rPr>
              <a:t>Examples of Activities: </a:t>
            </a:r>
            <a:endParaRPr lang="en-GB" sz="1600">
              <a:latin typeface="Comic Sans MS"/>
              <a:ea typeface="+mn-lt"/>
              <a:cs typeface="+mn-lt"/>
            </a:endParaRPr>
          </a:p>
          <a:p>
            <a:r>
              <a:rPr lang="en-US" sz="1600" dirty="0">
                <a:latin typeface="Comic Sans MS"/>
                <a:ea typeface="+mn-lt"/>
                <a:cs typeface="+mn-lt"/>
              </a:rPr>
              <a:t>Reading to children.</a:t>
            </a:r>
            <a:endParaRPr lang="en-GB" sz="1600" dirty="0">
              <a:latin typeface="Comic Sans MS"/>
            </a:endParaRPr>
          </a:p>
          <a:p>
            <a:r>
              <a:rPr lang="en-US" sz="1600" dirty="0">
                <a:latin typeface="Comic Sans MS"/>
                <a:ea typeface="+mn-lt"/>
                <a:cs typeface="+mn-lt"/>
              </a:rPr>
              <a:t>Outdoors - play games such as eye spy or rhyming games to help with recall and memory. </a:t>
            </a:r>
            <a:endParaRPr lang="en-US" sz="1600" dirty="0">
              <a:latin typeface="Comic Sans MS"/>
            </a:endParaRPr>
          </a:p>
          <a:p>
            <a:pPr>
              <a:buFont typeface="Wingdings 3"/>
              <a:buChar char=""/>
            </a:pPr>
            <a:r>
              <a:rPr lang="en-US" sz="1600" dirty="0">
                <a:latin typeface="Comic Sans MS"/>
                <a:ea typeface="+mn-lt"/>
                <a:cs typeface="+mn-lt"/>
              </a:rPr>
              <a:t>Singing songs/rhymes </a:t>
            </a:r>
            <a:endParaRPr lang="en-GB" sz="1600">
              <a:latin typeface="Comic Sans MS"/>
            </a:endParaRPr>
          </a:p>
          <a:p>
            <a:pPr>
              <a:buFont typeface="Wingdings 3"/>
              <a:buChar char=""/>
            </a:pPr>
            <a:r>
              <a:rPr lang="en-US" sz="1600" dirty="0">
                <a:latin typeface="Comic Sans MS"/>
                <a:ea typeface="+mn-lt"/>
                <a:cs typeface="+mn-lt"/>
              </a:rPr>
              <a:t>Ask them their spelling words. </a:t>
            </a:r>
            <a:endParaRPr lang="en-US" sz="1600" dirty="0">
              <a:latin typeface="Comic Sans MS"/>
            </a:endParaRPr>
          </a:p>
          <a:p>
            <a:pPr>
              <a:buFont typeface="Wingdings 3"/>
              <a:buChar char=""/>
            </a:pPr>
            <a:r>
              <a:rPr lang="en-US" sz="1600" dirty="0">
                <a:latin typeface="Comic Sans MS"/>
                <a:ea typeface="+mn-lt"/>
                <a:cs typeface="+mn-lt"/>
              </a:rPr>
              <a:t>Times tables </a:t>
            </a:r>
          </a:p>
          <a:p>
            <a:pPr marL="0" indent="0">
              <a:buNone/>
            </a:pPr>
            <a:endParaRPr lang="en-US" sz="1600" dirty="0">
              <a:latin typeface="Comic Sans MS"/>
              <a:ea typeface="+mn-lt"/>
              <a:cs typeface="+mn-lt"/>
            </a:endParaRPr>
          </a:p>
          <a:p>
            <a:pPr marL="0" indent="0">
              <a:buNone/>
            </a:pPr>
            <a:r>
              <a:rPr lang="en-US" sz="1600" b="1" dirty="0">
                <a:latin typeface="Comic Sans MS"/>
                <a:ea typeface="+mn-lt"/>
                <a:cs typeface="+mn-lt"/>
              </a:rPr>
              <a:t>Useful Websites: </a:t>
            </a:r>
          </a:p>
          <a:p>
            <a:pPr>
              <a:buFont typeface="Wingdings 3"/>
              <a:buChar char=""/>
            </a:pPr>
            <a:r>
              <a:rPr lang="en-US" sz="1600" dirty="0">
                <a:latin typeface="Comic Sans MS"/>
                <a:ea typeface="+mn-lt"/>
                <a:cs typeface="+mn-lt"/>
                <a:hlinkClick r:id="rId6"/>
              </a:rPr>
              <a:t>http://www.primaryhomeworkhelp.co.uk/maths/timestable/interactive.htm</a:t>
            </a:r>
            <a:r>
              <a:rPr lang="en-US" sz="1600" dirty="0">
                <a:latin typeface="Comic Sans MS"/>
                <a:ea typeface="+mn-lt"/>
                <a:cs typeface="+mn-lt"/>
              </a:rPr>
              <a:t>  </a:t>
            </a:r>
            <a:endParaRPr lang="en-GB" sz="1600">
              <a:latin typeface="Comic Sans MS"/>
            </a:endParaRPr>
          </a:p>
          <a:p>
            <a:pPr>
              <a:buFont typeface="Wingdings 3"/>
              <a:buChar char=""/>
            </a:pPr>
            <a:r>
              <a:rPr lang="en-US" sz="1600" dirty="0">
                <a:latin typeface="Comic Sans MS"/>
                <a:ea typeface="+mn-lt"/>
                <a:cs typeface="+mn-lt"/>
                <a:hlinkClick r:id="rId7"/>
              </a:rPr>
              <a:t>https://www.topmarks.co.uk/maths-games/hit-the-button</a:t>
            </a:r>
            <a:r>
              <a:rPr lang="en-US" sz="1600" dirty="0">
                <a:latin typeface="Comic Sans MS"/>
                <a:ea typeface="+mn-lt"/>
                <a:cs typeface="+mn-lt"/>
              </a:rPr>
              <a:t> </a:t>
            </a:r>
            <a:endParaRPr lang="en-GB" sz="1600">
              <a:latin typeface="Comic Sans MS"/>
            </a:endParaRPr>
          </a:p>
          <a:p>
            <a:pPr>
              <a:buFont typeface="Wingdings 3"/>
              <a:buChar char=""/>
            </a:pPr>
            <a:r>
              <a:rPr lang="en-US" sz="1600" dirty="0">
                <a:latin typeface="Comic Sans MS"/>
                <a:ea typeface="+mn-lt"/>
                <a:cs typeface="+mn-lt"/>
                <a:hlinkClick r:id="rId8"/>
              </a:rPr>
              <a:t>https://www.topmarks.co.uk/maths-games/daily10</a:t>
            </a:r>
            <a:r>
              <a:rPr lang="en-US" sz="1600" dirty="0">
                <a:latin typeface="Comic Sans MS"/>
                <a:ea typeface="+mn-lt"/>
                <a:cs typeface="+mn-lt"/>
              </a:rPr>
              <a:t> </a:t>
            </a:r>
            <a:endParaRPr lang="en-GB" sz="1600">
              <a:latin typeface="Comic Sans MS"/>
              <a:ea typeface="+mn-lt"/>
              <a:cs typeface="+mn-lt"/>
            </a:endParaRPr>
          </a:p>
          <a:p>
            <a:pPr>
              <a:buFont typeface="Wingdings 3"/>
              <a:buChar char=""/>
            </a:pPr>
            <a:r>
              <a:rPr lang="en-US" sz="1600" dirty="0">
                <a:latin typeface="Comic Sans MS"/>
                <a:hlinkClick r:id="rId9"/>
              </a:rPr>
              <a:t>http://www.studyladder.co.uk/</a:t>
            </a:r>
            <a:r>
              <a:rPr lang="en-US" sz="1600" dirty="0">
                <a:latin typeface="Comic Sans MS"/>
              </a:rPr>
              <a:t> </a:t>
            </a:r>
          </a:p>
          <a:p>
            <a:pPr>
              <a:buFont typeface="Wingdings 3"/>
              <a:buChar char=""/>
            </a:pPr>
            <a:r>
              <a:rPr lang="en-US" sz="1600" dirty="0">
                <a:latin typeface="Comic Sans MS"/>
                <a:ea typeface="+mn-lt"/>
                <a:cs typeface="+mn-lt"/>
                <a:hlinkClick r:id="rId10"/>
              </a:rPr>
              <a:t>https://www.oxfordowl.co.uk/for-home/find-a-book/library-page/</a:t>
            </a:r>
            <a:r>
              <a:rPr lang="en-US" sz="1600" dirty="0">
                <a:latin typeface="Comic Sans MS"/>
                <a:ea typeface="+mn-lt"/>
                <a:cs typeface="+mn-lt"/>
              </a:rPr>
              <a:t> </a:t>
            </a:r>
            <a:endParaRPr lang="en-GB" sz="1600">
              <a:latin typeface="Comic Sans MS"/>
              <a:ea typeface="+mn-lt"/>
              <a:cs typeface="+mn-lt"/>
            </a:endParaRPr>
          </a:p>
          <a:p>
            <a:pPr>
              <a:buFont typeface="Wingdings 3"/>
              <a:buChar char=""/>
            </a:pPr>
            <a:r>
              <a:rPr lang="en-US" sz="1600" dirty="0">
                <a:latin typeface="Comic Sans MS"/>
                <a:ea typeface="+mn-lt"/>
                <a:cs typeface="+mn-lt"/>
                <a:hlinkClick r:id="rId11"/>
              </a:rPr>
              <a:t>https://appytherapy.com/handwriting-heroes/</a:t>
            </a:r>
            <a:r>
              <a:rPr lang="en-US" sz="1600" dirty="0">
                <a:latin typeface="Comic Sans MS"/>
                <a:ea typeface="+mn-lt"/>
                <a:cs typeface="+mn-lt"/>
              </a:rPr>
              <a:t> </a:t>
            </a:r>
            <a:endParaRPr lang="en-GB" sz="1600">
              <a:latin typeface="Comic Sans MS"/>
              <a:ea typeface="+mn-lt"/>
              <a:cs typeface="+mn-lt"/>
            </a:endParaRPr>
          </a:p>
          <a:p>
            <a:pPr>
              <a:buFont typeface="Wingdings 3"/>
              <a:buChar char=""/>
            </a:pPr>
            <a:r>
              <a:rPr lang="en-US" sz="1600" dirty="0">
                <a:latin typeface="Comic Sans MS"/>
                <a:ea typeface="+mn-lt"/>
                <a:cs typeface="+mn-lt"/>
                <a:hlinkClick r:id="rId12"/>
              </a:rPr>
              <a:t>https://www.spellingcity.com/</a:t>
            </a:r>
            <a:endParaRPr lang="en-GB" sz="1600">
              <a:latin typeface="Comic Sans MS"/>
            </a:endParaRPr>
          </a:p>
        </p:txBody>
      </p:sp>
      <p:pic>
        <p:nvPicPr>
          <p:cNvPr id="2" name="Recorded Sound">
            <a:hlinkClick r:id="" action="ppaction://media"/>
            <a:extLst>
              <a:ext uri="{FF2B5EF4-FFF2-40B4-BE49-F238E27FC236}">
                <a16:creationId xmlns:a16="http://schemas.microsoft.com/office/drawing/2014/main" id="{E701D37E-565B-4923-B766-3568C35148B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489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Feedback and Reporting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8648302" cy="4278010"/>
          </a:xfrm>
          <a:solidFill>
            <a:schemeClr val="bg1"/>
          </a:solidFill>
        </p:spPr>
        <p:txBody>
          <a:bodyPr vert="horz" lIns="91440" tIns="45720" rIns="91440" bIns="45720" rtlCol="0" anchor="t">
            <a:normAutofit/>
          </a:bodyPr>
          <a:lstStyle/>
          <a:p>
            <a:pPr marL="0" indent="0" algn="ctr">
              <a:buNone/>
            </a:pPr>
            <a:endParaRPr lang="en-GB" sz="2800" b="1" u="sng" dirty="0"/>
          </a:p>
          <a:p>
            <a:r>
              <a:rPr lang="en-GB" sz="2400" b="1" dirty="0">
                <a:latin typeface="Comic Sans MS"/>
                <a:ea typeface="+mn-lt"/>
                <a:cs typeface="+mn-lt"/>
              </a:rPr>
              <a:t>Personal Learning Plans</a:t>
            </a:r>
            <a:r>
              <a:rPr lang="en-GB" sz="2400" dirty="0">
                <a:latin typeface="Comic Sans MS"/>
                <a:ea typeface="+mn-lt"/>
                <a:cs typeface="+mn-lt"/>
              </a:rPr>
              <a:t> are used to ensure children feel involved in their learning, are aware of their next steps and are active participants in learning.</a:t>
            </a:r>
          </a:p>
          <a:p>
            <a:r>
              <a:rPr lang="en-GB" sz="2400" dirty="0">
                <a:latin typeface="Comic Sans MS"/>
                <a:ea typeface="+mn-lt"/>
                <a:cs typeface="+mn-lt"/>
              </a:rPr>
              <a:t>We know parents want to be part of the learning journey with children so the document helps to share information on your child's learning with you. </a:t>
            </a:r>
          </a:p>
          <a:p>
            <a:r>
              <a:rPr lang="en-GB" sz="2400" dirty="0">
                <a:latin typeface="Comic Sans MS"/>
                <a:ea typeface="+mn-lt"/>
                <a:cs typeface="+mn-lt"/>
              </a:rPr>
              <a:t>There are instructions included in the document to explain how to use the PLP to support discussions about learning at home.</a:t>
            </a:r>
            <a:endParaRPr lang="en-GB" sz="2400">
              <a:latin typeface="Comic Sans MS"/>
            </a:endParaRPr>
          </a:p>
          <a:p>
            <a:pPr marL="0" lvl="0" indent="0">
              <a:buClr>
                <a:schemeClr val="accent5"/>
              </a:buClr>
              <a:buNone/>
            </a:pPr>
            <a:endParaRPr lang="en-GB" sz="2000" dirty="0"/>
          </a:p>
        </p:txBody>
      </p:sp>
      <p:pic>
        <p:nvPicPr>
          <p:cNvPr id="2" name="Recorded Sound">
            <a:hlinkClick r:id="" action="ppaction://media"/>
            <a:extLst>
              <a:ext uri="{FF2B5EF4-FFF2-40B4-BE49-F238E27FC236}">
                <a16:creationId xmlns:a16="http://schemas.microsoft.com/office/drawing/2014/main" id="{F64EF0BF-FC59-4F94-A531-6D57E4CA1B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2133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PLP Key Dates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381724" y="1206146"/>
            <a:ext cx="9277254" cy="4810201"/>
          </a:xfrm>
          <a:solidFill>
            <a:schemeClr val="bg1"/>
          </a:solidFill>
        </p:spPr>
        <p:txBody>
          <a:bodyPr vert="horz" lIns="91440" tIns="45720" rIns="91440" bIns="45720" rtlCol="0" anchor="t">
            <a:noAutofit/>
          </a:bodyPr>
          <a:lstStyle/>
          <a:p>
            <a:pPr marL="0" indent="0" algn="ctr">
              <a:buNone/>
            </a:pPr>
            <a:endParaRPr lang="en-GB" sz="3200" b="1" u="sng" dirty="0">
              <a:ea typeface="+mn-lt"/>
              <a:cs typeface="+mn-lt"/>
            </a:endParaRPr>
          </a:p>
          <a:p>
            <a:pPr marL="1028700" lvl="1">
              <a:buFont typeface="Wingdings 3"/>
              <a:buChar char=""/>
            </a:pPr>
            <a:r>
              <a:rPr lang="en-GB" sz="2400" dirty="0">
                <a:latin typeface="Comic Sans MS"/>
                <a:ea typeface="+mn-lt"/>
                <a:cs typeface="+mn-lt"/>
              </a:rPr>
              <a:t>25th October 2021 - Personal Learning Plans sent home. </a:t>
            </a:r>
          </a:p>
          <a:p>
            <a:pPr marL="1028700" lvl="1">
              <a:buFont typeface="Wingdings 3"/>
              <a:buChar char=""/>
            </a:pPr>
            <a:r>
              <a:rPr lang="en-GB" sz="2400" dirty="0">
                <a:latin typeface="Comic Sans MS"/>
                <a:ea typeface="+mn-lt"/>
                <a:cs typeface="+mn-lt"/>
              </a:rPr>
              <a:t>11th November 2021 - Interim Parents' Evening. </a:t>
            </a:r>
          </a:p>
          <a:p>
            <a:pPr marL="1028700" lvl="1">
              <a:buFont typeface="Wingdings 3"/>
              <a:buChar char=""/>
            </a:pPr>
            <a:r>
              <a:rPr lang="en-GB" sz="2400" dirty="0">
                <a:latin typeface="Comic Sans MS"/>
                <a:ea typeface="+mn-lt"/>
                <a:cs typeface="+mn-lt"/>
              </a:rPr>
              <a:t>6th December 2021 - </a:t>
            </a:r>
            <a:r>
              <a:rPr lang="en-GB" sz="2400" dirty="0">
                <a:latin typeface="Trebuchet MS"/>
                <a:ea typeface="+mn-lt"/>
                <a:cs typeface="+mn-lt"/>
              </a:rPr>
              <a:t>PLP</a:t>
            </a:r>
            <a:r>
              <a:rPr lang="en-GB" sz="2400" dirty="0">
                <a:ea typeface="+mn-lt"/>
                <a:cs typeface="+mn-lt"/>
              </a:rPr>
              <a:t> Tracker sent home</a:t>
            </a:r>
            <a:r>
              <a:rPr lang="en-GB" sz="2400" dirty="0">
                <a:latin typeface="Trebuchet MS"/>
                <a:ea typeface="+mn-lt"/>
                <a:cs typeface="+mn-lt"/>
              </a:rPr>
              <a:t>.</a:t>
            </a:r>
            <a:r>
              <a:rPr lang="en-GB" sz="2400" dirty="0">
                <a:latin typeface="Comic Sans MS"/>
                <a:ea typeface="+mn-lt"/>
                <a:cs typeface="+mn-lt"/>
              </a:rPr>
              <a:t> Parents are invited to give feedback on this. </a:t>
            </a:r>
            <a:endParaRPr lang="en-GB" sz="2400">
              <a:latin typeface="Comic Sans MS"/>
            </a:endParaRPr>
          </a:p>
          <a:p>
            <a:pPr marL="1028700" lvl="1">
              <a:buFont typeface="Wingdings 3"/>
              <a:buChar char=""/>
            </a:pPr>
            <a:r>
              <a:rPr lang="en-GB" sz="2400" dirty="0">
                <a:latin typeface="Comic Sans MS"/>
                <a:ea typeface="+mn-lt"/>
                <a:cs typeface="+mn-lt"/>
              </a:rPr>
              <a:t>24th January 2022 - Updated PLP sent home with new targets set. </a:t>
            </a:r>
            <a:endParaRPr lang="en-GB" sz="2400" dirty="0">
              <a:latin typeface="Comic Sans MS"/>
            </a:endParaRPr>
          </a:p>
          <a:p>
            <a:pPr marL="1028700" lvl="1">
              <a:buFont typeface="Wingdings 3"/>
              <a:buChar char=""/>
            </a:pPr>
            <a:r>
              <a:rPr lang="en-GB" sz="2400" dirty="0">
                <a:latin typeface="Comic Sans MS"/>
                <a:ea typeface="+mn-lt"/>
                <a:cs typeface="+mn-lt"/>
              </a:rPr>
              <a:t>28th March 2022 - PLP Tracker sent home with feedback on how children are getting on. </a:t>
            </a:r>
          </a:p>
          <a:p>
            <a:pPr marL="1028700" lvl="1">
              <a:buFont typeface="Wingdings 3"/>
              <a:buChar char=""/>
            </a:pPr>
            <a:r>
              <a:rPr lang="en-GB" sz="2400" dirty="0">
                <a:latin typeface="Comic Sans MS"/>
                <a:ea typeface="+mn-lt"/>
                <a:cs typeface="+mn-lt"/>
              </a:rPr>
              <a:t>23rd May 2022 - formal report cards sent home to parents</a:t>
            </a:r>
            <a:endParaRPr lang="en-GB" sz="2400"/>
          </a:p>
          <a:p>
            <a:pPr marL="1028700" lvl="1">
              <a:buFont typeface="Wingdings 3"/>
              <a:buChar char=""/>
            </a:pPr>
            <a:r>
              <a:rPr lang="en-GB" sz="2400" dirty="0">
                <a:latin typeface="Comic Sans MS"/>
                <a:ea typeface="+mn-lt"/>
                <a:cs typeface="+mn-lt"/>
              </a:rPr>
              <a:t>25th May 2022 - final parents' Evening. </a:t>
            </a:r>
            <a:endParaRPr lang="en-GB" sz="2400" dirty="0">
              <a:latin typeface="Comic Sans MS"/>
            </a:endParaRPr>
          </a:p>
          <a:p>
            <a:pPr marL="1028700" lvl="1" algn="ctr">
              <a:buFont typeface="Wingdings 3"/>
              <a:buChar char=""/>
            </a:pPr>
            <a:endParaRPr lang="en-GB" sz="2800" dirty="0"/>
          </a:p>
          <a:p>
            <a:pPr marL="0" lvl="0" indent="0" algn="ctr">
              <a:buClr>
                <a:srgbClr val="0F6FC6"/>
              </a:buClr>
              <a:buNone/>
            </a:pPr>
            <a:endParaRPr lang="en-GB" sz="2800" b="1" u="sng" dirty="0"/>
          </a:p>
          <a:p>
            <a:pPr marL="0" indent="0">
              <a:buClr>
                <a:schemeClr val="accent5"/>
              </a:buClr>
              <a:buNone/>
            </a:pPr>
            <a:endParaRPr lang="en-GB" sz="2000" dirty="0"/>
          </a:p>
        </p:txBody>
      </p:sp>
    </p:spTree>
    <p:extLst>
      <p:ext uri="{BB962C8B-B14F-4D97-AF65-F5344CB8AC3E}">
        <p14:creationId xmlns:p14="http://schemas.microsoft.com/office/powerpoint/2010/main" val="399260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spcAft>
                <a:spcPts val="800"/>
              </a:spcAft>
            </a:pPr>
            <a:r>
              <a:rPr lang="en-GB" altLang="en-US" b="1" i="1" dirty="0">
                <a:solidFill>
                  <a:srgbClr val="FFFFFF"/>
                </a:solidFill>
                <a:latin typeface="Calibri"/>
                <a:cs typeface="Calibri"/>
              </a:rPr>
              <a:t>I am always here to help!</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430105" y="1508527"/>
            <a:ext cx="8853921" cy="4725534"/>
          </a:xfrm>
          <a:solidFill>
            <a:schemeClr val="bg1"/>
          </a:solidFill>
        </p:spPr>
        <p:txBody>
          <a:bodyPr vert="horz" lIns="91440" tIns="45720" rIns="91440" bIns="45720" rtlCol="0" anchor="t">
            <a:normAutofit lnSpcReduction="10000"/>
          </a:bodyPr>
          <a:lstStyle/>
          <a:p>
            <a:pPr marL="0" indent="0" algn="ctr">
              <a:buNone/>
            </a:pPr>
            <a:endParaRPr lang="en-GB" sz="2800" b="1" u="sng" dirty="0"/>
          </a:p>
          <a:p>
            <a:pPr marL="0" indent="0" algn="ctr">
              <a:buNone/>
            </a:pPr>
            <a:endParaRPr lang="en-GB" sz="2800" b="1" u="sng" dirty="0">
              <a:latin typeface="Comic Sans MS"/>
            </a:endParaRPr>
          </a:p>
          <a:p>
            <a:pPr marL="0" indent="0" algn="ctr">
              <a:buNone/>
            </a:pPr>
            <a:r>
              <a:rPr lang="en-GB" sz="2800" dirty="0">
                <a:latin typeface="Comic Sans MS"/>
                <a:ea typeface="+mn-lt"/>
                <a:cs typeface="+mn-lt"/>
              </a:rPr>
              <a:t>Although there are lots of opportunities across the year to hear about how children are getting on - you can still get in touch with the school at any time if you have a concern or would like some information. This can be arranged by calling the school office. </a:t>
            </a:r>
          </a:p>
          <a:p>
            <a:pPr marL="0" indent="0" algn="ctr">
              <a:buNone/>
            </a:pPr>
            <a:endParaRPr lang="en-GB" sz="2800" dirty="0">
              <a:latin typeface="Comic Sans MS"/>
            </a:endParaRPr>
          </a:p>
          <a:p>
            <a:pPr algn="ctr">
              <a:buNone/>
            </a:pPr>
            <a:r>
              <a:rPr lang="en-GB" sz="2000" dirty="0">
                <a:latin typeface="Comic Sans MS"/>
                <a:ea typeface="+mn-lt"/>
                <a:cs typeface="+mn-lt"/>
              </a:rPr>
              <a:t>The school website can be found on: </a:t>
            </a:r>
          </a:p>
          <a:p>
            <a:pPr marL="0" indent="0" algn="ctr">
              <a:buNone/>
            </a:pPr>
            <a:r>
              <a:rPr lang="en-GB" sz="2000" dirty="0">
                <a:latin typeface="Comic Sans MS"/>
                <a:ea typeface="+mn-lt"/>
                <a:cs typeface="+mn-lt"/>
                <a:hlinkClick r:id="rId6"/>
              </a:rPr>
              <a:t>https://blogs.glowscotland.org.uk/nl/sthelens/</a:t>
            </a:r>
            <a:r>
              <a:rPr lang="en-GB" sz="2000" dirty="0">
                <a:latin typeface="Comic Sans MS"/>
                <a:ea typeface="+mn-lt"/>
                <a:cs typeface="+mn-lt"/>
              </a:rPr>
              <a:t> </a:t>
            </a:r>
            <a:endParaRPr lang="en-GB" sz="2000" dirty="0">
              <a:latin typeface="Comic Sans MS"/>
            </a:endParaRPr>
          </a:p>
          <a:p>
            <a:pPr marL="0" indent="0" algn="ctr">
              <a:buNone/>
            </a:pPr>
            <a:endParaRPr lang="en-GB" sz="2800" dirty="0"/>
          </a:p>
          <a:p>
            <a:pPr marL="0" indent="0" algn="ctr">
              <a:buNone/>
            </a:pPr>
            <a:endParaRPr lang="en-GB" sz="2800" dirty="0"/>
          </a:p>
          <a:p>
            <a:pPr algn="ctr">
              <a:buNone/>
            </a:pPr>
            <a:endParaRPr lang="en-GB" sz="2800" dirty="0"/>
          </a:p>
        </p:txBody>
      </p:sp>
      <p:pic>
        <p:nvPicPr>
          <p:cNvPr id="2" name="Recorded Sound">
            <a:hlinkClick r:id="" action="ppaction://media"/>
            <a:extLst>
              <a:ext uri="{FF2B5EF4-FFF2-40B4-BE49-F238E27FC236}">
                <a16:creationId xmlns:a16="http://schemas.microsoft.com/office/drawing/2014/main" id="{E5419796-2B87-4AAF-AE21-6BA1CADD37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5676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pic>
        <p:nvPicPr>
          <p:cNvPr id="2" name="Picture 2" descr="A picture containing text&#10;&#10;Description automatically generated">
            <a:extLst>
              <a:ext uri="{FF2B5EF4-FFF2-40B4-BE49-F238E27FC236}">
                <a16:creationId xmlns:a16="http://schemas.microsoft.com/office/drawing/2014/main" id="{C0A7CD71-C794-4105-A5FC-26E8E93C6CE0}"/>
              </a:ext>
            </a:extLst>
          </p:cNvPr>
          <p:cNvPicPr>
            <a:picLocks noChangeAspect="1"/>
          </p:cNvPicPr>
          <p:nvPr/>
        </p:nvPicPr>
        <p:blipFill>
          <a:blip r:embed="rId6"/>
          <a:stretch>
            <a:fillRect/>
          </a:stretch>
        </p:blipFill>
        <p:spPr>
          <a:xfrm>
            <a:off x="1197429" y="-381000"/>
            <a:ext cx="8708571" cy="7620000"/>
          </a:xfrm>
          <a:prstGeom prst="rect">
            <a:avLst/>
          </a:prstGeom>
        </p:spPr>
      </p:pic>
      <p:pic>
        <p:nvPicPr>
          <p:cNvPr id="3" name="Recorded Sound">
            <a:hlinkClick r:id="" action="ppaction://media"/>
            <a:extLst>
              <a:ext uri="{FF2B5EF4-FFF2-40B4-BE49-F238E27FC236}">
                <a16:creationId xmlns:a16="http://schemas.microsoft.com/office/drawing/2014/main" id="{D5C9DD3D-5067-439F-884A-CF3D783361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1755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St Helen’s Primary School and Nursery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11224587" cy="5414962"/>
          </a:xfrm>
          <a:solidFill>
            <a:schemeClr val="bg1"/>
          </a:solidFill>
        </p:spPr>
        <p:txBody>
          <a:bodyPr vert="horz" lIns="91440" tIns="45720" rIns="91440" bIns="45720" rtlCol="0" anchor="t">
            <a:normAutofit/>
          </a:bodyPr>
          <a:lstStyle/>
          <a:p>
            <a:pPr marL="0" lvl="0" indent="0">
              <a:buClr>
                <a:schemeClr val="accent5"/>
              </a:buClr>
              <a:buNone/>
            </a:pPr>
            <a:endParaRPr lang="en-GB" sz="2000" b="1" dirty="0">
              <a:latin typeface="Comic Sans MS" panose="030F0702030302020204" pitchFamily="66" charset="0"/>
            </a:endParaRPr>
          </a:p>
          <a:p>
            <a:pPr lvl="1"/>
            <a:r>
              <a:rPr lang="en-GB" sz="2000" dirty="0">
                <a:latin typeface="Comic Sans MS" panose="030F0702030302020204" pitchFamily="66" charset="0"/>
              </a:rPr>
              <a:t>Introduction </a:t>
            </a:r>
          </a:p>
          <a:p>
            <a:pPr lvl="1"/>
            <a:r>
              <a:rPr lang="en-GB" sz="2000" dirty="0">
                <a:latin typeface="Comic Sans MS" panose="030F0702030302020204" pitchFamily="66" charset="0"/>
              </a:rPr>
              <a:t>Our Classroom </a:t>
            </a:r>
          </a:p>
          <a:p>
            <a:pPr lvl="1"/>
            <a:r>
              <a:rPr lang="en-GB" sz="2000" dirty="0">
                <a:latin typeface="Comic Sans MS" panose="030F0702030302020204" pitchFamily="66" charset="0"/>
              </a:rPr>
              <a:t>Curricular Areas: </a:t>
            </a:r>
          </a:p>
          <a:p>
            <a:pPr lvl="2"/>
            <a:r>
              <a:rPr lang="en-GB" sz="2000" dirty="0">
                <a:latin typeface="Comic Sans MS" panose="030F0702030302020204" pitchFamily="66" charset="0"/>
              </a:rPr>
              <a:t>Literacy </a:t>
            </a:r>
          </a:p>
          <a:p>
            <a:pPr lvl="2"/>
            <a:r>
              <a:rPr lang="en-GB" sz="2000" dirty="0">
                <a:latin typeface="Comic Sans MS" panose="030F0702030302020204" pitchFamily="66" charset="0"/>
              </a:rPr>
              <a:t>Numeracy </a:t>
            </a:r>
          </a:p>
          <a:p>
            <a:pPr lvl="2"/>
            <a:r>
              <a:rPr lang="en-GB" sz="2000" dirty="0">
                <a:latin typeface="Comic Sans MS" panose="030F0702030302020204" pitchFamily="66" charset="0"/>
              </a:rPr>
              <a:t>Health and Wellbeing </a:t>
            </a:r>
          </a:p>
          <a:p>
            <a:pPr lvl="2"/>
            <a:r>
              <a:rPr lang="en-GB" sz="2000" dirty="0">
                <a:latin typeface="Comic Sans MS"/>
              </a:rPr>
              <a:t>Interdisciplinary Learning </a:t>
            </a:r>
            <a:endParaRPr lang="en-GB" sz="2000" dirty="0">
              <a:latin typeface="Comic Sans MS" panose="030F0702030302020204" pitchFamily="66" charset="0"/>
            </a:endParaRPr>
          </a:p>
          <a:p>
            <a:pPr lvl="2"/>
            <a:r>
              <a:rPr lang="en-GB" sz="2000" dirty="0">
                <a:latin typeface="Comic Sans MS"/>
              </a:rPr>
              <a:t>This is Our Faith </a:t>
            </a:r>
          </a:p>
          <a:p>
            <a:pPr lvl="1"/>
            <a:r>
              <a:rPr lang="en-GB" sz="2000" dirty="0">
                <a:latin typeface="Comic Sans MS" panose="030F0702030302020204" pitchFamily="66" charset="0"/>
              </a:rPr>
              <a:t>Supporting Your Child’s Learning </a:t>
            </a:r>
          </a:p>
          <a:p>
            <a:pPr lvl="1"/>
            <a:r>
              <a:rPr lang="en-GB" sz="2000" dirty="0">
                <a:latin typeface="Comic Sans MS" panose="030F0702030302020204" pitchFamily="66" charset="0"/>
              </a:rPr>
              <a:t>Feedback and Reporting </a:t>
            </a:r>
          </a:p>
          <a:p>
            <a:pPr lvl="1"/>
            <a:r>
              <a:rPr lang="en-GB" sz="2000" dirty="0">
                <a:latin typeface="Comic Sans MS" panose="030F0702030302020204" pitchFamily="66" charset="0"/>
              </a:rPr>
              <a:t>PLP key Dates</a:t>
            </a:r>
          </a:p>
          <a:p>
            <a:pPr lvl="1"/>
            <a:endParaRPr lang="en-GB" sz="2000" dirty="0">
              <a:latin typeface="Comic Sans MS" panose="030F0702030302020204" pitchFamily="66" charset="0"/>
            </a:endParaRPr>
          </a:p>
          <a:p>
            <a:pPr marL="0" lvl="0" indent="0">
              <a:buClr>
                <a:schemeClr val="accent5"/>
              </a:buClr>
              <a:buNone/>
            </a:pPr>
            <a:endParaRPr lang="en-GB" sz="2000" dirty="0"/>
          </a:p>
        </p:txBody>
      </p:sp>
      <p:pic>
        <p:nvPicPr>
          <p:cNvPr id="3" name="Picture 6" descr="Icon&#10;&#10;Description automatically generated">
            <a:extLst>
              <a:ext uri="{FF2B5EF4-FFF2-40B4-BE49-F238E27FC236}">
                <a16:creationId xmlns:a16="http://schemas.microsoft.com/office/drawing/2014/main" id="{2D250635-71ED-495B-8A47-0B2FF72ACB4F}"/>
              </a:ext>
            </a:extLst>
          </p:cNvPr>
          <p:cNvPicPr>
            <a:picLocks noChangeAspect="1"/>
          </p:cNvPicPr>
          <p:nvPr/>
        </p:nvPicPr>
        <p:blipFill>
          <a:blip r:embed="rId6"/>
          <a:stretch>
            <a:fillRect/>
          </a:stretch>
        </p:blipFill>
        <p:spPr>
          <a:xfrm rot="1500000">
            <a:off x="7120350" y="2360999"/>
            <a:ext cx="2973010" cy="3487735"/>
          </a:xfrm>
          <a:prstGeom prst="rect">
            <a:avLst/>
          </a:prstGeom>
        </p:spPr>
      </p:pic>
      <p:pic>
        <p:nvPicPr>
          <p:cNvPr id="2" name="Recorded Sound">
            <a:hlinkClick r:id="" action="ppaction://media"/>
            <a:extLst>
              <a:ext uri="{FF2B5EF4-FFF2-40B4-BE49-F238E27FC236}">
                <a16:creationId xmlns:a16="http://schemas.microsoft.com/office/drawing/2014/main" id="{113B538F-D04A-466E-93F6-721C03E05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984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a:cs typeface="Calibri"/>
              </a:rPr>
              <a:t>           Introduction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11224587" cy="5414962"/>
          </a:xfrm>
          <a:solidFill>
            <a:schemeClr val="bg1"/>
          </a:solidFill>
        </p:spPr>
        <p:txBody>
          <a:bodyPr vert="horz" lIns="91440" tIns="45720" rIns="91440" bIns="45720" rtlCol="0" anchor="t">
            <a:normAutofit/>
          </a:bodyPr>
          <a:lstStyle/>
          <a:p>
            <a:pPr marL="0" indent="0" algn="ctr">
              <a:buClr>
                <a:srgbClr val="0F6FC6"/>
              </a:buClr>
              <a:buNone/>
            </a:pPr>
            <a:r>
              <a:rPr lang="en-GB" sz="4000" dirty="0">
                <a:latin typeface="Comic Sans MS"/>
              </a:rPr>
              <a:t>Mrs Maclean</a:t>
            </a:r>
            <a:endParaRPr lang="en-GB" sz="2800" u="sng" dirty="0">
              <a:latin typeface="Trebuchet MS" panose="020B0603020202020204"/>
            </a:endParaRPr>
          </a:p>
          <a:p>
            <a:pPr marL="0" indent="0" algn="ctr">
              <a:buNone/>
            </a:pPr>
            <a:endParaRPr lang="en-GB" sz="4000" b="1" dirty="0">
              <a:solidFill>
                <a:srgbClr val="FF0000"/>
              </a:solidFill>
            </a:endParaRPr>
          </a:p>
          <a:p>
            <a:pPr marL="0" indent="0">
              <a:buNone/>
            </a:pPr>
            <a:endParaRPr lang="en-GB" sz="2000" dirty="0"/>
          </a:p>
        </p:txBody>
      </p:sp>
      <p:pic>
        <p:nvPicPr>
          <p:cNvPr id="3" name="Recorded Sound">
            <a:hlinkClick r:id="" action="ppaction://media"/>
            <a:extLst>
              <a:ext uri="{FF2B5EF4-FFF2-40B4-BE49-F238E27FC236}">
                <a16:creationId xmlns:a16="http://schemas.microsoft.com/office/drawing/2014/main" id="{11D826D6-4BD6-4DF9-B896-FEFB7A0CA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994" y="2776020"/>
            <a:ext cx="406400" cy="406400"/>
          </a:xfrm>
          <a:prstGeom prst="rect">
            <a:avLst/>
          </a:prstGeom>
        </p:spPr>
      </p:pic>
      <p:pic>
        <p:nvPicPr>
          <p:cNvPr id="9" name="Picture 8">
            <a:extLst>
              <a:ext uri="{FF2B5EF4-FFF2-40B4-BE49-F238E27FC236}">
                <a16:creationId xmlns:a16="http://schemas.microsoft.com/office/drawing/2014/main" id="{3C4163DA-484E-46F2-92AC-20C65AF3EE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7560" y="2392922"/>
            <a:ext cx="3319899" cy="4465077"/>
          </a:xfrm>
          <a:prstGeom prst="rect">
            <a:avLst/>
          </a:prstGeom>
        </p:spPr>
      </p:pic>
    </p:spTree>
    <p:extLst>
      <p:ext uri="{BB962C8B-B14F-4D97-AF65-F5344CB8AC3E}">
        <p14:creationId xmlns:p14="http://schemas.microsoft.com/office/powerpoint/2010/main" val="310501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Our Classroom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212194"/>
            <a:ext cx="11224587" cy="5541962"/>
          </a:xfrm>
          <a:solidFill>
            <a:schemeClr val="bg1"/>
          </a:solidFill>
        </p:spPr>
        <p:txBody>
          <a:bodyPr vert="horz" lIns="91440" tIns="45720" rIns="91440" bIns="45720" rtlCol="0" anchor="t">
            <a:normAutofit/>
          </a:bodyPr>
          <a:lstStyle/>
          <a:p>
            <a:pPr marL="0" indent="0" algn="ctr">
              <a:buClr>
                <a:srgbClr val="0F6FC6"/>
              </a:buClr>
              <a:buNone/>
            </a:pPr>
            <a:endParaRPr lang="en-GB" sz="3200" dirty="0">
              <a:latin typeface="Comic Sans MS"/>
              <a:ea typeface="Microsoft GothicNeo"/>
              <a:cs typeface="Microsoft GothicNeo"/>
            </a:endParaRPr>
          </a:p>
          <a:p>
            <a:pPr marL="0" indent="0" algn="ctr">
              <a:buNone/>
            </a:pPr>
            <a:r>
              <a:rPr lang="en-GB" sz="3200" dirty="0">
                <a:solidFill>
                  <a:srgbClr val="FF0000"/>
                </a:solidFill>
                <a:latin typeface="Comic Sans MS"/>
                <a:ea typeface="Microsoft GothicNeo"/>
                <a:cs typeface="Microsoft GothicNeo"/>
              </a:rPr>
              <a:t> </a:t>
            </a:r>
            <a:endParaRPr lang="en-GB" dirty="0">
              <a:latin typeface="Comic Sans MS"/>
            </a:endParaRPr>
          </a:p>
        </p:txBody>
      </p:sp>
      <p:pic>
        <p:nvPicPr>
          <p:cNvPr id="3" name="Picture 2">
            <a:extLst>
              <a:ext uri="{FF2B5EF4-FFF2-40B4-BE49-F238E27FC236}">
                <a16:creationId xmlns:a16="http://schemas.microsoft.com/office/drawing/2014/main" id="{B399BAD9-0E4C-43E7-933E-A39C16D38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65" y="2371060"/>
            <a:ext cx="4742121" cy="4486940"/>
          </a:xfrm>
          <a:prstGeom prst="rect">
            <a:avLst/>
          </a:prstGeom>
        </p:spPr>
      </p:pic>
      <p:pic>
        <p:nvPicPr>
          <p:cNvPr id="9" name="Picture 8">
            <a:extLst>
              <a:ext uri="{FF2B5EF4-FFF2-40B4-BE49-F238E27FC236}">
                <a16:creationId xmlns:a16="http://schemas.microsoft.com/office/drawing/2014/main" id="{53FBD1E8-FE58-4E73-984C-66F847141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386" y="2371059"/>
            <a:ext cx="3296364" cy="5826907"/>
          </a:xfrm>
          <a:prstGeom prst="rect">
            <a:avLst/>
          </a:prstGeom>
        </p:spPr>
      </p:pic>
      <p:pic>
        <p:nvPicPr>
          <p:cNvPr id="11" name="Picture 10">
            <a:extLst>
              <a:ext uri="{FF2B5EF4-FFF2-40B4-BE49-F238E27FC236}">
                <a16:creationId xmlns:a16="http://schemas.microsoft.com/office/drawing/2014/main" id="{C401F954-3B69-46B0-814B-29E3F3B345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107" y="1212194"/>
            <a:ext cx="3934046" cy="5749650"/>
          </a:xfrm>
          <a:prstGeom prst="rect">
            <a:avLst/>
          </a:prstGeom>
        </p:spPr>
      </p:pic>
    </p:spTree>
    <p:extLst>
      <p:ext uri="{BB962C8B-B14F-4D97-AF65-F5344CB8AC3E}">
        <p14:creationId xmlns:p14="http://schemas.microsoft.com/office/powerpoint/2010/main" val="249733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Curricular Areas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8652837" cy="5414962"/>
          </a:xfrm>
          <a:solidFill>
            <a:schemeClr val="bg1"/>
          </a:solidFill>
        </p:spPr>
        <p:txBody>
          <a:bodyPr vert="horz" lIns="91440" tIns="45720" rIns="91440" bIns="45720" rtlCol="0" anchor="t">
            <a:normAutofit/>
          </a:bodyPr>
          <a:lstStyle/>
          <a:p>
            <a:pPr marL="1257300" lvl="2" indent="-342900" algn="ctr">
              <a:buAutoNum type="arabicPeriod"/>
            </a:pPr>
            <a:endParaRPr lang="en-GB" sz="4400" dirty="0">
              <a:solidFill>
                <a:srgbClr val="404040"/>
              </a:solidFill>
              <a:latin typeface="Comic Sans MS"/>
              <a:ea typeface="Arial"/>
              <a:cs typeface="Arial"/>
            </a:endParaRPr>
          </a:p>
          <a:p>
            <a:pPr marL="1257300" lvl="2" indent="-342900" algn="ctr">
              <a:buAutoNum type="arabicPeriod"/>
            </a:pPr>
            <a:r>
              <a:rPr lang="en-GB" sz="4400" dirty="0">
                <a:solidFill>
                  <a:srgbClr val="404040"/>
                </a:solidFill>
                <a:latin typeface="Comic Sans MS"/>
                <a:ea typeface="Arial"/>
                <a:cs typeface="Arial"/>
              </a:rPr>
              <a:t>Literacy </a:t>
            </a:r>
            <a:r>
              <a:rPr lang="en-US" sz="4400" dirty="0">
                <a:latin typeface="Comic Sans MS"/>
                <a:ea typeface="Arial"/>
                <a:cs typeface="Arial"/>
              </a:rPr>
              <a:t>​</a:t>
            </a:r>
            <a:endParaRPr lang="en-US" sz="4400" dirty="0"/>
          </a:p>
          <a:p>
            <a:pPr marL="1257300" lvl="2" indent="-342900" algn="ctr">
              <a:buAutoNum type="arabicPeriod"/>
            </a:pPr>
            <a:r>
              <a:rPr lang="en-GB" sz="4400" dirty="0">
                <a:solidFill>
                  <a:srgbClr val="404040"/>
                </a:solidFill>
                <a:latin typeface="Comic Sans MS"/>
                <a:ea typeface="Arial"/>
                <a:cs typeface="Arial"/>
              </a:rPr>
              <a:t>Numeracy </a:t>
            </a:r>
            <a:r>
              <a:rPr lang="en-US" sz="4400" dirty="0">
                <a:latin typeface="Comic Sans MS"/>
                <a:ea typeface="Arial"/>
                <a:cs typeface="Arial"/>
              </a:rPr>
              <a:t>​</a:t>
            </a:r>
            <a:endParaRPr lang="en-GB" sz="4400" dirty="0">
              <a:latin typeface="Comic Sans MS"/>
              <a:cs typeface="Arial"/>
            </a:endParaRPr>
          </a:p>
          <a:p>
            <a:pPr marL="1257300" lvl="2" indent="-342900" algn="ctr" rtl="0">
              <a:buAutoNum type="arabicPeriod"/>
            </a:pPr>
            <a:r>
              <a:rPr lang="en-GB" sz="4400" dirty="0">
                <a:solidFill>
                  <a:srgbClr val="404040"/>
                </a:solidFill>
                <a:latin typeface="Comic Sans MS"/>
                <a:ea typeface="Arial"/>
                <a:cs typeface="Arial"/>
              </a:rPr>
              <a:t>Health and Wellbeing </a:t>
            </a:r>
            <a:r>
              <a:rPr lang="en-US" sz="4400" dirty="0">
                <a:latin typeface="Comic Sans MS"/>
                <a:ea typeface="Arial"/>
                <a:cs typeface="Arial"/>
              </a:rPr>
              <a:t>​</a:t>
            </a:r>
          </a:p>
          <a:p>
            <a:pPr marL="1257300" lvl="2" indent="-342900" algn="ctr">
              <a:buAutoNum type="arabicPeriod"/>
            </a:pPr>
            <a:r>
              <a:rPr lang="en-GB" sz="4400" dirty="0">
                <a:solidFill>
                  <a:srgbClr val="404040"/>
                </a:solidFill>
                <a:latin typeface="Comic Sans MS"/>
                <a:ea typeface="Arial"/>
                <a:cs typeface="Arial"/>
              </a:rPr>
              <a:t>Interdisciplinary Learning</a:t>
            </a:r>
            <a:endParaRPr lang="en-GB" sz="4400" dirty="0">
              <a:solidFill>
                <a:srgbClr val="404040"/>
              </a:solidFill>
              <a:latin typeface="Trebuchet MS" panose="020B0603020202020204"/>
              <a:ea typeface="Arial"/>
              <a:cs typeface="Arial"/>
            </a:endParaRPr>
          </a:p>
          <a:p>
            <a:pPr marL="1257300" lvl="2" indent="-342900" algn="ctr">
              <a:buAutoNum type="arabicPeriod"/>
            </a:pPr>
            <a:r>
              <a:rPr lang="en-GB" sz="4400" dirty="0">
                <a:latin typeface="Comic Sans MS"/>
              </a:rPr>
              <a:t>This is Our Faith</a:t>
            </a:r>
            <a:endParaRPr lang="en-GB" dirty="0">
              <a:latin typeface="Comic Sans MS"/>
            </a:endParaRPr>
          </a:p>
        </p:txBody>
      </p:sp>
      <p:pic>
        <p:nvPicPr>
          <p:cNvPr id="3" name="Recorded Sound">
            <a:hlinkClick r:id="" action="ppaction://media"/>
            <a:extLst>
              <a:ext uri="{FF2B5EF4-FFF2-40B4-BE49-F238E27FC236}">
                <a16:creationId xmlns:a16="http://schemas.microsoft.com/office/drawing/2014/main" id="{154C5451-75BC-4A07-AE3F-9401D34AB6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19618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Literacy</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9585593" cy="5517162"/>
          </a:xfrm>
          <a:solidFill>
            <a:schemeClr val="bg1"/>
          </a:solidFill>
        </p:spPr>
        <p:txBody>
          <a:bodyPr vert="horz" lIns="91440" tIns="45720" rIns="91440" bIns="45720" rtlCol="0" anchor="t">
            <a:noAutofit/>
          </a:bodyPr>
          <a:lstStyle/>
          <a:p>
            <a:pPr marL="0" indent="0">
              <a:buNone/>
            </a:pPr>
            <a:r>
              <a:rPr lang="en-US" sz="1200" b="1" u="sng" dirty="0">
                <a:latin typeface="Comic Sans MS"/>
                <a:ea typeface="+mn-lt"/>
                <a:cs typeface="+mn-lt"/>
              </a:rPr>
              <a:t>Reading:</a:t>
            </a:r>
            <a:endParaRPr lang="en-US" sz="1200" dirty="0">
              <a:latin typeface="Comic Sans MS"/>
              <a:ea typeface="+mn-lt"/>
              <a:cs typeface="+mn-lt"/>
            </a:endParaRPr>
          </a:p>
          <a:p>
            <a:pPr marL="457200" indent="-457200"/>
            <a:r>
              <a:rPr lang="en-US" sz="1200" dirty="0">
                <a:latin typeface="Comic Sans MS"/>
                <a:ea typeface="+mn-lt"/>
                <a:cs typeface="+mn-lt"/>
              </a:rPr>
              <a:t>Primary 6 are currently reading ‘The Butterfly Lion’. This is completed as a modelling block where all learners engage in the same book. This allows each of the comprehension strategies to be modelled accordingly.</a:t>
            </a:r>
          </a:p>
          <a:p>
            <a:pPr marL="457200" indent="-457200"/>
            <a:r>
              <a:rPr lang="en-US" sz="1200" dirty="0">
                <a:latin typeface="Comic Sans MS"/>
                <a:ea typeface="+mn-lt"/>
                <a:cs typeface="+mn-lt"/>
              </a:rPr>
              <a:t>Learners focus on </a:t>
            </a:r>
            <a:r>
              <a:rPr lang="en-US" sz="1200" b="1" dirty="0">
                <a:latin typeface="Comic Sans MS"/>
                <a:ea typeface="+mn-lt"/>
                <a:cs typeface="+mn-lt"/>
              </a:rPr>
              <a:t>‘</a:t>
            </a:r>
            <a:r>
              <a:rPr lang="en-US" sz="1200" b="1" dirty="0" err="1">
                <a:latin typeface="Comic Sans MS"/>
                <a:ea typeface="+mn-lt"/>
                <a:cs typeface="+mn-lt"/>
              </a:rPr>
              <a:t>Visualisation</a:t>
            </a:r>
            <a:r>
              <a:rPr lang="en-US" sz="1200" b="1" dirty="0">
                <a:latin typeface="Comic Sans MS"/>
                <a:ea typeface="+mn-lt"/>
                <a:cs typeface="+mn-lt"/>
              </a:rPr>
              <a:t>’</a:t>
            </a:r>
            <a:r>
              <a:rPr lang="en-US" sz="1200" dirty="0">
                <a:latin typeface="Comic Sans MS"/>
                <a:ea typeface="+mn-lt"/>
                <a:cs typeface="+mn-lt"/>
              </a:rPr>
              <a:t>, </a:t>
            </a:r>
            <a:r>
              <a:rPr lang="en-US" sz="1200" b="1" dirty="0">
                <a:latin typeface="Comic Sans MS"/>
                <a:ea typeface="+mn-lt"/>
                <a:cs typeface="+mn-lt"/>
              </a:rPr>
              <a:t>‘Metalinguistics’</a:t>
            </a:r>
            <a:r>
              <a:rPr lang="en-US" sz="1200" dirty="0">
                <a:latin typeface="Comic Sans MS"/>
                <a:ea typeface="+mn-lt"/>
                <a:cs typeface="+mn-lt"/>
              </a:rPr>
              <a:t>, </a:t>
            </a:r>
            <a:r>
              <a:rPr lang="en-US" sz="1200" b="1" dirty="0">
                <a:latin typeface="Comic Sans MS"/>
                <a:ea typeface="+mn-lt"/>
                <a:cs typeface="+mn-lt"/>
              </a:rPr>
              <a:t>‘Prior Knowledge’</a:t>
            </a:r>
            <a:r>
              <a:rPr lang="en-US" sz="1200" dirty="0">
                <a:latin typeface="Comic Sans MS"/>
                <a:ea typeface="+mn-lt"/>
                <a:cs typeface="+mn-lt"/>
              </a:rPr>
              <a:t>, ‘</a:t>
            </a:r>
            <a:r>
              <a:rPr lang="en-US" sz="1200" b="1" dirty="0">
                <a:latin typeface="Comic Sans MS"/>
                <a:ea typeface="+mn-lt"/>
                <a:cs typeface="+mn-lt"/>
              </a:rPr>
              <a:t>Inference’,</a:t>
            </a:r>
            <a:r>
              <a:rPr lang="en-US" sz="1200" dirty="0">
                <a:latin typeface="Comic Sans MS"/>
                <a:ea typeface="+mn-lt"/>
                <a:cs typeface="+mn-lt"/>
              </a:rPr>
              <a:t> ‘</a:t>
            </a:r>
            <a:r>
              <a:rPr lang="en-US" sz="1200" b="1" dirty="0">
                <a:latin typeface="Comic Sans MS"/>
                <a:ea typeface="+mn-lt"/>
                <a:cs typeface="+mn-lt"/>
              </a:rPr>
              <a:t>Main Ideas’</a:t>
            </a:r>
            <a:r>
              <a:rPr lang="en-US" sz="1200" dirty="0">
                <a:latin typeface="Comic Sans MS"/>
                <a:ea typeface="+mn-lt"/>
                <a:cs typeface="+mn-lt"/>
              </a:rPr>
              <a:t> and </a:t>
            </a:r>
            <a:r>
              <a:rPr lang="en-US" sz="1200" b="1" dirty="0">
                <a:latin typeface="Comic Sans MS"/>
                <a:ea typeface="+mn-lt"/>
                <a:cs typeface="+mn-lt"/>
              </a:rPr>
              <a:t>‘Summary’</a:t>
            </a:r>
            <a:r>
              <a:rPr lang="en-US" sz="1200" dirty="0">
                <a:latin typeface="Comic Sans MS"/>
                <a:ea typeface="+mn-lt"/>
                <a:cs typeface="+mn-lt"/>
              </a:rPr>
              <a:t> strategies which will be developed throughout the year. </a:t>
            </a:r>
          </a:p>
          <a:p>
            <a:pPr marL="457200" indent="-457200"/>
            <a:r>
              <a:rPr lang="en-US" sz="1200" i="1" dirty="0">
                <a:latin typeface="Comic Sans MS"/>
                <a:ea typeface="+mn-lt"/>
                <a:cs typeface="+mn-lt"/>
              </a:rPr>
              <a:t>Upon completion of the Modelling Block, learners will work in their own reading groups at a text best suited to their reading level. </a:t>
            </a:r>
            <a:endParaRPr lang="en-US" sz="1200" dirty="0">
              <a:latin typeface="Comic Sans MS"/>
              <a:ea typeface="+mn-lt"/>
              <a:cs typeface="+mn-lt"/>
            </a:endParaRPr>
          </a:p>
          <a:p>
            <a:pPr>
              <a:buNone/>
            </a:pPr>
            <a:r>
              <a:rPr lang="en-US" sz="1200" b="1" u="sng" dirty="0">
                <a:latin typeface="Comic Sans MS"/>
                <a:ea typeface="+mn-lt"/>
                <a:cs typeface="+mn-lt"/>
              </a:rPr>
              <a:t>Writing</a:t>
            </a:r>
            <a:r>
              <a:rPr lang="en-US" sz="1200" dirty="0">
                <a:latin typeface="Comic Sans MS"/>
                <a:ea typeface="+mn-lt"/>
                <a:cs typeface="+mn-lt"/>
              </a:rPr>
              <a:t>: </a:t>
            </a:r>
          </a:p>
          <a:p>
            <a:pPr marL="457200" indent="-457200"/>
            <a:r>
              <a:rPr lang="en-US" sz="1200" dirty="0">
                <a:latin typeface="Comic Sans MS"/>
                <a:ea typeface="+mn-lt"/>
                <a:cs typeface="+mn-lt"/>
              </a:rPr>
              <a:t>Learners will explore a range of genres throughout the year such as </a:t>
            </a:r>
            <a:r>
              <a:rPr lang="en-US" sz="1200" b="1" dirty="0">
                <a:latin typeface="Comic Sans MS"/>
                <a:ea typeface="+mn-lt"/>
                <a:cs typeface="+mn-lt"/>
              </a:rPr>
              <a:t>Narrative</a:t>
            </a:r>
            <a:r>
              <a:rPr lang="en-US" sz="1200" dirty="0">
                <a:latin typeface="Comic Sans MS"/>
                <a:ea typeface="+mn-lt"/>
                <a:cs typeface="+mn-lt"/>
              </a:rPr>
              <a:t>, </a:t>
            </a:r>
            <a:r>
              <a:rPr lang="en-US" sz="1200" b="1" dirty="0">
                <a:latin typeface="Comic Sans MS"/>
                <a:ea typeface="+mn-lt"/>
                <a:cs typeface="+mn-lt"/>
              </a:rPr>
              <a:t>Recount</a:t>
            </a:r>
            <a:r>
              <a:rPr lang="en-US" sz="1200" dirty="0">
                <a:latin typeface="Comic Sans MS"/>
                <a:ea typeface="+mn-lt"/>
                <a:cs typeface="+mn-lt"/>
              </a:rPr>
              <a:t>, </a:t>
            </a:r>
            <a:r>
              <a:rPr lang="en-US" sz="1200" b="1" dirty="0">
                <a:latin typeface="Comic Sans MS"/>
                <a:ea typeface="+mn-lt"/>
                <a:cs typeface="+mn-lt"/>
              </a:rPr>
              <a:t>Discursive</a:t>
            </a:r>
            <a:r>
              <a:rPr lang="en-US" sz="1200" dirty="0">
                <a:latin typeface="Comic Sans MS"/>
                <a:ea typeface="+mn-lt"/>
                <a:cs typeface="+mn-lt"/>
              </a:rPr>
              <a:t>, </a:t>
            </a:r>
            <a:r>
              <a:rPr lang="en-US" sz="1200" b="1" dirty="0">
                <a:latin typeface="Comic Sans MS"/>
                <a:ea typeface="+mn-lt"/>
                <a:cs typeface="+mn-lt"/>
              </a:rPr>
              <a:t>Information Reports</a:t>
            </a:r>
            <a:r>
              <a:rPr lang="en-US" sz="1200" dirty="0">
                <a:latin typeface="Comic Sans MS"/>
                <a:ea typeface="+mn-lt"/>
                <a:cs typeface="+mn-lt"/>
              </a:rPr>
              <a:t> and </a:t>
            </a:r>
            <a:r>
              <a:rPr lang="en-US" sz="1200" b="1" dirty="0">
                <a:latin typeface="Comic Sans MS"/>
                <a:ea typeface="+mn-lt"/>
                <a:cs typeface="+mn-lt"/>
              </a:rPr>
              <a:t>Persuasive writing.</a:t>
            </a:r>
            <a:r>
              <a:rPr lang="en-US" sz="1200" dirty="0">
                <a:latin typeface="Comic Sans MS"/>
                <a:ea typeface="+mn-lt"/>
                <a:cs typeface="+mn-lt"/>
              </a:rPr>
              <a:t> </a:t>
            </a:r>
          </a:p>
          <a:p>
            <a:pPr marL="457200" indent="-457200"/>
            <a:r>
              <a:rPr lang="en-US" sz="1200" dirty="0">
                <a:latin typeface="Comic Sans MS"/>
                <a:ea typeface="+mn-lt"/>
                <a:cs typeface="+mn-lt"/>
              </a:rPr>
              <a:t>Learners will develop their writing targets and enhance their ability to use figurative language. </a:t>
            </a:r>
            <a:endParaRPr lang="en-US" sz="1200" dirty="0">
              <a:latin typeface="Comic Sans MS"/>
            </a:endParaRPr>
          </a:p>
          <a:p>
            <a:pPr marL="0" indent="0">
              <a:buNone/>
            </a:pPr>
            <a:r>
              <a:rPr lang="en-US" sz="1200" b="1" u="sng" dirty="0">
                <a:latin typeface="Comic Sans MS"/>
                <a:ea typeface="+mn-lt"/>
                <a:cs typeface="+mn-lt"/>
              </a:rPr>
              <a:t>Spelling: </a:t>
            </a:r>
            <a:endParaRPr lang="en-US" sz="1200" dirty="0">
              <a:latin typeface="Comic Sans MS"/>
              <a:ea typeface="+mn-lt"/>
              <a:cs typeface="+mn-lt"/>
            </a:endParaRPr>
          </a:p>
          <a:p>
            <a:pPr marL="457200" indent="-457200"/>
            <a:r>
              <a:rPr lang="en-US" sz="1200" dirty="0">
                <a:latin typeface="Comic Sans MS"/>
                <a:ea typeface="+mn-lt"/>
                <a:cs typeface="+mn-lt"/>
              </a:rPr>
              <a:t>Learners will develop their knowledge of different spelling strategies which will help to spell common/tricky words. </a:t>
            </a:r>
          </a:p>
          <a:p>
            <a:pPr marL="457200" indent="-457200"/>
            <a:r>
              <a:rPr lang="en-US" sz="1200" dirty="0">
                <a:latin typeface="Comic Sans MS"/>
                <a:ea typeface="+mn-lt"/>
                <a:cs typeface="+mn-lt"/>
              </a:rPr>
              <a:t>Some children will be revising a previous stage as we aim to avoid gaps in knowledge. Where this is the case, children will continue to revise the stage 4/5 Active Literacy program and will focus on phoneme units, Diacritical Marking and the use of Elkonin boxes to aid their learning. </a:t>
            </a:r>
          </a:p>
          <a:p>
            <a:pPr marL="0" indent="0">
              <a:buNone/>
            </a:pPr>
            <a:r>
              <a:rPr lang="en-US" sz="1200" b="1" u="sng" dirty="0">
                <a:latin typeface="Comic Sans MS"/>
                <a:ea typeface="+mn-lt"/>
                <a:cs typeface="+mn-lt"/>
              </a:rPr>
              <a:t>Talking and Listening:</a:t>
            </a:r>
            <a:endParaRPr lang="en-US" sz="1200" b="1" dirty="0">
              <a:latin typeface="Comic Sans MS"/>
              <a:ea typeface="+mn-lt"/>
              <a:cs typeface="+mn-lt"/>
            </a:endParaRPr>
          </a:p>
          <a:p>
            <a:pPr marL="457200" indent="-457200"/>
            <a:r>
              <a:rPr lang="en-US" sz="1200" dirty="0">
                <a:latin typeface="Comic Sans MS"/>
                <a:ea typeface="+mn-lt"/>
                <a:cs typeface="+mn-lt"/>
              </a:rPr>
              <a:t>Talking and listening skills will be developed further through discussing opinions and ideas within a group setting.  </a:t>
            </a:r>
            <a:endParaRPr lang="en-US" sz="1200">
              <a:latin typeface="Comic Sans MS"/>
            </a:endParaRPr>
          </a:p>
        </p:txBody>
      </p:sp>
      <p:pic>
        <p:nvPicPr>
          <p:cNvPr id="3" name="Recorded Sound">
            <a:hlinkClick r:id="" action="ppaction://media"/>
            <a:extLst>
              <a:ext uri="{FF2B5EF4-FFF2-40B4-BE49-F238E27FC236}">
                <a16:creationId xmlns:a16="http://schemas.microsoft.com/office/drawing/2014/main" id="{C73B83EA-9DD2-4C43-A535-8856C45468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4440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554174" y="325296"/>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Numeracy</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9289349" cy="5257724"/>
          </a:xfrm>
          <a:solidFill>
            <a:schemeClr val="bg1"/>
          </a:solidFill>
        </p:spPr>
        <p:txBody>
          <a:bodyPr vert="horz" lIns="91440" tIns="45720" rIns="91440" bIns="45720" rtlCol="0" anchor="t">
            <a:normAutofit fontScale="92500" lnSpcReduction="10000"/>
          </a:bodyPr>
          <a:lstStyle/>
          <a:p>
            <a:r>
              <a:rPr lang="en-US" sz="2400" dirty="0">
                <a:latin typeface="Comic Sans MS"/>
              </a:rPr>
              <a:t>So far this year, the children have revised </a:t>
            </a:r>
            <a:r>
              <a:rPr lang="en-US" sz="2400" dirty="0">
                <a:latin typeface="Comic Sans MS"/>
                <a:ea typeface="+mn-lt"/>
                <a:cs typeface="+mn-lt"/>
              </a:rPr>
              <a:t>addition, subtraction, division, multiplication. The have just recently completed a block on Place Value. These concepts will be developed throughout the year. </a:t>
            </a:r>
            <a:endParaRPr lang="en-US" sz="2400">
              <a:latin typeface="Comic Sans MS"/>
              <a:ea typeface="Gabriola"/>
              <a:cs typeface="Gabriola"/>
            </a:endParaRPr>
          </a:p>
          <a:p>
            <a:pPr marL="0" indent="0">
              <a:buNone/>
            </a:pPr>
            <a:endParaRPr lang="en-US" sz="2400" dirty="0">
              <a:latin typeface="Comic Sans MS"/>
              <a:ea typeface="+mn-lt"/>
              <a:cs typeface="+mn-lt"/>
            </a:endParaRPr>
          </a:p>
          <a:p>
            <a:r>
              <a:rPr lang="en-US" sz="2400" dirty="0">
                <a:latin typeface="Comic Sans MS"/>
                <a:ea typeface="+mn-lt"/>
                <a:cs typeface="+mn-lt"/>
              </a:rPr>
              <a:t>Learners will continue to develop their knowledge of different </a:t>
            </a:r>
            <a:r>
              <a:rPr lang="en-US" sz="2400" dirty="0" err="1">
                <a:latin typeface="Comic Sans MS"/>
                <a:ea typeface="+mn-lt"/>
                <a:cs typeface="+mn-lt"/>
              </a:rPr>
              <a:t>Maths</a:t>
            </a:r>
            <a:r>
              <a:rPr lang="en-US" sz="2400" dirty="0">
                <a:latin typeface="Comic Sans MS"/>
                <a:ea typeface="+mn-lt"/>
                <a:cs typeface="+mn-lt"/>
              </a:rPr>
              <a:t> topics (</a:t>
            </a:r>
            <a:r>
              <a:rPr lang="en-US" sz="2400" dirty="0" err="1">
                <a:latin typeface="Comic Sans MS"/>
                <a:ea typeface="+mn-lt"/>
                <a:cs typeface="+mn-lt"/>
              </a:rPr>
              <a:t>eg</a:t>
            </a:r>
            <a:r>
              <a:rPr lang="en-US" sz="2400" dirty="0">
                <a:latin typeface="Comic Sans MS"/>
                <a:ea typeface="+mn-lt"/>
                <a:cs typeface="+mn-lt"/>
              </a:rPr>
              <a:t>: Fractions, Decimals, Percentages, Money, Area and Shape). There will be a range of opportunities which allow learners to utilize their </a:t>
            </a:r>
            <a:r>
              <a:rPr lang="en-US" sz="2400" dirty="0" err="1">
                <a:latin typeface="Comic Sans MS"/>
                <a:ea typeface="+mn-lt"/>
                <a:cs typeface="+mn-lt"/>
              </a:rPr>
              <a:t>Maths</a:t>
            </a:r>
            <a:r>
              <a:rPr lang="en-US" sz="2400" dirty="0">
                <a:latin typeface="Comic Sans MS"/>
                <a:ea typeface="+mn-lt"/>
                <a:cs typeface="+mn-lt"/>
              </a:rPr>
              <a:t> skills in real life situations and encourage the development of critical thinking and problem solving. </a:t>
            </a:r>
            <a:endParaRPr lang="en-US" sz="2400">
              <a:latin typeface="Comic Sans MS"/>
              <a:ea typeface="+mn-lt"/>
              <a:cs typeface="+mn-lt"/>
            </a:endParaRPr>
          </a:p>
          <a:p>
            <a:endParaRPr lang="en-US" sz="2400" dirty="0">
              <a:latin typeface="Comic Sans MS"/>
              <a:ea typeface="+mn-lt"/>
              <a:cs typeface="+mn-lt"/>
            </a:endParaRPr>
          </a:p>
          <a:p>
            <a:r>
              <a:rPr lang="en-US" sz="2400" dirty="0">
                <a:latin typeface="Comic Sans MS"/>
                <a:ea typeface="+mn-lt"/>
                <a:cs typeface="+mn-lt"/>
              </a:rPr>
              <a:t>Throughout each week pupils will learn new strategies for mental math through Number Talks lessons. It is here that they are given the chance to share their own strategies with their peers.</a:t>
            </a:r>
            <a:endParaRPr lang="en-US" sz="2400">
              <a:latin typeface="Comic Sans MS"/>
            </a:endParaRPr>
          </a:p>
          <a:p>
            <a:pPr algn="ctr"/>
            <a:endParaRPr lang="en-US" sz="2000" dirty="0"/>
          </a:p>
          <a:p>
            <a:pPr marL="0" indent="0" algn="ctr">
              <a:buNone/>
            </a:pPr>
            <a:endParaRPr lang="en-US" sz="2000" dirty="0"/>
          </a:p>
        </p:txBody>
      </p:sp>
      <p:pic>
        <p:nvPicPr>
          <p:cNvPr id="2" name="Recorded Sound">
            <a:hlinkClick r:id="" action="ppaction://media"/>
            <a:extLst>
              <a:ext uri="{FF2B5EF4-FFF2-40B4-BE49-F238E27FC236}">
                <a16:creationId xmlns:a16="http://schemas.microsoft.com/office/drawing/2014/main" id="{75E6D32F-3248-48DC-9074-488B7F5146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93502" y="1864832"/>
            <a:ext cx="406400" cy="406400"/>
          </a:xfrm>
          <a:prstGeom prst="rect">
            <a:avLst/>
          </a:prstGeom>
        </p:spPr>
      </p:pic>
      <p:pic>
        <p:nvPicPr>
          <p:cNvPr id="3" name="Recorded Sound">
            <a:hlinkClick r:id="" action="ppaction://media"/>
            <a:extLst>
              <a:ext uri="{FF2B5EF4-FFF2-40B4-BE49-F238E27FC236}">
                <a16:creationId xmlns:a16="http://schemas.microsoft.com/office/drawing/2014/main" id="{980DFDAF-C735-414A-BB6B-BB153AB1AE6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50209" y="5596860"/>
            <a:ext cx="406400" cy="406400"/>
          </a:xfrm>
          <a:prstGeom prst="rect">
            <a:avLst/>
          </a:prstGeom>
        </p:spPr>
      </p:pic>
    </p:spTree>
    <p:extLst>
      <p:ext uri="{BB962C8B-B14F-4D97-AF65-F5344CB8AC3E}">
        <p14:creationId xmlns:p14="http://schemas.microsoft.com/office/powerpoint/2010/main" val="91682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2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342353" y="325297"/>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panose="020F0502020204030204" pitchFamily="34" charset="0"/>
              </a:rPr>
              <a:t>Health and Wellbeing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409345" y="1714507"/>
            <a:ext cx="8551901" cy="4568296"/>
          </a:xfrm>
          <a:solidFill>
            <a:schemeClr val="bg1"/>
          </a:solidFill>
        </p:spPr>
        <p:txBody>
          <a:bodyPr vert="horz" lIns="91440" tIns="45720" rIns="91440" bIns="45720" rtlCol="0" anchor="t">
            <a:normAutofit lnSpcReduction="10000"/>
          </a:bodyPr>
          <a:lstStyle/>
          <a:p>
            <a:r>
              <a:rPr lang="en-US" sz="2000" dirty="0">
                <a:latin typeface="Comic Sans MS"/>
                <a:ea typeface="+mn-lt"/>
                <a:cs typeface="+mn-lt"/>
              </a:rPr>
              <a:t>Health and Wellbeing continues to be a fundamental aspect of our learning. We have spent time sharing worries, developing a ‘Growth Mindset’ and explored the importance of building relationships. The children have discussed strategies that help them with problems and discussed in detail where they can find help as well as how they can help themselves. </a:t>
            </a:r>
            <a:endParaRPr lang="en-GB" sz="2800" b="1" u="sng" dirty="0">
              <a:latin typeface="Trebuchet MS" panose="020B0603020202020204"/>
              <a:ea typeface="+mn-lt"/>
              <a:cs typeface="+mn-lt"/>
            </a:endParaRPr>
          </a:p>
          <a:p>
            <a:endParaRPr lang="en-US" sz="2000" dirty="0">
              <a:latin typeface="Comic Sans MS"/>
              <a:ea typeface="+mn-lt"/>
              <a:cs typeface="+mn-lt"/>
            </a:endParaRPr>
          </a:p>
          <a:p>
            <a:r>
              <a:rPr lang="en-US" sz="2000" dirty="0">
                <a:latin typeface="Comic Sans MS"/>
                <a:ea typeface="+mn-lt"/>
                <a:cs typeface="+mn-lt"/>
              </a:rPr>
              <a:t>Additionally, through fun group tasks, pupils have begun to develop good relationship within the class which has helped them settle into the new routines easier. All pupils have shown great kindness to one another and shown maturity by following the new rules around the school.</a:t>
            </a:r>
          </a:p>
          <a:p>
            <a:pPr marL="0" indent="0">
              <a:buNone/>
            </a:pPr>
            <a:endParaRPr lang="en-US" sz="2000" dirty="0">
              <a:latin typeface="Comic Sans MS"/>
            </a:endParaRPr>
          </a:p>
          <a:p>
            <a:r>
              <a:rPr lang="en-US" sz="2000" dirty="0">
                <a:latin typeface="Comic Sans MS"/>
              </a:rPr>
              <a:t>PE days = Wednesday and Thursday</a:t>
            </a:r>
          </a:p>
        </p:txBody>
      </p:sp>
      <p:pic>
        <p:nvPicPr>
          <p:cNvPr id="2" name="Picture 2" descr="Chart, diagram, pie chart&#10;&#10;Description automatically generated">
            <a:extLst>
              <a:ext uri="{FF2B5EF4-FFF2-40B4-BE49-F238E27FC236}">
                <a16:creationId xmlns:a16="http://schemas.microsoft.com/office/drawing/2014/main" id="{C40F4150-8126-4012-A20D-290AAE5A30DF}"/>
              </a:ext>
            </a:extLst>
          </p:cNvPr>
          <p:cNvPicPr>
            <a:picLocks noChangeAspect="1"/>
          </p:cNvPicPr>
          <p:nvPr/>
        </p:nvPicPr>
        <p:blipFill>
          <a:blip r:embed="rId6"/>
          <a:stretch>
            <a:fillRect/>
          </a:stretch>
        </p:blipFill>
        <p:spPr>
          <a:xfrm>
            <a:off x="6901543" y="4920115"/>
            <a:ext cx="2150532" cy="1952628"/>
          </a:xfrm>
          <a:prstGeom prst="rect">
            <a:avLst/>
          </a:prstGeom>
        </p:spPr>
      </p:pic>
      <p:pic>
        <p:nvPicPr>
          <p:cNvPr id="3" name="Recorded Sound">
            <a:hlinkClick r:id="" action="ppaction://media"/>
            <a:extLst>
              <a:ext uri="{FF2B5EF4-FFF2-40B4-BE49-F238E27FC236}">
                <a16:creationId xmlns:a16="http://schemas.microsoft.com/office/drawing/2014/main" id="{81DD746D-019A-4E42-99D3-C71AD969D4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990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Ba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998" y="149629"/>
            <a:ext cx="1002534" cy="1053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506228" y="325296"/>
            <a:ext cx="7931649" cy="8780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eaLnBrk="0" fontAlgn="base" hangingPunct="0">
              <a:spcAft>
                <a:spcPts val="800"/>
              </a:spcAft>
            </a:pPr>
            <a:r>
              <a:rPr lang="en-GB" altLang="en-US" b="1" i="1" dirty="0">
                <a:solidFill>
                  <a:srgbClr val="FFFFFF"/>
                </a:solidFill>
                <a:latin typeface="Calibri"/>
                <a:cs typeface="Calibri"/>
              </a:rPr>
              <a:t>Interdisciplinary Learning </a:t>
            </a:r>
            <a:endParaRPr lang="en-US" altLang="en-US" dirty="0">
              <a:solidFill>
                <a:schemeClr val="tx1"/>
              </a:solidFill>
              <a:latin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823" y="149629"/>
            <a:ext cx="1410879" cy="1189565"/>
          </a:xfrm>
          <a:prstGeom prst="rect">
            <a:avLst/>
          </a:prstGeom>
        </p:spPr>
      </p:pic>
      <p:sp>
        <p:nvSpPr>
          <p:cNvPr id="8" name="Content Placeholder 2"/>
          <p:cNvSpPr>
            <a:spLocks noGrp="1"/>
          </p:cNvSpPr>
          <p:nvPr>
            <p:ph idx="1"/>
          </p:nvPr>
        </p:nvSpPr>
        <p:spPr>
          <a:xfrm>
            <a:off x="272867" y="1339194"/>
            <a:ext cx="9144207" cy="5414962"/>
          </a:xfrm>
          <a:solidFill>
            <a:schemeClr val="bg1"/>
          </a:solidFill>
        </p:spPr>
        <p:txBody>
          <a:bodyPr vert="horz" lIns="91440" tIns="45720" rIns="91440" bIns="45720" rtlCol="0" anchor="t">
            <a:normAutofit/>
          </a:bodyPr>
          <a:lstStyle/>
          <a:p>
            <a:r>
              <a:rPr lang="en-US" dirty="0">
                <a:latin typeface="Comic Sans MS"/>
              </a:rPr>
              <a:t>Topics are discussed with learners in order to choose and plan topic-based learning. </a:t>
            </a:r>
            <a:endParaRPr lang="en-US">
              <a:latin typeface="Comic Sans MS"/>
            </a:endParaRPr>
          </a:p>
          <a:p>
            <a:r>
              <a:rPr lang="en-US" dirty="0">
                <a:latin typeface="Comic Sans MS"/>
              </a:rPr>
              <a:t>Primary 6 and 7 children are learning about the Second World War as their topic this term. </a:t>
            </a:r>
          </a:p>
          <a:p>
            <a:r>
              <a:rPr lang="en-US" dirty="0">
                <a:latin typeface="Comic Sans MS"/>
              </a:rPr>
              <a:t>Learners will explore several key areas within this topic: </a:t>
            </a:r>
            <a:endParaRPr lang="en-GB" dirty="0">
              <a:latin typeface="Trebuchet MS" panose="020B0603020202020204"/>
            </a:endParaRPr>
          </a:p>
          <a:p>
            <a:pPr lvl="1"/>
            <a:r>
              <a:rPr lang="en-US" dirty="0">
                <a:latin typeface="Comic Sans MS"/>
              </a:rPr>
              <a:t>The Outbreak of the War</a:t>
            </a:r>
          </a:p>
          <a:p>
            <a:pPr lvl="1"/>
            <a:r>
              <a:rPr lang="en-US" dirty="0">
                <a:latin typeface="Comic Sans MS"/>
              </a:rPr>
              <a:t>Evacuation </a:t>
            </a:r>
          </a:p>
          <a:p>
            <a:pPr lvl="1"/>
            <a:r>
              <a:rPr lang="en-US" dirty="0">
                <a:latin typeface="Comic Sans MS"/>
              </a:rPr>
              <a:t>Rationing </a:t>
            </a:r>
          </a:p>
          <a:p>
            <a:pPr lvl="1"/>
            <a:r>
              <a:rPr lang="en-US" dirty="0">
                <a:latin typeface="Comic Sans MS"/>
              </a:rPr>
              <a:t>The Role of Women During the War </a:t>
            </a:r>
          </a:p>
          <a:p>
            <a:pPr lvl="1"/>
            <a:r>
              <a:rPr lang="en-US" dirty="0">
                <a:latin typeface="Comic Sans MS"/>
              </a:rPr>
              <a:t>Key Events During the War </a:t>
            </a:r>
          </a:p>
          <a:p>
            <a:r>
              <a:rPr lang="en-US" dirty="0">
                <a:latin typeface="Comic Sans MS"/>
              </a:rPr>
              <a:t>This topic provides a plethora of learning experiences developing higher order thinking skills such as researching, designing, presenting, evaluating and creating. </a:t>
            </a:r>
            <a:endParaRPr lang="en-GB"/>
          </a:p>
        </p:txBody>
      </p:sp>
      <p:pic>
        <p:nvPicPr>
          <p:cNvPr id="2" name="Recorded Sound">
            <a:hlinkClick r:id="" action="ppaction://media"/>
            <a:extLst>
              <a:ext uri="{FF2B5EF4-FFF2-40B4-BE49-F238E27FC236}">
                <a16:creationId xmlns:a16="http://schemas.microsoft.com/office/drawing/2014/main" id="{8477C7F3-F902-48E7-8831-F05795223E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33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4_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4E221C3C51194CA6BB99F374E56298" ma:contentTypeVersion="9" ma:contentTypeDescription="Create a new document." ma:contentTypeScope="" ma:versionID="fb66fddb29fb64ff7933e8cdbecb03a2">
  <xsd:schema xmlns:xsd="http://www.w3.org/2001/XMLSchema" xmlns:xs="http://www.w3.org/2001/XMLSchema" xmlns:p="http://schemas.microsoft.com/office/2006/metadata/properties" xmlns:ns2="58e77209-fdda-45b7-960b-7231a93c7506" xmlns:ns3="2f9d030c-1d81-48ff-8402-c6cd1ef014cd" targetNamespace="http://schemas.microsoft.com/office/2006/metadata/properties" ma:root="true" ma:fieldsID="a6466920c66f2e5a92bbc88e1d45a390" ns2:_="" ns3:_="">
    <xsd:import namespace="58e77209-fdda-45b7-960b-7231a93c7506"/>
    <xsd:import namespace="2f9d030c-1d81-48ff-8402-c6cd1ef014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77209-fdda-45b7-960b-7231a93c75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9d030c-1d81-48ff-8402-c6cd1ef014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6ECB41-1E1D-4B0E-AF4A-172C5192CE31}">
  <ds:schemaRefs>
    <ds:schemaRef ds:uri="http://purl.org/dc/elements/1.1/"/>
    <ds:schemaRef ds:uri="http://schemas.microsoft.com/office/infopath/2007/PartnerControls"/>
    <ds:schemaRef ds:uri="58e77209-fdda-45b7-960b-7231a93c7506"/>
    <ds:schemaRef ds:uri="http://schemas.microsoft.com/office/2006/metadata/properties"/>
    <ds:schemaRef ds:uri="http://schemas.microsoft.com/office/2006/documentManagement/types"/>
    <ds:schemaRef ds:uri="http://www.w3.org/XML/1998/namespace"/>
    <ds:schemaRef ds:uri="http://purl.org/dc/dcmitype/"/>
    <ds:schemaRef ds:uri="http://schemas.openxmlformats.org/package/2006/metadata/core-properties"/>
    <ds:schemaRef ds:uri="2f9d030c-1d81-48ff-8402-c6cd1ef014cd"/>
    <ds:schemaRef ds:uri="http://purl.org/dc/terms/"/>
  </ds:schemaRefs>
</ds:datastoreItem>
</file>

<file path=customXml/itemProps2.xml><?xml version="1.0" encoding="utf-8"?>
<ds:datastoreItem xmlns:ds="http://schemas.openxmlformats.org/officeDocument/2006/customXml" ds:itemID="{23011EAE-C38A-4181-89E1-96ABD2D16E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e77209-fdda-45b7-960b-7231a93c7506"/>
    <ds:schemaRef ds:uri="2f9d030c-1d81-48ff-8402-c6cd1ef014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E4789D-E7CF-468D-A41B-AE83D6D884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44134</TotalTime>
  <Words>1217</Words>
  <Application>Microsoft Office PowerPoint</Application>
  <PresentationFormat>Widescreen</PresentationFormat>
  <Paragraphs>105</Paragraphs>
  <Slides>15</Slides>
  <Notes>0</Notes>
  <HiddenSlides>0</HiddenSlides>
  <MMClips>14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Microsoft GothicNeo</vt:lpstr>
      <vt:lpstr>Arial</vt:lpstr>
      <vt:lpstr>Calibri</vt:lpstr>
      <vt:lpstr>Comic Sans MS</vt:lpstr>
      <vt:lpstr>Gabriola</vt:lpstr>
      <vt:lpstr>Trebuchet MS</vt:lpstr>
      <vt:lpstr>Wingdings 3</vt:lpstr>
      <vt:lpstr>Facet</vt:lpstr>
      <vt:lpstr>4_Facet</vt:lpstr>
      <vt:lpstr>Curricular Information September 2021 Primary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Kelly</dc:creator>
  <cp:lastModifiedBy>Miss Gillooly</cp:lastModifiedBy>
  <cp:revision>683</cp:revision>
  <cp:lastPrinted>2019-08-12T07:57:01Z</cp:lastPrinted>
  <dcterms:created xsi:type="dcterms:W3CDTF">2017-07-25T19:39:17Z</dcterms:created>
  <dcterms:modified xsi:type="dcterms:W3CDTF">2021-09-22T08:17:44Z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0x010100704E221C3C51194CA6BB99F374E56298</vt:lpwstr>
  </property>
</Properties>
</file>