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7" r:id="rId5"/>
    <p:sldId id="258" r:id="rId6"/>
    <p:sldId id="278" r:id="rId7"/>
    <p:sldId id="270" r:id="rId8"/>
    <p:sldId id="277" r:id="rId9"/>
    <p:sldId id="271" r:id="rId10"/>
    <p:sldId id="279" r:id="rId11"/>
    <p:sldId id="285" r:id="rId12"/>
    <p:sldId id="269" r:id="rId13"/>
    <p:sldId id="280" r:id="rId14"/>
    <p:sldId id="282" r:id="rId15"/>
    <p:sldId id="283" r:id="rId16"/>
    <p:sldId id="284" r:id="rId17"/>
  </p:sldIdLst>
  <p:sldSz cx="12192000" cy="6858000"/>
  <p:notesSz cx="6858000" cy="9144000"/>
  <p:defaultTextStyle>
    <a:defPPr rtl="0"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14"/>
  </p:normalViewPr>
  <p:slideViewPr>
    <p:cSldViewPr>
      <p:cViewPr varScale="1">
        <p:scale>
          <a:sx n="63" d="100"/>
          <a:sy n="63" d="100"/>
        </p:scale>
        <p:origin x="688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357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7B5A37F-4AF9-45E4-8864-0CC5BD817D5B}" type="datetime1">
              <a:rPr lang="en-GB" smtClean="0"/>
              <a:t>21/09/2021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B88B00A-848A-4ECD-9296-B4484C86DA35}" type="datetime1">
              <a:rPr lang="en-GB" noProof="0" smtClean="0"/>
              <a:t>21/09/2021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 dirty="0"/>
              <a:t>Click to edit Master text styles</a:t>
            </a:r>
          </a:p>
          <a:p>
            <a:pPr lvl="1" rtl="0"/>
            <a:r>
              <a:rPr lang="en-GB" noProof="0" dirty="0"/>
              <a:t>Second level</a:t>
            </a:r>
          </a:p>
          <a:p>
            <a:pPr lvl="2" rtl="0"/>
            <a:r>
              <a:rPr lang="en-GB" noProof="0" dirty="0"/>
              <a:t>Third level</a:t>
            </a:r>
          </a:p>
          <a:p>
            <a:pPr lvl="3" rtl="0"/>
            <a:r>
              <a:rPr lang="en-GB" noProof="0" dirty="0"/>
              <a:t>Fourth level</a:t>
            </a:r>
          </a:p>
          <a:p>
            <a:pPr lvl="4" rtl="0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 everyone 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welcome to our Primary 3/2 virtual presentation.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9809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6815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22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2240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036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noProof="0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noProof="0" dirty="0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noProof="0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noProof="0" dirty="0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noProof="0" dirty="0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noProof="0" dirty="0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noProof="0" dirty="0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noProof="0" dirty="0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noProof="0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noProof="0" dirty="0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A30FA5-719D-4311-A994-1E32E16A1C10}" type="datetime1">
              <a:rPr lang="en-GB" noProof="0" smtClean="0"/>
              <a:t>21/09/2021</a:t>
            </a:fld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3AD42A-AC6C-4A4C-8FFC-97DA4C99DC2B}" type="datetime1">
              <a:rPr lang="en-GB" noProof="0" smtClean="0"/>
              <a:t>21/09/2021</a:t>
            </a:fld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4CDFD9-B3EA-421A-B59B-79EE289E80ED}" type="datetime1">
              <a:rPr lang="en-GB" noProof="0" smtClean="0"/>
              <a:t>21/09/2021</a:t>
            </a:fld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CFA9F0-87F7-4B7A-9F87-545EDF73314F}" type="datetime1">
              <a:rPr lang="en-GB" noProof="0" smtClean="0"/>
              <a:t>21/09/2021</a:t>
            </a:fld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AD51FD-2265-4464-99A6-D0FE7F1BE714}" type="datetime1">
              <a:rPr lang="en-GB" noProof="0" smtClean="0"/>
              <a:t>21/09/2021</a:t>
            </a:fld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CDF3F4-D04E-4D2D-9ABC-243A97E4C559}" type="datetime1">
              <a:rPr lang="en-GB" noProof="0" smtClean="0"/>
              <a:t>21/09/2021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507679-C931-4C2B-A161-69909595520E}" type="datetime1">
              <a:rPr lang="en-GB" noProof="0" smtClean="0"/>
              <a:t>21/09/2021</a:t>
            </a:fld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AB2539-38DF-4CA5-87A7-E69B9F49F297}" type="datetime1">
              <a:rPr lang="en-GB" noProof="0" smtClean="0"/>
              <a:t>21/09/2021</a:t>
            </a:fld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6B51CB-EB71-4D50-9CE4-F98A4C970365}" type="datetime1">
              <a:rPr lang="en-GB" noProof="0" smtClean="0"/>
              <a:t>21/09/2021</a:t>
            </a:fld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7A14578-F1F8-4DAB-8600-44E382B551B5}" type="datetime1">
              <a:rPr lang="en-GB" noProof="0" smtClean="0"/>
              <a:t>21/09/2021</a:t>
            </a:fld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hyperlink" Target="https://blogs.glowscotland.org.uk/nl/sthelen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15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4a"/><Relationship Id="rId7" Type="http://schemas.openxmlformats.org/officeDocument/2006/relationships/image" Target="../media/image7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4a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7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9496" y="908720"/>
            <a:ext cx="8458200" cy="1828800"/>
          </a:xfrm>
        </p:spPr>
        <p:txBody>
          <a:bodyPr rtlCol="0">
            <a:normAutofit/>
          </a:bodyPr>
          <a:lstStyle/>
          <a:p>
            <a:pPr algn="ctr" rtl="0"/>
            <a:r>
              <a:rPr lang="en-GB" sz="5400" dirty="0">
                <a:latin typeface="Sassoon Primary"/>
                <a:ea typeface="Century Gothic" charset="0"/>
                <a:cs typeface="Century Gothic" charset="0"/>
              </a:rPr>
              <a:t>Welcome to Primary 3/2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66014" y="3126954"/>
            <a:ext cx="13139467" cy="91440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GB" sz="3200" dirty="0">
                <a:latin typeface="Sassoon Primary"/>
                <a:ea typeface="Century Gothic" charset="0"/>
                <a:cs typeface="Century Gothic" charset="0"/>
              </a:rPr>
              <a:t>Mrs Hasselstr</a:t>
            </a:r>
            <a:r>
              <a:rPr lang="en-GB" sz="3600" dirty="0">
                <a:latin typeface="Sassoon Primary"/>
                <a:ea typeface="+mj-lt"/>
                <a:cs typeface="+mj-lt"/>
              </a:rPr>
              <a:t>ø</a:t>
            </a:r>
            <a:r>
              <a:rPr lang="en-GB" sz="3200" dirty="0">
                <a:latin typeface="Sassoon Primary"/>
                <a:ea typeface="Century Gothic" charset="0"/>
                <a:cs typeface="Century Gothic" charset="0"/>
              </a:rPr>
              <a:t>m</a:t>
            </a:r>
            <a:r>
              <a:rPr lang="en-GB" sz="4000" dirty="0">
                <a:latin typeface="Sassoon Primary"/>
                <a:ea typeface="Century Gothic" charset="0"/>
                <a:cs typeface="Century Gothic" charset="0"/>
              </a:rPr>
              <a:t> </a:t>
            </a:r>
            <a:r>
              <a:rPr lang="en-GB" sz="3200" dirty="0">
                <a:latin typeface="Sassoon Primary"/>
                <a:ea typeface="Century Gothic" charset="0"/>
                <a:cs typeface="Century Gothic" charset="0"/>
              </a:rPr>
              <a:t>– Monday, Tuesday, Wednesday</a:t>
            </a:r>
          </a:p>
          <a:p>
            <a:pPr algn="ctr"/>
            <a:r>
              <a:rPr lang="en-GB" sz="3200" dirty="0">
                <a:latin typeface="Sassoon Primary"/>
                <a:ea typeface="Century Gothic" charset="0"/>
                <a:cs typeface="Century Gothic" charset="0"/>
              </a:rPr>
              <a:t>Mrs McLaughlin - Wednesday, Thursday, Friday</a:t>
            </a:r>
          </a:p>
          <a:p>
            <a:pPr algn="ctr"/>
            <a:endParaRPr lang="en-GB" sz="4900" dirty="0">
              <a:latin typeface="Century Gothic"/>
              <a:ea typeface="Century Gothic" charset="0"/>
              <a:cs typeface="Century Gothic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5A6C23-14FF-44B2-87E1-87E3CB396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Sassoon Primary"/>
              </a:rPr>
              <a:t>Reporting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assoon Primary"/>
              </a:rPr>
              <a:t>Personal Learning Plans</a:t>
            </a:r>
            <a:endParaRPr lang="en-US" dirty="0">
              <a:latin typeface="Sassoon Primary"/>
              <a:cs typeface="Arial"/>
            </a:endParaRPr>
          </a:p>
          <a:p>
            <a:r>
              <a:rPr lang="en-US" dirty="0">
                <a:latin typeface="Sassoon Primary"/>
              </a:rPr>
              <a:t>Parents Nights </a:t>
            </a:r>
            <a:endParaRPr lang="en-US" dirty="0">
              <a:latin typeface="Sassoon Primary"/>
              <a:cs typeface="Arial"/>
            </a:endParaRPr>
          </a:p>
          <a:p>
            <a:r>
              <a:rPr lang="en-US" dirty="0">
                <a:latin typeface="Sassoon Primary"/>
              </a:rPr>
              <a:t>Formal Reports </a:t>
            </a:r>
            <a:endParaRPr lang="en-US" dirty="0">
              <a:latin typeface="Sassoon Primary"/>
              <a:cs typeface="Arial"/>
            </a:endParaRPr>
          </a:p>
          <a:p>
            <a:pPr algn="ctr"/>
            <a:endParaRPr lang="en-US" dirty="0">
              <a:cs typeface="Arial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D42B28-25F8-4EE4-B710-2BF04FB31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sz="4400" dirty="0"/>
            </a:br>
            <a:r>
              <a:rPr lang="en-US" sz="4400" dirty="0">
                <a:latin typeface="Sassoon Primary"/>
                <a:cs typeface="Times New Roman"/>
              </a:rPr>
              <a:t>Dates for the Diary</a:t>
            </a:r>
            <a:endParaRPr lang="en-US" sz="4400" dirty="0"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867" y="1449530"/>
            <a:ext cx="10044608" cy="417877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GB" sz="1400" dirty="0">
              <a:latin typeface="Sassoon Primary" pitchFamily="50" charset="0"/>
            </a:endParaRPr>
          </a:p>
          <a:p>
            <a:pPr lvl="1" fontAlgn="base"/>
            <a:r>
              <a:rPr lang="en-GB" sz="2000" dirty="0">
                <a:latin typeface="Sassoon Primary"/>
              </a:rPr>
              <a:t>October 25</a:t>
            </a:r>
            <a:r>
              <a:rPr lang="en-GB" sz="2000" baseline="30000" dirty="0">
                <a:latin typeface="Sassoon Primary"/>
              </a:rPr>
              <a:t>th</a:t>
            </a:r>
            <a:r>
              <a:rPr lang="en-GB" sz="2000" dirty="0">
                <a:latin typeface="Sassoon Primary"/>
              </a:rPr>
              <a:t> 2021- Personal Learning Plans sent home</a:t>
            </a:r>
          </a:p>
          <a:p>
            <a:pPr lvl="1" fontAlgn="base"/>
            <a:r>
              <a:rPr lang="en-GB" sz="2000" dirty="0">
                <a:latin typeface="Sassoon Primary"/>
              </a:rPr>
              <a:t>November 11</a:t>
            </a:r>
            <a:r>
              <a:rPr lang="en-GB" sz="2000" baseline="30000" dirty="0">
                <a:latin typeface="Sassoon Primary"/>
              </a:rPr>
              <a:t>th</a:t>
            </a:r>
            <a:r>
              <a:rPr lang="en-GB" sz="2000" dirty="0">
                <a:latin typeface="Sassoon Primary"/>
              </a:rPr>
              <a:t>  2021- Parents evening </a:t>
            </a:r>
          </a:p>
          <a:p>
            <a:pPr lvl="1" fontAlgn="base"/>
            <a:r>
              <a:rPr lang="en-GB" sz="2000" dirty="0">
                <a:latin typeface="Sassoon Primary"/>
              </a:rPr>
              <a:t>December 6</a:t>
            </a:r>
            <a:r>
              <a:rPr lang="en-GB" sz="2000" baseline="30000" dirty="0">
                <a:latin typeface="Sassoon Primary"/>
              </a:rPr>
              <a:t>th  </a:t>
            </a:r>
            <a:r>
              <a:rPr lang="en-GB" sz="2000" dirty="0">
                <a:latin typeface="Sassoon Primary"/>
              </a:rPr>
              <a:t>2021 - PLP Tracker sent home </a:t>
            </a:r>
          </a:p>
          <a:p>
            <a:pPr lvl="1" fontAlgn="base"/>
            <a:r>
              <a:rPr lang="en-GB" sz="2000" dirty="0">
                <a:latin typeface="Sassoon Primary"/>
              </a:rPr>
              <a:t>January 24</a:t>
            </a:r>
            <a:r>
              <a:rPr lang="en-GB" sz="2000" baseline="30000" dirty="0">
                <a:latin typeface="Sassoon Primary"/>
              </a:rPr>
              <a:t>th</a:t>
            </a:r>
            <a:r>
              <a:rPr lang="en-GB" sz="2000" dirty="0">
                <a:latin typeface="Sassoon Primary"/>
              </a:rPr>
              <a:t> 2022 - Updated PLP sent home with new targets set</a:t>
            </a:r>
          </a:p>
          <a:p>
            <a:pPr lvl="1" fontAlgn="base"/>
            <a:r>
              <a:rPr lang="en-GB" sz="2000" dirty="0">
                <a:latin typeface="Sassoon Primary"/>
              </a:rPr>
              <a:t>March 28</a:t>
            </a:r>
            <a:r>
              <a:rPr lang="en-GB" sz="2000" baseline="30000" dirty="0">
                <a:latin typeface="Sassoon Primary"/>
              </a:rPr>
              <a:t>th</a:t>
            </a:r>
            <a:r>
              <a:rPr lang="en-GB" sz="2000" dirty="0">
                <a:latin typeface="Sassoon Primary"/>
              </a:rPr>
              <a:t> 2022 - PLP Tracker sent home with feedback on how children are getting on</a:t>
            </a:r>
          </a:p>
          <a:p>
            <a:pPr lvl="1" fontAlgn="base"/>
            <a:r>
              <a:rPr lang="en-GB" sz="2000" dirty="0">
                <a:latin typeface="Sassoon Primary"/>
              </a:rPr>
              <a:t>May 23</a:t>
            </a:r>
            <a:r>
              <a:rPr lang="en-GB" sz="2000" baseline="30000" dirty="0">
                <a:latin typeface="Sassoon Primary"/>
              </a:rPr>
              <a:t>rd</a:t>
            </a:r>
            <a:r>
              <a:rPr lang="en-GB" sz="2000" dirty="0">
                <a:latin typeface="Sassoon Primary"/>
              </a:rPr>
              <a:t> - Formal report cards sent home to parents</a:t>
            </a:r>
          </a:p>
          <a:p>
            <a:pPr lvl="1" fontAlgn="base"/>
            <a:r>
              <a:rPr lang="en-GB" sz="2000" dirty="0">
                <a:latin typeface="Sassoon Primary"/>
              </a:rPr>
              <a:t>May 25</a:t>
            </a:r>
            <a:r>
              <a:rPr lang="en-GB" sz="2000" baseline="30000" dirty="0">
                <a:latin typeface="Sassoon Primary"/>
              </a:rPr>
              <a:t>th</a:t>
            </a:r>
            <a:r>
              <a:rPr lang="en-GB" sz="2000" dirty="0">
                <a:latin typeface="Sassoon Primary"/>
              </a:rPr>
              <a:t> - Final parents' Evening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9672F2-A83C-4428-8B1A-2D906C0509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Sassoon Primary"/>
              </a:rPr>
              <a:t>Keep in touch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Sassoon Primary"/>
              </a:rPr>
              <a:t>Following us on Twitter @</a:t>
            </a:r>
            <a:r>
              <a:rPr lang="en-GB" dirty="0" err="1">
                <a:latin typeface="Sassoon Primary"/>
              </a:rPr>
              <a:t>StHelensNLC</a:t>
            </a:r>
            <a:r>
              <a:rPr lang="en-GB" dirty="0">
                <a:latin typeface="Sassoon Primary"/>
              </a:rPr>
              <a:t> </a:t>
            </a:r>
          </a:p>
          <a:p>
            <a:r>
              <a:rPr lang="en-US" dirty="0">
                <a:latin typeface="Sassoon Primary"/>
              </a:rPr>
              <a:t>Have a look at our school website:</a:t>
            </a:r>
          </a:p>
          <a:p>
            <a:pPr marL="0" indent="0">
              <a:buNone/>
            </a:pPr>
            <a:r>
              <a:rPr lang="en-GB" u="sng" dirty="0">
                <a:latin typeface="Sassoon Primary"/>
                <a:hlinkClick r:id="rId4"/>
              </a:rPr>
              <a:t>https://blogs.glowscotland.org.uk/nl/sthelens/</a:t>
            </a:r>
            <a:endParaRPr lang="en-US" dirty="0">
              <a:latin typeface="Sassoon Primary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3B96EA-9439-4EB9-A583-C40940659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AB723-7623-4BB9-B212-81FD1374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82563"/>
            <a:ext cx="9829800" cy="1082674"/>
          </a:xfrm>
        </p:spPr>
        <p:txBody>
          <a:bodyPr/>
          <a:lstStyle/>
          <a:p>
            <a:r>
              <a:rPr lang="en-GB" dirty="0"/>
              <a:t>Final Message 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A35B6C-9356-4EF1-972D-2ADF9DC20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646" y="95120"/>
            <a:ext cx="4642405" cy="6492874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1FA7F3-28CF-4BF8-BB98-B9503E583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CFA824-9913-443E-8EC3-2982C631D7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3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3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16" y="489163"/>
            <a:ext cx="4969333" cy="805408"/>
          </a:xfrm>
        </p:spPr>
        <p:txBody>
          <a:bodyPr rtlCol="0"/>
          <a:lstStyle/>
          <a:p>
            <a:pPr rtl="0"/>
            <a:r>
              <a:rPr lang="en-GB" dirty="0">
                <a:latin typeface="Sassoon Primary"/>
              </a:rPr>
              <a:t>Mrs Hasselstr</a:t>
            </a:r>
            <a:r>
              <a:rPr lang="en-GB" dirty="0">
                <a:latin typeface="Sassoon Primary"/>
                <a:ea typeface="+mj-lt"/>
                <a:cs typeface="+mj-lt"/>
              </a:rPr>
              <a:t>ø</a:t>
            </a:r>
            <a:r>
              <a:rPr lang="en-GB" dirty="0">
                <a:latin typeface="Sassoon Primary"/>
              </a:rPr>
              <a:t>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85C77EA-DE6D-4810-9F40-28747AD05F01}"/>
              </a:ext>
            </a:extLst>
          </p:cNvPr>
          <p:cNvSpPr txBox="1">
            <a:spLocks/>
          </p:cNvSpPr>
          <p:nvPr/>
        </p:nvSpPr>
        <p:spPr>
          <a:xfrm>
            <a:off x="6960096" y="490315"/>
            <a:ext cx="4032448" cy="8054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Sassoon Primary"/>
              </a:rPr>
              <a:t> Mrs McLaughlin</a:t>
            </a:r>
          </a:p>
        </p:txBody>
      </p:sp>
      <p:pic>
        <p:nvPicPr>
          <p:cNvPr id="5" name="Picture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C4AE6C04-97A9-42AD-BB91-8301B5505B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641" y="1418694"/>
            <a:ext cx="3014752" cy="525654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44C60E-DCC0-4821-9580-2CA624B1C9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4786" y="5134506"/>
            <a:ext cx="609600" cy="609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2822548-79B1-4F7A-B7D0-C9F5A238A1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3941" y="1895476"/>
            <a:ext cx="6390805" cy="385403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03AB59-023F-4565-864D-BF3CE2EDA6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32609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7291" y="332117"/>
            <a:ext cx="7315200" cy="664234"/>
          </a:xfrm>
        </p:spPr>
        <p:txBody>
          <a:bodyPr>
            <a:normAutofit fontScale="90000"/>
          </a:bodyPr>
          <a:lstStyle/>
          <a:p>
            <a:r>
              <a:rPr lang="en-US" dirty="0"/>
              <a:t>Photos of class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A room with tables and chairs&#10;&#10;Description automatically generated">
            <a:extLst>
              <a:ext uri="{FF2B5EF4-FFF2-40B4-BE49-F238E27FC236}">
                <a16:creationId xmlns:a16="http://schemas.microsoft.com/office/drawing/2014/main" id="{12503BBF-5C84-473E-A16F-361BACC41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51" y="-1007135"/>
            <a:ext cx="5934973" cy="444404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A9A0D5F-F96C-4495-B43B-D9FD2DD75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722" y="-1007134"/>
            <a:ext cx="6280029" cy="4731588"/>
          </a:xfrm>
          <a:prstGeom prst="rect">
            <a:avLst/>
          </a:prstGeom>
        </p:spPr>
      </p:pic>
      <p:pic>
        <p:nvPicPr>
          <p:cNvPr id="5" name="Picture 5" descr="A picture containing floor, indoor, decorated, furniture&#10;&#10;Description automatically generated">
            <a:extLst>
              <a:ext uri="{FF2B5EF4-FFF2-40B4-BE49-F238E27FC236}">
                <a16:creationId xmlns:a16="http://schemas.microsoft.com/office/drawing/2014/main" id="{4E11C507-83F4-4D5B-BCEC-1027114E7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36" y="3196087"/>
            <a:ext cx="2743200" cy="3657600"/>
          </a:xfrm>
          <a:prstGeom prst="rect">
            <a:avLst/>
          </a:prstGeom>
        </p:spPr>
      </p:pic>
      <p:pic>
        <p:nvPicPr>
          <p:cNvPr id="7" name="Picture 7" descr="A picture containing text, indoor, floor, several&#10;&#10;Description automatically generated">
            <a:extLst>
              <a:ext uri="{FF2B5EF4-FFF2-40B4-BE49-F238E27FC236}">
                <a16:creationId xmlns:a16="http://schemas.microsoft.com/office/drawing/2014/main" id="{570F54F6-64C4-4958-BBA8-E9E63FC9AE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6438" y="3253596"/>
            <a:ext cx="2743200" cy="3657600"/>
          </a:xfrm>
          <a:prstGeom prst="rect">
            <a:avLst/>
          </a:prstGeom>
        </p:spPr>
      </p:pic>
      <p:pic>
        <p:nvPicPr>
          <p:cNvPr id="8" name="Picture 8" descr="A picture containing text, person, indoor, posing&#10;&#10;Description automatically generated">
            <a:extLst>
              <a:ext uri="{FF2B5EF4-FFF2-40B4-BE49-F238E27FC236}">
                <a16:creationId xmlns:a16="http://schemas.microsoft.com/office/drawing/2014/main" id="{E1C911D7-0521-42E3-B921-910E72ADAA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5608" y="3028484"/>
            <a:ext cx="3289539" cy="3906539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921811-8F04-45B9-A750-12870CE5D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249" y="315159"/>
            <a:ext cx="9829800" cy="1082674"/>
          </a:xfrm>
        </p:spPr>
        <p:txBody>
          <a:bodyPr rtlCol="0">
            <a:normAutofit/>
          </a:bodyPr>
          <a:lstStyle/>
          <a:p>
            <a:pPr algn="ctr" rtl="0"/>
            <a:r>
              <a:rPr lang="en-GB" sz="4400" dirty="0">
                <a:latin typeface="Sassoon Primary"/>
                <a:ea typeface="Century Gothic" charset="0"/>
                <a:cs typeface="Century Gothic" charset="0"/>
              </a:rPr>
              <a:t>Literacy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6688" y="1713198"/>
            <a:ext cx="4572000" cy="36916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rtl="0">
              <a:buNone/>
            </a:pPr>
            <a:r>
              <a:rPr lang="en-GB" sz="1800" i="1" dirty="0">
                <a:latin typeface="Sassoon Primary"/>
                <a:ea typeface="Century Gothic" charset="0"/>
                <a:cs typeface="Century Gothic" charset="0"/>
              </a:rPr>
              <a:t>Spelling</a:t>
            </a:r>
          </a:p>
          <a:p>
            <a:pPr rtl="0">
              <a:buFont typeface="Arial" charset="0"/>
              <a:buChar char="•"/>
            </a:pPr>
            <a:r>
              <a:rPr lang="en-GB" sz="1800" dirty="0">
                <a:latin typeface="Sassoon Primary"/>
                <a:ea typeface="Century Gothic" charset="0"/>
                <a:cs typeface="Century Gothic" charset="0"/>
              </a:rPr>
              <a:t>Common words</a:t>
            </a:r>
          </a:p>
          <a:p>
            <a:pPr lvl="1">
              <a:buFont typeface="Wingdings" charset="2"/>
              <a:buChar char="v"/>
            </a:pPr>
            <a:r>
              <a:rPr lang="en-GB" dirty="0">
                <a:latin typeface="Sassoon Primary"/>
                <a:ea typeface="Century Gothic" charset="0"/>
                <a:cs typeface="Century Gothic" charset="0"/>
              </a:rPr>
              <a:t> Three per week</a:t>
            </a:r>
          </a:p>
          <a:p>
            <a:pPr lvl="1">
              <a:buFont typeface="Wingdings" charset="2"/>
              <a:buChar char="v"/>
            </a:pPr>
            <a:r>
              <a:rPr lang="en-GB" dirty="0">
                <a:latin typeface="Sassoon Primary"/>
                <a:ea typeface="Century Gothic" charset="0"/>
                <a:cs typeface="Century Gothic" charset="0"/>
              </a:rPr>
              <a:t> Active tasks eg. spelling boards, partner dictation</a:t>
            </a:r>
          </a:p>
          <a:p>
            <a:pPr lvl="1">
              <a:buFont typeface="Arial" charset="0"/>
              <a:buChar char="•"/>
            </a:pPr>
            <a:r>
              <a:rPr lang="en-GB" dirty="0">
                <a:latin typeface="Sassoon Primary"/>
                <a:ea typeface="Century Gothic" charset="0"/>
                <a:cs typeface="Century Gothic" charset="0"/>
              </a:rPr>
              <a:t>Phonemes</a:t>
            </a:r>
          </a:p>
          <a:p>
            <a:pPr lvl="2">
              <a:buFont typeface="Wingdings" charset="2"/>
              <a:buChar char="v"/>
            </a:pPr>
            <a:r>
              <a:rPr lang="en-GB" sz="1800" dirty="0">
                <a:latin typeface="Sassoon Primary"/>
                <a:ea typeface="Century Gothic" charset="0"/>
                <a:cs typeface="Century Gothic" charset="0"/>
              </a:rPr>
              <a:t> One per week</a:t>
            </a:r>
          </a:p>
          <a:p>
            <a:pPr lvl="2">
              <a:buFont typeface="Wingdings" charset="2"/>
              <a:buChar char="v"/>
            </a:pPr>
            <a:r>
              <a:rPr lang="en-GB" sz="1800" dirty="0">
                <a:latin typeface="Sassoon Primary"/>
                <a:ea typeface="Century Gothic" charset="0"/>
                <a:cs typeface="Century Gothic" charset="0"/>
              </a:rPr>
              <a:t> Magnetic board work</a:t>
            </a:r>
          </a:p>
          <a:p>
            <a:pPr lvl="2">
              <a:buFont typeface="Wingdings" charset="2"/>
              <a:buChar char="v"/>
            </a:pPr>
            <a:r>
              <a:rPr lang="en-GB" sz="1800" dirty="0">
                <a:latin typeface="Sassoon Primary"/>
                <a:ea typeface="Century Gothic" charset="0"/>
                <a:cs typeface="Century Gothic" charset="0"/>
              </a:rPr>
              <a:t>Identifying phonemes words within a story or text.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713198"/>
            <a:ext cx="4389120" cy="44836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rtl="0">
              <a:buNone/>
            </a:pPr>
            <a:r>
              <a:rPr lang="en-GB" sz="1800" i="1" dirty="0">
                <a:latin typeface="Sassoon Primary"/>
                <a:ea typeface="Century Gothic" charset="0"/>
                <a:cs typeface="Century Gothic" charset="0"/>
              </a:rPr>
              <a:t>Reading</a:t>
            </a:r>
          </a:p>
          <a:p>
            <a:pPr>
              <a:buFont typeface="Wingdings" charset="2"/>
              <a:buChar char="v"/>
            </a:pPr>
            <a:r>
              <a:rPr lang="en-GB" sz="1800" dirty="0">
                <a:latin typeface="Sassoon Primary"/>
                <a:ea typeface="Century Gothic" charset="0"/>
                <a:cs typeface="Century Gothic" charset="0"/>
              </a:rPr>
              <a:t> Introduced by class teacher</a:t>
            </a:r>
            <a:r>
              <a:rPr lang="en-GB" sz="1800" dirty="0">
                <a:latin typeface="Sassoon Primary"/>
                <a:ea typeface="Century Gothic" charset="0"/>
                <a:cs typeface="Century Gothic" charset="0"/>
                <a:sym typeface="Wingdings"/>
              </a:rPr>
              <a:t> (walk through, modelling, unfamiliar vocabulary)</a:t>
            </a:r>
            <a:endParaRPr lang="en-GB" sz="1800" dirty="0">
              <a:latin typeface="Sassoon Primary"/>
              <a:ea typeface="Century Gothic" charset="0"/>
              <a:cs typeface="Century Gothic" charset="0"/>
            </a:endParaRPr>
          </a:p>
          <a:p>
            <a:pPr>
              <a:buFont typeface="Wingdings" charset="2"/>
              <a:buChar char="v"/>
            </a:pPr>
            <a:r>
              <a:rPr lang="en-GB" sz="1800" dirty="0">
                <a:latin typeface="Sassoon Primary"/>
                <a:ea typeface="Century Gothic" charset="0"/>
                <a:cs typeface="Century Gothic" charset="0"/>
                <a:sym typeface="Wingdings"/>
              </a:rPr>
              <a:t> Partner reading, guided reading &amp; independent reading</a:t>
            </a:r>
            <a:endParaRPr lang="en-GB" sz="1800" dirty="0">
              <a:latin typeface="Sassoon Primary"/>
              <a:ea typeface="Century Gothic" charset="0"/>
              <a:cs typeface="Century Gothic" charset="0"/>
            </a:endParaRPr>
          </a:p>
          <a:p>
            <a:pPr>
              <a:buFont typeface="Wingdings" charset="2"/>
              <a:buChar char="v"/>
            </a:pPr>
            <a:r>
              <a:rPr lang="en-GB" sz="1800" dirty="0">
                <a:latin typeface="Sassoon Primary"/>
                <a:ea typeface="Century Gothic" charset="0"/>
                <a:cs typeface="Century Gothic" charset="0"/>
                <a:sym typeface="Wingdings"/>
              </a:rPr>
              <a:t> Read to write tasks – strip books, cut up sentences, simple sequencing.</a:t>
            </a:r>
            <a:endParaRPr lang="en-GB" sz="1800" dirty="0">
              <a:latin typeface="Sassoon Primary"/>
              <a:ea typeface="Century Gothic" charset="0"/>
              <a:cs typeface="Century Gothic" charset="0"/>
            </a:endParaRPr>
          </a:p>
          <a:p>
            <a:pPr rtl="0">
              <a:buFont typeface="Wingdings" charset="2"/>
              <a:buChar char="v"/>
            </a:pPr>
            <a:r>
              <a:rPr lang="en-GB" sz="1800" dirty="0">
                <a:latin typeface="Sassoon Primary"/>
                <a:ea typeface="Century Gothic" charset="0"/>
                <a:cs typeface="Century Gothic" charset="0"/>
                <a:sym typeface="Wingdings"/>
              </a:rPr>
              <a:t>Daily story time and personal choice books</a:t>
            </a:r>
            <a:endParaRPr lang="en-GB" dirty="0">
              <a:latin typeface="Sassoon Primary"/>
              <a:ea typeface="Century Gothic" charset="0"/>
              <a:cs typeface="Century Gothic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6E6A2C-5759-4514-A9B9-0FFD7A86C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Sassoon Primary"/>
                <a:cs typeface="Century Gothic"/>
              </a:rPr>
              <a:t>Writing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484784"/>
            <a:ext cx="9108504" cy="381556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sz="1800" dirty="0">
                <a:latin typeface="Sassoon Primary"/>
              </a:rPr>
              <a:t>Daily writing opportunities</a:t>
            </a:r>
            <a:endParaRPr lang="en-US" dirty="0">
              <a:latin typeface="Sassoon Primary"/>
              <a:cs typeface="Arial"/>
            </a:endParaRPr>
          </a:p>
          <a:p>
            <a:pPr marL="0" indent="0">
              <a:buNone/>
            </a:pPr>
            <a:r>
              <a:rPr lang="en-US" sz="1800" dirty="0">
                <a:latin typeface="Sassoon Primary"/>
              </a:rPr>
              <a:t>- Handwriting, grammar and read to write tasks </a:t>
            </a:r>
            <a:endParaRPr lang="en-US" dirty="0">
              <a:latin typeface="Sassoon Primary"/>
            </a:endParaRPr>
          </a:p>
          <a:p>
            <a:pPr>
              <a:buFont typeface="Wingdings" charset="2"/>
              <a:buChar char="v"/>
            </a:pPr>
            <a:r>
              <a:rPr lang="en-US" sz="1800" dirty="0">
                <a:latin typeface="Sassoon Primary"/>
              </a:rPr>
              <a:t>One taught writing lesson per week</a:t>
            </a:r>
            <a:endParaRPr lang="en-US" dirty="0">
              <a:latin typeface="Sassoon Primary"/>
            </a:endParaRPr>
          </a:p>
          <a:p>
            <a:pPr>
              <a:buFontTx/>
              <a:buChar char="-"/>
            </a:pPr>
            <a:r>
              <a:rPr lang="en-US" sz="1800" dirty="0">
                <a:latin typeface="Sassoon Primary"/>
              </a:rPr>
              <a:t>Links to class theme/topic</a:t>
            </a:r>
            <a:endParaRPr lang="en-US" dirty="0">
              <a:latin typeface="Sassoon Primary"/>
            </a:endParaRPr>
          </a:p>
          <a:p>
            <a:pPr marL="0" indent="0">
              <a:buNone/>
            </a:pPr>
            <a:r>
              <a:rPr lang="en-US" sz="1800" dirty="0">
                <a:latin typeface="Sassoon Primary"/>
              </a:rPr>
              <a:t>- Children use word mats, writing wall, knowledge of phonemes and common words to write</a:t>
            </a:r>
            <a:endParaRPr lang="en-US" dirty="0">
              <a:latin typeface="Sassoon Primary"/>
            </a:endParaRPr>
          </a:p>
          <a:p>
            <a:pPr marL="0" indent="0">
              <a:buNone/>
            </a:pPr>
            <a:r>
              <a:rPr lang="en-US" sz="1800" dirty="0">
                <a:latin typeface="Sassoon Primary"/>
              </a:rPr>
              <a:t>- Introduction to genres</a:t>
            </a:r>
            <a:endParaRPr lang="en-US" dirty="0">
              <a:latin typeface="Sassoon Primary"/>
            </a:endParaRPr>
          </a:p>
          <a:p>
            <a:pPr>
              <a:buFont typeface="Wingdings" charset="2"/>
              <a:buChar char="v"/>
            </a:pPr>
            <a:r>
              <a:rPr lang="en-US" sz="1800" dirty="0">
                <a:latin typeface="Sassoon Primary"/>
              </a:rPr>
              <a:t> Introduction to self and peer assessment strategies across writing opportunities</a:t>
            </a:r>
            <a:endParaRPr lang="en-US" dirty="0">
              <a:latin typeface="Sassoon Primary"/>
            </a:endParaRPr>
          </a:p>
          <a:p>
            <a:pPr>
              <a:buFont typeface="Wingdings" charset="2"/>
              <a:buChar char="v"/>
            </a:pP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C565E7-324C-49C4-86E3-47EC23AFF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1664" y="601663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73C8EF-0962-40FB-9C2F-8D2FD0DE6A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7704" y="601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5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en-GB" sz="4400" dirty="0">
                <a:latin typeface="Sassoon Primary"/>
                <a:ea typeface="Century Gothic" charset="0"/>
                <a:cs typeface="Century Gothic" charset="0"/>
              </a:rPr>
              <a:t>Numeracy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1628800"/>
            <a:ext cx="4427984" cy="3671333"/>
          </a:xfrm>
        </p:spPr>
        <p:txBody>
          <a:bodyPr rtlCol="0" anchor="ctr">
            <a:noAutofit/>
          </a:bodyPr>
          <a:lstStyle/>
          <a:p>
            <a:pPr marL="0" indent="0" rtl="0">
              <a:buNone/>
            </a:pPr>
            <a:r>
              <a:rPr lang="en-GB" sz="1800" i="1" dirty="0">
                <a:latin typeface="Sassoon Primary"/>
                <a:ea typeface="Century Gothic" charset="0"/>
                <a:cs typeface="Century Gothic" charset="0"/>
              </a:rPr>
              <a:t>Mental maths</a:t>
            </a:r>
          </a:p>
          <a:p>
            <a:pPr lvl="1">
              <a:buFont typeface="Arial" charset="0"/>
              <a:buChar char="•"/>
            </a:pPr>
            <a:r>
              <a:rPr lang="en-GB" dirty="0">
                <a:latin typeface="Sassoon Primary"/>
                <a:ea typeface="Century Gothic" charset="0"/>
                <a:cs typeface="Century Gothic" charset="0"/>
              </a:rPr>
              <a:t>Oral counting </a:t>
            </a:r>
            <a:r>
              <a:rPr lang="en-GB" dirty="0" err="1">
                <a:latin typeface="Sassoon Primary"/>
                <a:ea typeface="Century Gothic" charset="0"/>
                <a:cs typeface="Century Gothic" charset="0"/>
              </a:rPr>
              <a:t>eg.</a:t>
            </a:r>
            <a:r>
              <a:rPr lang="en-GB" dirty="0">
                <a:latin typeface="Sassoon Primary"/>
                <a:ea typeface="Century Gothic" charset="0"/>
                <a:cs typeface="Century Gothic" charset="0"/>
              </a:rPr>
              <a:t> forwards, backwards, counting in 2s, 3s, 5s, 10s and missing number sequences</a:t>
            </a:r>
          </a:p>
          <a:p>
            <a:pPr lvl="1">
              <a:buFont typeface="Arial" charset="0"/>
              <a:buChar char="•"/>
            </a:pPr>
            <a:r>
              <a:rPr lang="en-GB" dirty="0">
                <a:latin typeface="Sassoon Primary"/>
                <a:ea typeface="Century Gothic" charset="0"/>
                <a:cs typeface="Century Gothic" charset="0"/>
              </a:rPr>
              <a:t>Developing addition and subtraction mental strategies</a:t>
            </a:r>
          </a:p>
          <a:p>
            <a:pPr lvl="1">
              <a:buFont typeface="Arial" charset="0"/>
              <a:buChar char="•"/>
            </a:pPr>
            <a:r>
              <a:rPr lang="en-GB" dirty="0">
                <a:latin typeface="Sassoon Primary"/>
                <a:ea typeface="Century Gothic" charset="0"/>
                <a:cs typeface="Century Gothic" charset="0"/>
              </a:rPr>
              <a:t>Active games and written</a:t>
            </a:r>
            <a:r>
              <a:rPr lang="is-IS" dirty="0">
                <a:latin typeface="Sassoon Primary"/>
                <a:ea typeface="Century Gothic" charset="0"/>
                <a:cs typeface="Century Gothic" charset="0"/>
              </a:rPr>
              <a:t> </a:t>
            </a:r>
            <a:r>
              <a:rPr lang="is-IS" dirty="0" err="1">
                <a:latin typeface="Sassoon Primary"/>
                <a:ea typeface="Century Gothic" charset="0"/>
                <a:cs typeface="Century Gothic" charset="0"/>
              </a:rPr>
              <a:t>tasks</a:t>
            </a:r>
            <a:r>
              <a:rPr lang="is-IS" dirty="0">
                <a:latin typeface="Sassoon Primary"/>
                <a:ea typeface="Century Gothic" charset="0"/>
                <a:cs typeface="Century Gothic" charset="0"/>
              </a:rPr>
              <a:t> </a:t>
            </a:r>
            <a:r>
              <a:rPr lang="is-IS" dirty="0" err="1">
                <a:latin typeface="Sassoon Primary"/>
                <a:ea typeface="Century Gothic" charset="0"/>
                <a:cs typeface="Century Gothic" charset="0"/>
              </a:rPr>
              <a:t>to</a:t>
            </a:r>
            <a:r>
              <a:rPr lang="is-IS" dirty="0">
                <a:latin typeface="Sassoon Primary"/>
                <a:ea typeface="Century Gothic" charset="0"/>
                <a:cs typeface="Century Gothic" charset="0"/>
              </a:rPr>
              <a:t> </a:t>
            </a:r>
            <a:r>
              <a:rPr lang="is-IS" dirty="0" err="1">
                <a:latin typeface="Sassoon Primary"/>
                <a:ea typeface="Century Gothic" charset="0"/>
                <a:cs typeface="Century Gothic" charset="0"/>
              </a:rPr>
              <a:t>support</a:t>
            </a:r>
            <a:r>
              <a:rPr lang="is-IS" dirty="0">
                <a:latin typeface="Sassoon Primary"/>
                <a:ea typeface="Century Gothic" charset="0"/>
                <a:cs typeface="Century Gothic" charset="0"/>
              </a:rPr>
              <a:t> </a:t>
            </a:r>
            <a:r>
              <a:rPr lang="is-IS" dirty="0" err="1">
                <a:latin typeface="Sassoon Primary"/>
                <a:ea typeface="Century Gothic" charset="0"/>
                <a:cs typeface="Century Gothic" charset="0"/>
              </a:rPr>
              <a:t>learning</a:t>
            </a:r>
            <a:endParaRPr lang="en-GB" dirty="0" err="1">
              <a:latin typeface="Sassoon Primary"/>
              <a:ea typeface="Century Gothic" charset="0"/>
              <a:cs typeface="Century Gothic" charset="0"/>
            </a:endParaRPr>
          </a:p>
          <a:p>
            <a:pPr lvl="1">
              <a:buFont typeface="Arial" charset="0"/>
              <a:buChar char="•"/>
            </a:pPr>
            <a:endParaRPr lang="is-I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81366" y="1845899"/>
            <a:ext cx="4572000" cy="367133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 rtl="0">
              <a:buNone/>
            </a:pPr>
            <a:r>
              <a:rPr lang="en-GB" sz="3200" i="1" dirty="0">
                <a:latin typeface="Sassoon Primary"/>
                <a:ea typeface="Century Gothic" charset="0"/>
                <a:cs typeface="Century Gothic" charset="0"/>
              </a:rPr>
              <a:t>Topics – Term 1</a:t>
            </a:r>
          </a:p>
          <a:p>
            <a:pPr lvl="1"/>
            <a:r>
              <a:rPr lang="en-GB" sz="2800" dirty="0">
                <a:latin typeface="Sassoon Primary"/>
                <a:ea typeface="Century Gothic" charset="0"/>
                <a:cs typeface="Century Gothic" charset="0"/>
              </a:rPr>
              <a:t>Estimating</a:t>
            </a:r>
          </a:p>
          <a:p>
            <a:pPr lvl="1"/>
            <a:r>
              <a:rPr lang="en-GB" sz="2800">
                <a:latin typeface="Sassoon Primary"/>
                <a:ea typeface="Century Gothic" charset="0"/>
                <a:cs typeface="Century Gothic" charset="0"/>
              </a:rPr>
              <a:t>Counting</a:t>
            </a:r>
          </a:p>
          <a:p>
            <a:pPr lvl="1"/>
            <a:r>
              <a:rPr lang="en-GB" sz="2800" dirty="0">
                <a:latin typeface="Sassoon Primary"/>
                <a:ea typeface="Century Gothic" charset="0"/>
                <a:cs typeface="Century Gothic" charset="0"/>
              </a:rPr>
              <a:t>Addition and Subtraction</a:t>
            </a:r>
          </a:p>
          <a:p>
            <a:pPr lvl="1"/>
            <a:endParaRPr lang="en-GB" sz="2800" dirty="0">
              <a:latin typeface="Sassoon Primary"/>
              <a:ea typeface="Century Gothic" charset="0"/>
              <a:cs typeface="Century Gothic" charset="0"/>
            </a:endParaRPr>
          </a:p>
          <a:p>
            <a:pPr lvl="1"/>
            <a:r>
              <a:rPr lang="en-GB" sz="2800" dirty="0">
                <a:latin typeface="Sassoon Primary"/>
                <a:ea typeface="Century Gothic" charset="0"/>
                <a:cs typeface="Century Gothic" charset="0"/>
              </a:rPr>
              <a:t>Resources </a:t>
            </a:r>
            <a:endParaRPr lang="en-GB" sz="2400">
              <a:latin typeface="Sassoon Primary"/>
              <a:ea typeface="Century Gothic" charset="0"/>
              <a:cs typeface="Century Gothic" charset="0"/>
            </a:endParaRPr>
          </a:p>
          <a:p>
            <a:pPr lvl="2">
              <a:buFont typeface="Wingdings" charset="2"/>
              <a:buChar char="v"/>
            </a:pPr>
            <a:r>
              <a:rPr lang="en-GB" sz="2400" dirty="0">
                <a:latin typeface="Sassoon Primary"/>
                <a:ea typeface="Century Gothic" charset="0"/>
                <a:cs typeface="Century Gothic" charset="0"/>
              </a:rPr>
              <a:t> Espresso</a:t>
            </a:r>
          </a:p>
          <a:p>
            <a:pPr lvl="2">
              <a:buFont typeface="Wingdings" charset="2"/>
              <a:buChar char="v"/>
            </a:pPr>
            <a:r>
              <a:rPr lang="en-GB" sz="2400" dirty="0">
                <a:latin typeface="Sassoon Primary"/>
                <a:ea typeface="Century Gothic" charset="0"/>
                <a:cs typeface="Century Gothic" charset="0"/>
              </a:rPr>
              <a:t> </a:t>
            </a:r>
            <a:r>
              <a:rPr lang="en-GB" sz="2400" dirty="0" err="1">
                <a:latin typeface="Sassoon Primary"/>
                <a:ea typeface="Century Gothic" charset="0"/>
                <a:cs typeface="Century Gothic" charset="0"/>
              </a:rPr>
              <a:t>Sumdog</a:t>
            </a:r>
            <a:endParaRPr lang="en-GB" sz="2400">
              <a:latin typeface="Sassoon Primary"/>
              <a:ea typeface="Century Gothic" charset="0"/>
              <a:cs typeface="Century Gothic" charset="0"/>
            </a:endParaRPr>
          </a:p>
          <a:p>
            <a:pPr lvl="2">
              <a:buFont typeface="Wingdings" charset="2"/>
              <a:buChar char="v"/>
            </a:pPr>
            <a:r>
              <a:rPr lang="en-GB" sz="2400" dirty="0">
                <a:latin typeface="Sassoon Primary"/>
                <a:ea typeface="Century Gothic" charset="0"/>
                <a:cs typeface="Century Gothic" charset="0"/>
              </a:rPr>
              <a:t> </a:t>
            </a:r>
            <a:r>
              <a:rPr lang="en-GB" sz="2400" dirty="0" err="1">
                <a:latin typeface="Sassoon Primary"/>
                <a:ea typeface="Century Gothic" charset="0"/>
                <a:cs typeface="Century Gothic" charset="0"/>
              </a:rPr>
              <a:t>SMARTboard</a:t>
            </a:r>
            <a:r>
              <a:rPr lang="en-GB" sz="2400" dirty="0">
                <a:latin typeface="Sassoon Primary"/>
                <a:ea typeface="Century Gothic" charset="0"/>
                <a:cs typeface="Century Gothic" charset="0"/>
              </a:rPr>
              <a:t> games</a:t>
            </a:r>
          </a:p>
          <a:p>
            <a:pPr lvl="2">
              <a:buFont typeface="Wingdings" charset="2"/>
              <a:buChar char="v"/>
            </a:pPr>
            <a:r>
              <a:rPr lang="en-GB" sz="2400" dirty="0">
                <a:latin typeface="Sassoon Primary"/>
                <a:ea typeface="Century Gothic" charset="0"/>
                <a:cs typeface="Century Gothic" charset="0"/>
              </a:rPr>
              <a:t>Concrete materials eg. Numicon, counting objects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EE47DF-13D9-4A26-87AE-0CD92C376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9202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Sassoon Primary"/>
              </a:rPr>
              <a:t>Health and Wellbeing</a:t>
            </a:r>
            <a:endParaRPr lang="en-US" sz="4400" dirty="0">
              <a:latin typeface="Sassoon Primary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247" y="2060848"/>
            <a:ext cx="9829800" cy="374672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Sassoon Primary"/>
              </a:rPr>
              <a:t>Class Charter at the beginning of the year</a:t>
            </a:r>
          </a:p>
          <a:p>
            <a:r>
              <a:rPr lang="en-GB" dirty="0">
                <a:latin typeface="Sassoon Primary"/>
              </a:rPr>
              <a:t>Learning about the SHANARRI indicators - </a:t>
            </a:r>
            <a:r>
              <a:rPr lang="en-US" dirty="0">
                <a:latin typeface="Sassoon Primary"/>
              </a:rPr>
              <a:t>Safe, Healthy, Achieving, Nurtured, Active, Respected, Responsible, Included (focus on one per month in more detail).</a:t>
            </a:r>
            <a:endParaRPr lang="en-GB" dirty="0">
              <a:latin typeface="Sassoon Primary"/>
            </a:endParaRPr>
          </a:p>
          <a:p>
            <a:r>
              <a:rPr lang="en-GB" dirty="0">
                <a:latin typeface="Sassoon Primary"/>
              </a:rPr>
              <a:t>Circle time</a:t>
            </a:r>
          </a:p>
          <a:p>
            <a:r>
              <a:rPr lang="en-GB" dirty="0">
                <a:latin typeface="Sassoon Primary"/>
              </a:rPr>
              <a:t>Health and Wellbeing section of the Personal Learning Plans </a:t>
            </a:r>
          </a:p>
          <a:p>
            <a:r>
              <a:rPr lang="en-US" dirty="0">
                <a:latin typeface="Sassoon Primary"/>
              </a:rPr>
              <a:t>Daily Mile</a:t>
            </a:r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pic>
        <p:nvPicPr>
          <p:cNvPr id="4" name="Picture 4" descr="A picture containing text, person, indoor, posing&#10;&#10;Description automatically generated">
            <a:extLst>
              <a:ext uri="{FF2B5EF4-FFF2-40B4-BE49-F238E27FC236}">
                <a16:creationId xmlns:a16="http://schemas.microsoft.com/office/drawing/2014/main" id="{FBFD7567-107E-4B7B-96C7-DA1379D7C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3872" y="3316033"/>
            <a:ext cx="2930105" cy="346084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7C00A6-B265-4E2C-ADBE-75AE7CC2D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2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D1F00-C37A-491E-AFC9-F359E7589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>
                <a:latin typeface="Sassoon Primary" pitchFamily="50" charset="0"/>
                <a:ea typeface="+mj-lt"/>
                <a:cs typeface="+mj-lt"/>
              </a:rPr>
              <a:t>Resources used to Support Learning </a:t>
            </a:r>
            <a:endParaRPr lang="en-US" sz="4000" dirty="0">
              <a:latin typeface="Sassoon Primary" pitchFamily="50" charset="0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6D57A-25BA-4AAF-9B62-C7F35F681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246" y="1853784"/>
            <a:ext cx="3585148" cy="34747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  <a:latin typeface="Sassoon Primary"/>
                <a:ea typeface="+mn-lt"/>
                <a:cs typeface="+mn-lt"/>
              </a:rPr>
              <a:t>Health &amp; Wellbeing </a:t>
            </a:r>
            <a:endParaRPr lang="en-GB" dirty="0">
              <a:latin typeface="Sassoon Primary"/>
              <a:cs typeface="Arial"/>
            </a:endParaRPr>
          </a:p>
          <a:p>
            <a:endParaRPr lang="en-GB" dirty="0">
              <a:latin typeface="Sassoon Primary"/>
            </a:endParaRPr>
          </a:p>
          <a:p>
            <a:endParaRPr lang="en-GB" dirty="0">
              <a:latin typeface="Sassoon Primary"/>
              <a:ea typeface="+mn-lt"/>
              <a:cs typeface="+mn-lt"/>
            </a:endParaRPr>
          </a:p>
          <a:p>
            <a:r>
              <a:rPr lang="en-GB" dirty="0">
                <a:latin typeface="Sassoon Primary"/>
                <a:ea typeface="+mn-lt"/>
                <a:cs typeface="+mn-lt"/>
              </a:rPr>
              <a:t>sidandshanarri.co.uk </a:t>
            </a:r>
          </a:p>
          <a:p>
            <a:r>
              <a:rPr lang="en-GB" dirty="0" err="1">
                <a:latin typeface="Sassoon Primary"/>
                <a:ea typeface="+mn-lt"/>
                <a:cs typeface="+mn-lt"/>
              </a:rPr>
              <a:t>healthyschools.scot</a:t>
            </a:r>
            <a:r>
              <a:rPr lang="en-GB" dirty="0">
                <a:latin typeface="Sassoon Primary"/>
                <a:ea typeface="+mn-lt"/>
                <a:cs typeface="+mn-lt"/>
              </a:rPr>
              <a:t> </a:t>
            </a:r>
            <a:endParaRPr lang="en-GB" dirty="0">
              <a:latin typeface="Sassoon Primary"/>
            </a:endParaRPr>
          </a:p>
          <a:p>
            <a:r>
              <a:rPr lang="en-GB" dirty="0" err="1">
                <a:latin typeface="Sassoon Primary"/>
                <a:ea typeface="+mn-lt"/>
                <a:cs typeface="+mn-lt"/>
              </a:rPr>
              <a:t>educationscotlsnd.gov.scot</a:t>
            </a:r>
            <a:endParaRPr lang="en-GB" dirty="0">
              <a:latin typeface="Sassoon Primary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5A96E5-B191-468A-BB13-D40FCC05D0EC}"/>
              </a:ext>
            </a:extLst>
          </p:cNvPr>
          <p:cNvSpPr txBox="1">
            <a:spLocks/>
          </p:cNvSpPr>
          <p:nvPr/>
        </p:nvSpPr>
        <p:spPr>
          <a:xfrm>
            <a:off x="4224727" y="1806315"/>
            <a:ext cx="3585148" cy="34747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FF0000"/>
                </a:solidFill>
                <a:latin typeface="Sassoon Primary"/>
                <a:cs typeface="Arial"/>
              </a:rPr>
              <a:t>Literacy</a:t>
            </a:r>
          </a:p>
          <a:p>
            <a:endParaRPr lang="en-GB" dirty="0">
              <a:latin typeface="Sassoon Primary"/>
            </a:endParaRPr>
          </a:p>
          <a:p>
            <a:endParaRPr lang="en-GB" dirty="0">
              <a:latin typeface="Sassoon Primary"/>
              <a:ea typeface="+mn-lt"/>
              <a:cs typeface="+mn-lt"/>
            </a:endParaRPr>
          </a:p>
          <a:p>
            <a:r>
              <a:rPr lang="en-GB" dirty="0">
                <a:latin typeface="Sassoon Primary"/>
                <a:ea typeface="+mn-lt"/>
                <a:cs typeface="+mn-lt"/>
              </a:rPr>
              <a:t>doorwayonline.org.uk </a:t>
            </a:r>
          </a:p>
          <a:p>
            <a:r>
              <a:rPr lang="en-GB" dirty="0">
                <a:latin typeface="Sassoon Primary"/>
                <a:ea typeface="+mn-lt"/>
                <a:cs typeface="+mn-lt"/>
              </a:rPr>
              <a:t>starfall.com </a:t>
            </a:r>
            <a:endParaRPr lang="en-GB" dirty="0">
              <a:latin typeface="Sassoon Primary"/>
            </a:endParaRPr>
          </a:p>
          <a:p>
            <a:r>
              <a:rPr lang="en-GB" dirty="0">
                <a:latin typeface="Sassoon Primary"/>
                <a:ea typeface="+mn-lt"/>
                <a:cs typeface="+mn-lt"/>
              </a:rPr>
              <a:t>Oxfordowl.co.uk </a:t>
            </a:r>
            <a:endParaRPr lang="en-GB" dirty="0">
              <a:latin typeface="Sassoon Primary"/>
            </a:endParaRPr>
          </a:p>
          <a:p>
            <a:r>
              <a:rPr lang="en-GB" dirty="0">
                <a:latin typeface="Sassoon Primary"/>
                <a:ea typeface="+mn-lt"/>
                <a:cs typeface="+mn-lt"/>
              </a:rPr>
              <a:t>Discoveryeducation.co.uk</a:t>
            </a:r>
            <a:endParaRPr lang="en-GB" dirty="0">
              <a:latin typeface="Sassoon Primary"/>
            </a:endParaRPr>
          </a:p>
          <a:p>
            <a:endParaRPr lang="en-GB" dirty="0">
              <a:cs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28E3E0-4392-4CA5-AF6A-66366E312600}"/>
              </a:ext>
            </a:extLst>
          </p:cNvPr>
          <p:cNvSpPr txBox="1">
            <a:spLocks/>
          </p:cNvSpPr>
          <p:nvPr/>
        </p:nvSpPr>
        <p:spPr>
          <a:xfrm>
            <a:off x="8222105" y="1918741"/>
            <a:ext cx="3585148" cy="3474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>
                <a:solidFill>
                  <a:srgbClr val="00B050"/>
                </a:solidFill>
                <a:latin typeface="Sassoon Primary"/>
                <a:cs typeface="Arial"/>
              </a:rPr>
              <a:t>Numeray</a:t>
            </a:r>
            <a:endParaRPr lang="en-GB" dirty="0">
              <a:solidFill>
                <a:srgbClr val="00B050"/>
              </a:solidFill>
              <a:latin typeface="Sassoon Primary"/>
              <a:cs typeface="Arial"/>
            </a:endParaRPr>
          </a:p>
          <a:p>
            <a:pPr marL="0" indent="0">
              <a:buNone/>
            </a:pPr>
            <a:endParaRPr lang="en-GB" sz="2400" dirty="0">
              <a:solidFill>
                <a:srgbClr val="00B050"/>
              </a:solidFill>
              <a:latin typeface="Sassoon Primary"/>
              <a:cs typeface="Arial"/>
            </a:endParaRPr>
          </a:p>
          <a:p>
            <a:pPr>
              <a:buNone/>
            </a:pPr>
            <a:r>
              <a:rPr lang="en-GB">
                <a:latin typeface="Sassoon Primary"/>
                <a:ea typeface="+mn-lt"/>
                <a:cs typeface="+mn-lt"/>
              </a:rPr>
              <a:t>Espresso </a:t>
            </a:r>
          </a:p>
          <a:p>
            <a:pPr>
              <a:buNone/>
            </a:pPr>
            <a:r>
              <a:rPr lang="en-GB">
                <a:latin typeface="Sassoon Primary"/>
                <a:ea typeface="+mn-lt"/>
                <a:cs typeface="+mn-lt"/>
              </a:rPr>
              <a:t>Sumdog.com </a:t>
            </a:r>
            <a:endParaRPr lang="en-GB">
              <a:latin typeface="Sassoon Primary"/>
            </a:endParaRPr>
          </a:p>
          <a:p>
            <a:pPr>
              <a:buNone/>
            </a:pPr>
            <a:r>
              <a:rPr lang="en-GB">
                <a:latin typeface="Sassoon Primary"/>
                <a:ea typeface="+mn-lt"/>
                <a:cs typeface="+mn-lt"/>
              </a:rPr>
              <a:t>Smartboard Games </a:t>
            </a:r>
            <a:endParaRPr lang="en-GB">
              <a:latin typeface="Sassoon Primary"/>
            </a:endParaRPr>
          </a:p>
          <a:p>
            <a:pPr>
              <a:buNone/>
            </a:pPr>
            <a:r>
              <a:rPr lang="en-GB">
                <a:latin typeface="Sassoon Primary"/>
                <a:ea typeface="+mn-lt"/>
                <a:cs typeface="+mn-lt"/>
              </a:rPr>
              <a:t>Topmarks.co.uk </a:t>
            </a:r>
            <a:endParaRPr lang="en-GB">
              <a:latin typeface="Sassoon Primary"/>
            </a:endParaRPr>
          </a:p>
          <a:p>
            <a:pPr marL="0" indent="0">
              <a:buNone/>
            </a:pPr>
            <a:r>
              <a:rPr lang="en-GB">
                <a:latin typeface="Sassoon Primary"/>
                <a:ea typeface="+mn-lt"/>
                <a:cs typeface="+mn-lt"/>
              </a:rPr>
              <a:t>ictgames.com</a:t>
            </a:r>
            <a:endParaRPr lang="en-GB">
              <a:latin typeface="Sassoon Primary"/>
            </a:endParaRPr>
          </a:p>
        </p:txBody>
      </p:sp>
    </p:spTree>
    <p:extLst>
      <p:ext uri="{BB962C8B-B14F-4D97-AF65-F5344CB8AC3E}">
        <p14:creationId xmlns:p14="http://schemas.microsoft.com/office/powerpoint/2010/main" val="218580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16" y="188640"/>
            <a:ext cx="9829800" cy="1082674"/>
          </a:xfrm>
        </p:spPr>
        <p:txBody>
          <a:bodyPr rtlCol="0">
            <a:normAutofit/>
          </a:bodyPr>
          <a:lstStyle/>
          <a:p>
            <a:pPr algn="ctr" rtl="0"/>
            <a:r>
              <a:rPr lang="en-GB" sz="4400" dirty="0">
                <a:latin typeface="Sassoon Primary"/>
                <a:ea typeface="Century Gothic" charset="0"/>
                <a:cs typeface="Century Gothic" charset="0"/>
              </a:rPr>
              <a:t>Timetable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56792"/>
            <a:ext cx="9396536" cy="3960440"/>
          </a:xfrm>
        </p:spPr>
        <p:txBody>
          <a:bodyPr numCol="1" rtlCol="0" anchor="ctr"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en-GB" dirty="0">
                <a:latin typeface="Sassoon Primary"/>
                <a:ea typeface="Century Gothic" charset="0"/>
                <a:cs typeface="Century Gothic" charset="0"/>
              </a:rPr>
              <a:t>P.E.</a:t>
            </a:r>
          </a:p>
          <a:p>
            <a:pPr>
              <a:buFont typeface="Wingdings" charset="2"/>
              <a:buChar char="v"/>
            </a:pPr>
            <a:r>
              <a:rPr lang="en-GB" dirty="0">
                <a:latin typeface="Sassoon Primary"/>
                <a:ea typeface="Century Gothic" charset="0"/>
                <a:cs typeface="Century Gothic" charset="0"/>
              </a:rPr>
              <a:t>Monday and Thursdays</a:t>
            </a:r>
          </a:p>
          <a:p>
            <a:pPr>
              <a:buFont typeface="Wingdings" charset="2"/>
              <a:buChar char="v"/>
            </a:pPr>
            <a:r>
              <a:rPr lang="en-GB" dirty="0">
                <a:latin typeface="Sassoon Primary"/>
                <a:ea typeface="Century Gothic" charset="0"/>
                <a:cs typeface="Century Gothic" charset="0"/>
              </a:rPr>
              <a:t> On these days full P.E. kit can be worn to school.</a:t>
            </a:r>
          </a:p>
          <a:p>
            <a:pPr>
              <a:buFont typeface="Arial" charset="0"/>
              <a:buChar char="•"/>
            </a:pPr>
            <a:endParaRPr lang="en-GB" dirty="0">
              <a:latin typeface="Sassoon Primary"/>
              <a:ea typeface="Century Gothic" charset="0"/>
              <a:cs typeface="Century Gothic" charset="0"/>
            </a:endParaRPr>
          </a:p>
          <a:p>
            <a:pPr>
              <a:buFont typeface="Arial" charset="0"/>
              <a:buChar char="•"/>
            </a:pPr>
            <a:r>
              <a:rPr lang="en-GB" dirty="0">
                <a:latin typeface="Sassoon Primary"/>
                <a:ea typeface="Century Gothic" charset="0"/>
                <a:cs typeface="Century Gothic" charset="0"/>
              </a:rPr>
              <a:t>Homework</a:t>
            </a:r>
          </a:p>
          <a:p>
            <a:pPr lvl="1">
              <a:buFont typeface="Wingdings" charset="2"/>
              <a:buChar char="v"/>
            </a:pPr>
            <a:r>
              <a:rPr lang="en-GB" sz="2000" dirty="0">
                <a:latin typeface="Sassoon Primary"/>
                <a:ea typeface="Century Gothic" charset="0"/>
                <a:cs typeface="Century Gothic" charset="0"/>
              </a:rPr>
              <a:t> Issued on a Monday</a:t>
            </a:r>
          </a:p>
          <a:p>
            <a:pPr lvl="1">
              <a:buFont typeface="Wingdings" charset="2"/>
              <a:buChar char="v"/>
            </a:pPr>
            <a:r>
              <a:rPr lang="en-GB" sz="2000" dirty="0">
                <a:latin typeface="Sassoon Primary"/>
                <a:ea typeface="Century Gothic" charset="0"/>
                <a:cs typeface="Century Gothic" charset="0"/>
              </a:rPr>
              <a:t> Returned on a Thursday</a:t>
            </a:r>
          </a:p>
          <a:p>
            <a:pPr marL="502920" lvl="2" indent="0">
              <a:buNone/>
            </a:pPr>
            <a:endParaRPr lang="en-GB" sz="2000" i="1" u="sng" dirty="0">
              <a:latin typeface="Sassoon Primary"/>
              <a:ea typeface="Century Gothic" charset="0"/>
              <a:cs typeface="Century Gothic" charset="0"/>
            </a:endParaRPr>
          </a:p>
          <a:p>
            <a:pPr marL="502920" lvl="2" indent="0">
              <a:buNone/>
            </a:pPr>
            <a:r>
              <a:rPr lang="en-GB" sz="2000" i="1" u="sng" dirty="0">
                <a:latin typeface="Sassoon Primary"/>
                <a:ea typeface="Century Gothic" charset="0"/>
                <a:cs typeface="Century Gothic" charset="0"/>
              </a:rPr>
              <a:t>N.B. Reading books must be brought to school every day for classroom learning.</a:t>
            </a:r>
            <a:endParaRPr lang="en-GB" sz="2000" u="sng" dirty="0">
              <a:latin typeface="Sassoon Primary"/>
              <a:ea typeface="Century Gothic" charset="0"/>
              <a:cs typeface="Century Gothic" charset="0"/>
            </a:endParaRPr>
          </a:p>
          <a:p>
            <a:pPr lvl="2">
              <a:buFont typeface="Arial" charset="0"/>
              <a:buChar char="•"/>
            </a:pPr>
            <a:endParaRPr lang="en-GB" sz="3500" u="sng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57D832-A140-4F35-864A-7E2930514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7193_TF03896101" id="{3BDD4395-3730-4B6C-A521-B61051B3E032}" vid="{EE435D20-B548-4B22-95E2-37D098029395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EF4566C52091409B83E49CE0B6C7EC" ma:contentTypeVersion="6" ma:contentTypeDescription="Create a new document." ma:contentTypeScope="" ma:versionID="763d5853b75bde2828126651dad44d95">
  <xsd:schema xmlns:xsd="http://www.w3.org/2001/XMLSchema" xmlns:xs="http://www.w3.org/2001/XMLSchema" xmlns:p="http://schemas.microsoft.com/office/2006/metadata/properties" xmlns:ns2="d7f7b250-a374-45ca-a6c5-00f25107c740" xmlns:ns3="9e76526c-9a02-45e6-9229-52e5ddf2f3f9" targetNamespace="http://schemas.microsoft.com/office/2006/metadata/properties" ma:root="true" ma:fieldsID="8d5aa85d0632357f9abdb48bf535c20f" ns2:_="" ns3:_="">
    <xsd:import namespace="d7f7b250-a374-45ca-a6c5-00f25107c740"/>
    <xsd:import namespace="9e76526c-9a02-45e6-9229-52e5ddf2f3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f7b250-a374-45ca-a6c5-00f25107c7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6526c-9a02-45e6-9229-52e5ddf2f3f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308AA6-72D9-41C5-B314-684AA0C88A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f7b250-a374-45ca-a6c5-00f25107c740"/>
    <ds:schemaRef ds:uri="9e76526c-9a02-45e6-9229-52e5ddf2f3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schemas.microsoft.com/office/2006/metadata/properties"/>
    <ds:schemaRef ds:uri="http://purl.org/dc/terms/"/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9e76526c-9a02-45e6-9229-52e5ddf2f3f9"/>
    <ds:schemaRef ds:uri="d7f7b250-a374-45ca-a6c5-00f25107c740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379</TotalTime>
  <Words>547</Words>
  <Application>Microsoft Office PowerPoint</Application>
  <PresentationFormat>Widescreen</PresentationFormat>
  <Paragraphs>105</Paragraphs>
  <Slides>13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Century Gothic</vt:lpstr>
      <vt:lpstr>Sassoon Primary</vt:lpstr>
      <vt:lpstr>Times New Roman</vt:lpstr>
      <vt:lpstr>Wingdings</vt:lpstr>
      <vt:lpstr>Children Friends 16x9</vt:lpstr>
      <vt:lpstr>Welcome to Primary 3/2</vt:lpstr>
      <vt:lpstr>Mrs Hasselstrøm</vt:lpstr>
      <vt:lpstr>Photos of class</vt:lpstr>
      <vt:lpstr>Literacy</vt:lpstr>
      <vt:lpstr>Writing</vt:lpstr>
      <vt:lpstr>Numeracy</vt:lpstr>
      <vt:lpstr>Health and Wellbeing</vt:lpstr>
      <vt:lpstr>Resources used to Support Learning </vt:lpstr>
      <vt:lpstr>Timetable</vt:lpstr>
      <vt:lpstr>Reporting</vt:lpstr>
      <vt:lpstr> Dates for the Diary</vt:lpstr>
      <vt:lpstr>Keep in touch</vt:lpstr>
      <vt:lpstr>Final Message -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Primary 3b</dc:title>
  <dc:creator>Microsoft Office User</dc:creator>
  <cp:keywords/>
  <cp:lastModifiedBy>Miss Gillooly</cp:lastModifiedBy>
  <cp:revision>223</cp:revision>
  <cp:lastPrinted>2019-09-17T15:03:23Z</cp:lastPrinted>
  <dcterms:created xsi:type="dcterms:W3CDTF">2018-09-17T14:34:03Z</dcterms:created>
  <dcterms:modified xsi:type="dcterms:W3CDTF">2021-09-21T14:39:14Z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0x010100EEEF4566C52091409B83E49CE0B6C7EC</vt:lpwstr>
  </property>
</Properties>
</file>