
<file path=[Content_Types].xml><?xml version="1.0" encoding="utf-8"?>
<Types xmlns="http://schemas.openxmlformats.org/package/2006/content-types">
  <Default Extension="png" ContentType="image/png"/>
  <Default Extension="m4a" ContentType="audio/mp4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257" r:id="rId5"/>
    <p:sldId id="258" r:id="rId6"/>
    <p:sldId id="278" r:id="rId7"/>
    <p:sldId id="286" r:id="rId8"/>
    <p:sldId id="270" r:id="rId9"/>
    <p:sldId id="277" r:id="rId10"/>
    <p:sldId id="288" r:id="rId11"/>
    <p:sldId id="271" r:id="rId12"/>
    <p:sldId id="287" r:id="rId13"/>
    <p:sldId id="279" r:id="rId14"/>
    <p:sldId id="285" r:id="rId15"/>
    <p:sldId id="276" r:id="rId16"/>
    <p:sldId id="274" r:id="rId17"/>
    <p:sldId id="269" r:id="rId18"/>
    <p:sldId id="282" r:id="rId19"/>
    <p:sldId id="283" r:id="rId20"/>
    <p:sldId id="284" r:id="rId21"/>
  </p:sldIdLst>
  <p:sldSz cx="12192000" cy="6858000"/>
  <p:notesSz cx="6858000" cy="9144000"/>
  <p:defaultTextStyle>
    <a:defPPr rtl="0"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32" autoAdjust="0"/>
    <p:restoredTop sz="94614"/>
  </p:normalViewPr>
  <p:slideViewPr>
    <p:cSldViewPr>
      <p:cViewPr varScale="1">
        <p:scale>
          <a:sx n="63" d="100"/>
          <a:sy n="63" d="100"/>
        </p:scale>
        <p:origin x="624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9" d="100"/>
          <a:sy n="99" d="100"/>
        </p:scale>
        <p:origin x="357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7B5A37F-4AF9-45E4-8864-0CC5BD817D5B}" type="datetime1">
              <a:rPr lang="en-GB" smtClean="0"/>
              <a:t>22/09/2021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0AD62A-9EE1-43E3-A7E5-D268F71DF3E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64482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B88B00A-848A-4ECD-9296-B4484C86DA35}" type="datetime1">
              <a:rPr lang="en-GB" noProof="0" smtClean="0"/>
              <a:t>22/09/2021</a:t>
            </a:fld>
            <a:endParaRPr lang="en-GB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n-GB" noProof="0" dirty="0"/>
              <a:t>Click to edit Master text styles</a:t>
            </a:r>
          </a:p>
          <a:p>
            <a:pPr lvl="1" rtl="0"/>
            <a:r>
              <a:rPr lang="en-GB" noProof="0" dirty="0"/>
              <a:t>Second level</a:t>
            </a:r>
          </a:p>
          <a:p>
            <a:pPr lvl="2" rtl="0"/>
            <a:r>
              <a:rPr lang="en-GB" noProof="0" dirty="0"/>
              <a:t>Third level</a:t>
            </a:r>
          </a:p>
          <a:p>
            <a:pPr lvl="3" rtl="0"/>
            <a:r>
              <a:rPr lang="en-GB" noProof="0" dirty="0"/>
              <a:t>Fourth level</a:t>
            </a:r>
          </a:p>
          <a:p>
            <a:pPr lvl="4" rtl="0"/>
            <a:r>
              <a:rPr lang="en-GB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534C2EF-8A97-4DAF-B099-E567883644D6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7180911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9809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6815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1228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22402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98981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0036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/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533400"/>
            <a:ext cx="8458200" cy="1828800"/>
          </a:xfrm>
        </p:spPr>
        <p:txBody>
          <a:bodyPr rtlCol="0" anchor="b">
            <a:normAutofit/>
          </a:bodyPr>
          <a:lstStyle>
            <a:lvl1pPr algn="l">
              <a:defRPr sz="440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2438400"/>
            <a:ext cx="7086600" cy="914400"/>
          </a:xfrm>
        </p:spPr>
        <p:txBody>
          <a:bodyPr rtlCol="0">
            <a:normAutofit/>
          </a:bodyPr>
          <a:lstStyle>
            <a:lvl1pPr marL="0" indent="0" algn="l">
              <a:spcBef>
                <a:spcPts val="1200"/>
              </a:spcBef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US" noProof="0"/>
              <a:t>Click to edit Master subtitle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15445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580" y="5791200"/>
            <a:ext cx="8115419" cy="7016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7" name="Freeform 5"/>
          <p:cNvSpPr>
            <a:spLocks/>
          </p:cNvSpPr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 noProof="0" dirty="0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n-US" noProof="0"/>
              <a:t>Drag picture to placeholder or click icon to add</a:t>
            </a:r>
            <a:endParaRPr lang="en-GB" noProof="0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1028581" y="5181600"/>
            <a:ext cx="3566160" cy="493776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8" name="Freeform 5"/>
          <p:cNvSpPr>
            <a:spLocks/>
          </p:cNvSpPr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 noProof="0" dirty="0"/>
          </a:p>
        </p:txBody>
      </p:sp>
      <p:sp>
        <p:nvSpPr>
          <p:cNvPr id="19" name="Picture Placeholder 18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n-US" noProof="0"/>
              <a:t>Drag picture to placeholder or click icon to add</a:t>
            </a:r>
            <a:endParaRPr lang="en-GB" noProof="0" dirty="0"/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5566714" y="5181600"/>
            <a:ext cx="3566160" cy="493776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77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580" y="5305424"/>
            <a:ext cx="8104083" cy="579921"/>
          </a:xfrm>
        </p:spPr>
        <p:txBody>
          <a:bodyPr rtlCol="0">
            <a:norm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7" name="Freeform 5"/>
          <p:cNvSpPr>
            <a:spLocks/>
          </p:cNvSpPr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 noProof="0" dirty="0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n-US" noProof="0"/>
              <a:t>Drag picture to placeholder or click icon to add</a:t>
            </a:r>
            <a:endParaRPr lang="en-GB" noProof="0" dirty="0"/>
          </a:p>
        </p:txBody>
      </p:sp>
      <p:sp>
        <p:nvSpPr>
          <p:cNvPr id="18" name="Freeform 5"/>
          <p:cNvSpPr>
            <a:spLocks/>
          </p:cNvSpPr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 noProof="0" dirty="0"/>
          </a:p>
        </p:txBody>
      </p:sp>
      <p:sp>
        <p:nvSpPr>
          <p:cNvPr id="19" name="Picture Placeholder 18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n-US" noProof="0"/>
              <a:t>Drag picture to placeholder or click icon to add</a:t>
            </a:r>
            <a:endParaRPr lang="en-GB" noProof="0" dirty="0"/>
          </a:p>
        </p:txBody>
      </p:sp>
      <p:sp>
        <p:nvSpPr>
          <p:cNvPr id="12" name="Freeform 5"/>
          <p:cNvSpPr>
            <a:spLocks/>
          </p:cNvSpPr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 noProof="0" dirty="0"/>
          </a:p>
        </p:txBody>
      </p:sp>
      <p:sp>
        <p:nvSpPr>
          <p:cNvPr id="13" name="Picture Placeholder 12" descr="An empty placeholder to add an image. Click on the placeholder and select the image that you wish to add"/>
          <p:cNvSpPr>
            <a:spLocks noGrp="1"/>
          </p:cNvSpPr>
          <p:nvPr>
            <p:ph type="pic" sz="quarter" idx="16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n-US" noProof="0"/>
              <a:t>Drag picture to placeholder or click icon to add</a:t>
            </a:r>
            <a:endParaRPr lang="en-GB" noProof="0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1028581" y="5919255"/>
            <a:ext cx="8104082" cy="49742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779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v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7400" y="365126"/>
            <a:ext cx="2133600" cy="15398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8" name="Freeform 5"/>
          <p:cNvSpPr>
            <a:spLocks/>
          </p:cNvSpPr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 noProof="0" dirty="0"/>
          </a:p>
        </p:txBody>
      </p:sp>
      <p:sp>
        <p:nvSpPr>
          <p:cNvPr id="9" name="Picture Placeholder 8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n-US" noProof="0"/>
              <a:t>Drag picture to placeholder or click icon to add</a:t>
            </a:r>
            <a:endParaRPr lang="en-GB" noProof="0" dirty="0"/>
          </a:p>
        </p:txBody>
      </p:sp>
      <p:sp>
        <p:nvSpPr>
          <p:cNvPr id="10" name="Freeform 5"/>
          <p:cNvSpPr>
            <a:spLocks/>
          </p:cNvSpPr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 noProof="0" dirty="0"/>
          </a:p>
        </p:txBody>
      </p:sp>
      <p:sp>
        <p:nvSpPr>
          <p:cNvPr id="11" name="Picture Placeholder 10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n-US" noProof="0"/>
              <a:t>Drag picture to placeholder or click icon to add</a:t>
            </a:r>
            <a:endParaRPr lang="en-GB" noProof="0" dirty="0"/>
          </a:p>
        </p:txBody>
      </p:sp>
      <p:sp>
        <p:nvSpPr>
          <p:cNvPr id="12" name="Freeform 5"/>
          <p:cNvSpPr>
            <a:spLocks/>
          </p:cNvSpPr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 noProof="0" dirty="0"/>
          </a:p>
        </p:txBody>
      </p:sp>
      <p:sp>
        <p:nvSpPr>
          <p:cNvPr id="13" name="Picture Placeholder 12" descr="An empty placeholder to add an image. Click on the placeholder and select the image that you wish to add"/>
          <p:cNvSpPr>
            <a:spLocks noGrp="1"/>
          </p:cNvSpPr>
          <p:nvPr>
            <p:ph type="pic" sz="quarter" idx="16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n-US" noProof="0"/>
              <a:t>Drag picture to placeholder or click icon to add</a:t>
            </a:r>
            <a:endParaRPr lang="en-GB" noProof="0" dirty="0"/>
          </a:p>
        </p:txBody>
      </p:sp>
      <p:sp>
        <p:nvSpPr>
          <p:cNvPr id="14" name="Freeform 5"/>
          <p:cNvSpPr>
            <a:spLocks/>
          </p:cNvSpPr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 noProof="0" dirty="0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7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n-US" noProof="0"/>
              <a:t>Drag picture to placeholder or click icon to add</a:t>
            </a:r>
            <a:endParaRPr lang="en-GB" noProof="0" dirty="0"/>
          </a:p>
        </p:txBody>
      </p:sp>
      <p:sp>
        <p:nvSpPr>
          <p:cNvPr id="20" name="Freeform 5"/>
          <p:cNvSpPr>
            <a:spLocks/>
          </p:cNvSpPr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 noProof="0" dirty="0"/>
          </a:p>
        </p:txBody>
      </p:sp>
      <p:sp>
        <p:nvSpPr>
          <p:cNvPr id="21" name="Picture Placeholder 20" descr="An empty placeholder to add an image. Click on the placeholder and select the image that you wish to add"/>
          <p:cNvSpPr>
            <a:spLocks noGrp="1"/>
          </p:cNvSpPr>
          <p:nvPr>
            <p:ph type="pic" sz="quarter" idx="18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n-US" noProof="0"/>
              <a:t>Drag picture to placeholder or click icon to add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86467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CA30FA5-719D-4311-A994-1E32E16A1C10}" type="datetime1">
              <a:rPr lang="en-GB" noProof="0" smtClean="0"/>
              <a:t>22/09/2021</a:t>
            </a:fld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44326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65125"/>
            <a:ext cx="1828799" cy="4940300"/>
          </a:xfrm>
        </p:spPr>
        <p:txBody>
          <a:bodyPr vert="eaVert" rtlCol="0"/>
          <a:lstStyle/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365125"/>
            <a:ext cx="6858000" cy="4940300"/>
          </a:xfrm>
        </p:spPr>
        <p:txBody>
          <a:bodyPr vert="eaVert" rtlCol="0"/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D3AD42A-AC6C-4A4C-8FFC-97DA4C99DC2B}" type="datetime1">
              <a:rPr lang="en-GB" noProof="0" smtClean="0"/>
              <a:t>22/09/2021</a:t>
            </a:fld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92624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B4CDFD9-B3EA-421A-B59B-79EE289E80ED}" type="datetime1">
              <a:rPr lang="en-GB" noProof="0" smtClean="0"/>
              <a:t>22/09/2021</a:t>
            </a:fld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03573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/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533400"/>
            <a:ext cx="7315200" cy="1828800"/>
          </a:xfrm>
        </p:spPr>
        <p:txBody>
          <a:bodyPr rtlCol="0" anchor="b">
            <a:normAutofit/>
          </a:bodyPr>
          <a:lstStyle>
            <a:lvl1pPr>
              <a:defRPr sz="440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52800" y="2438400"/>
            <a:ext cx="5486400" cy="9144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50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825625"/>
            <a:ext cx="4389120" cy="3474720"/>
          </a:xfrm>
        </p:spPr>
        <p:txBody>
          <a:bodyPr rtlCol="0"/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825625"/>
            <a:ext cx="4389120" cy="3474720"/>
          </a:xfrm>
        </p:spPr>
        <p:txBody>
          <a:bodyPr rtlCol="0"/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5CFA9F0-87F7-4B7A-9F87-545EDF73314F}" type="datetime1">
              <a:rPr lang="en-GB" noProof="0" smtClean="0"/>
              <a:t>22/09/2021</a:t>
            </a:fld>
            <a:endParaRPr lang="en-GB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2530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828799"/>
            <a:ext cx="4389120" cy="795867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4000" y="2624666"/>
            <a:ext cx="4389120" cy="2675467"/>
          </a:xfrm>
        </p:spPr>
        <p:txBody>
          <a:bodyPr rtlCol="0"/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8880" y="1828799"/>
            <a:ext cx="4389120" cy="795867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8880" y="2624666"/>
            <a:ext cx="4389120" cy="2675467"/>
          </a:xfrm>
        </p:spPr>
        <p:txBody>
          <a:bodyPr rtlCol="0"/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FAD51FD-2265-4464-99A6-D0FE7F1BE714}" type="datetime1">
              <a:rPr lang="en-GB" noProof="0" smtClean="0"/>
              <a:t>22/09/2021</a:t>
            </a:fld>
            <a:endParaRPr lang="en-GB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0008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5CDF3F4-D04E-4D2D-9ABC-243A97E4C559}" type="datetime1">
              <a:rPr lang="en-GB" noProof="0" smtClean="0"/>
              <a:t>22/09/2021</a:t>
            </a:fld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64502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7507679-C931-4C2B-A161-69909595520E}" type="datetime1">
              <a:rPr lang="en-GB" noProof="0" smtClean="0"/>
              <a:t>22/09/2021</a:t>
            </a:fld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58007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0" y="1828800"/>
            <a:ext cx="5943600" cy="3476625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3999" y="1828800"/>
            <a:ext cx="2926080" cy="3476625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2AB2539-38DF-4CA5-87A7-E69B9F49F297}" type="datetime1">
              <a:rPr lang="en-GB" noProof="0" smtClean="0"/>
              <a:t>22/09/2021</a:t>
            </a:fld>
            <a:endParaRPr lang="en-GB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80735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/>
          </p:cNvSpPr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2" name="Picture Placeholder 11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n-US" noProof="0"/>
              <a:t>Drag picture to placeholder or click icon to add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10400" y="2245995"/>
            <a:ext cx="3657600" cy="219456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C6B51CB-EB71-4D50-9CE4-F98A4C970365}" type="datetime1">
              <a:rPr lang="en-GB" noProof="0" smtClean="0"/>
              <a:t>22/09/2021</a:t>
            </a:fld>
            <a:endParaRPr lang="en-GB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65131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/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en-GB" noProof="0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D7A14578-F1F8-4DAB-8600-44E382B551B5}" type="datetime1">
              <a:rPr lang="en-GB" noProof="0" smtClean="0"/>
              <a:t>22/09/2021</a:t>
            </a:fld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289D71E3-7D81-4C24-B9D8-6B108755C64C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6165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2" r:id="rId11"/>
    <p:sldLayoutId id="2147483661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6.png"/><Relationship Id="rId4" Type="http://schemas.openxmlformats.org/officeDocument/2006/relationships/hyperlink" Target="https://blogs.glowscotland.org.uk/nl/sthelens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6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3.m4a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11" Type="http://schemas.openxmlformats.org/officeDocument/2006/relationships/image" Target="../media/image6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7" Type="http://schemas.openxmlformats.org/officeDocument/2006/relationships/image" Target="../media/image6.png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5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9496" y="908720"/>
            <a:ext cx="8458200" cy="1828800"/>
          </a:xfrm>
        </p:spPr>
        <p:txBody>
          <a:bodyPr rtlCol="0">
            <a:normAutofit/>
          </a:bodyPr>
          <a:lstStyle/>
          <a:p>
            <a:pPr algn="ctr" rtl="0"/>
            <a:r>
              <a:rPr lang="en-GB" sz="5400" dirty="0">
                <a:latin typeface="Century Gothic" charset="0"/>
                <a:ea typeface="Century Gothic" charset="0"/>
                <a:cs typeface="Century Gothic" charset="0"/>
              </a:rPr>
              <a:t>Welcome to Primary 3!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7608" y="3356992"/>
            <a:ext cx="7086600" cy="914400"/>
          </a:xfrm>
        </p:spPr>
        <p:txBody>
          <a:bodyPr rtlCol="0">
            <a:normAutofit fontScale="70000" lnSpcReduction="20000"/>
          </a:bodyPr>
          <a:lstStyle/>
          <a:p>
            <a:pPr algn="ctr" rtl="0"/>
            <a:r>
              <a:rPr lang="en-GB" sz="4400" dirty="0">
                <a:latin typeface="Century Gothic" charset="0"/>
                <a:ea typeface="Century Gothic" charset="0"/>
                <a:cs typeface="Century Gothic" charset="0"/>
              </a:rPr>
              <a:t>Miss McColl</a:t>
            </a:r>
          </a:p>
          <a:p>
            <a:pPr algn="ctr" rtl="0"/>
            <a:r>
              <a:rPr lang="en-GB" sz="4400" dirty="0">
                <a:latin typeface="Century Gothic" charset="0"/>
                <a:ea typeface="Century Gothic" charset="0"/>
                <a:cs typeface="Century Gothic" charset="0"/>
              </a:rPr>
              <a:t>Twitter:  @</a:t>
            </a:r>
            <a:r>
              <a:rPr lang="en-GB" sz="4400" dirty="0" err="1">
                <a:latin typeface="Century Gothic" charset="0"/>
                <a:ea typeface="Century Gothic" charset="0"/>
                <a:cs typeface="Century Gothic" charset="0"/>
              </a:rPr>
              <a:t>sthelensnlc</a:t>
            </a:r>
            <a:r>
              <a:rPr lang="en-GB" sz="4400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BF5673A-1BE9-4DB9-8A52-04BB352939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04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402">
        <p:fade/>
      </p:transition>
    </mc:Choice>
    <mc:Fallback xmlns="">
      <p:transition spd="med" advTm="54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HWB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5440" y="1457146"/>
            <a:ext cx="9829800" cy="3746728"/>
          </a:xfrm>
        </p:spPr>
        <p:txBody>
          <a:bodyPr>
            <a:normAutofit/>
          </a:bodyPr>
          <a:lstStyle/>
          <a:p>
            <a:r>
              <a:rPr lang="en-US" dirty="0"/>
              <a:t>Health and Wellbeing encompasses everything we do</a:t>
            </a:r>
          </a:p>
          <a:p>
            <a:r>
              <a:rPr lang="en-US" dirty="0"/>
              <a:t>Class Charter at the beginning of the year (Photo of this on next slide)</a:t>
            </a:r>
          </a:p>
          <a:p>
            <a:r>
              <a:rPr lang="en-GB" dirty="0"/>
              <a:t>Learning about the SHANARRI indicators - </a:t>
            </a:r>
            <a:r>
              <a:rPr lang="en-US" dirty="0"/>
              <a:t>Safe, Healthy, Achieving, Nurtured, Active, Respected, Responsible, Included. (focus on one per month in more detail).</a:t>
            </a:r>
            <a:endParaRPr lang="en-GB" dirty="0"/>
          </a:p>
          <a:p>
            <a:r>
              <a:rPr lang="en-GB" dirty="0"/>
              <a:t>SHANARRI plenaries</a:t>
            </a:r>
          </a:p>
          <a:p>
            <a:r>
              <a:rPr lang="en-GB" dirty="0"/>
              <a:t>Circle time</a:t>
            </a:r>
          </a:p>
          <a:p>
            <a:r>
              <a:rPr lang="en-GB" dirty="0"/>
              <a:t>Health and Wellbeing section of the Personal Learning Plans </a:t>
            </a:r>
          </a:p>
          <a:p>
            <a:r>
              <a:rPr lang="en-US" dirty="0"/>
              <a:t>Daily Mile/PE 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11B574B-9039-4120-A184-E40806EDA8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72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1984">
        <p:fade/>
      </p:transition>
    </mc:Choice>
    <mc:Fallback xmlns="">
      <p:transition spd="med" advTm="419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2F659-9EF3-4843-9CD1-ED60F3872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F592358-B39A-4E4D-B6B1-3B14C7DCA6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411614" y="0"/>
            <a:ext cx="5368772" cy="6245326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CD990B5E-3FC4-4714-A0B4-E0FD3CF987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36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4346">
        <p:fade/>
      </p:transition>
    </mc:Choice>
    <mc:Fallback xmlns="">
      <p:transition spd="med" advTm="243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1464" y="1124744"/>
            <a:ext cx="9144000" cy="3474720"/>
          </a:xfrm>
        </p:spPr>
        <p:txBody>
          <a:bodyPr>
            <a:normAutofit/>
          </a:bodyPr>
          <a:lstStyle/>
          <a:p>
            <a:pPr lvl="2">
              <a:buFont typeface="Arial" charset="0"/>
              <a:buChar char="•"/>
            </a:pPr>
            <a:r>
              <a:rPr lang="en-GB" sz="3500" dirty="0">
                <a:latin typeface="Century Gothic" charset="0"/>
                <a:ea typeface="Century Gothic" charset="0"/>
                <a:cs typeface="Century Gothic" charset="0"/>
              </a:rPr>
              <a:t>Assembly</a:t>
            </a:r>
          </a:p>
          <a:p>
            <a:pPr lvl="2">
              <a:buFont typeface="Wingdings" charset="2"/>
              <a:buChar char="v"/>
            </a:pPr>
            <a:r>
              <a:rPr lang="en-GB" sz="3500" dirty="0">
                <a:latin typeface="Century Gothic" charset="0"/>
                <a:ea typeface="Century Gothic" charset="0"/>
                <a:cs typeface="Century Gothic" charset="0"/>
              </a:rPr>
              <a:t>Whole school (Friday afternoon)</a:t>
            </a:r>
          </a:p>
          <a:p>
            <a:pPr lvl="2">
              <a:buFont typeface="Arial" charset="0"/>
              <a:buChar char="•"/>
            </a:pPr>
            <a:endParaRPr lang="en-GB" sz="3500" dirty="0">
              <a:latin typeface="Century Gothic" charset="0"/>
              <a:ea typeface="Century Gothic" charset="0"/>
              <a:cs typeface="Century Gothic" charset="0"/>
            </a:endParaRPr>
          </a:p>
          <a:p>
            <a:pPr lvl="2">
              <a:buFont typeface="Arial" charset="0"/>
              <a:buChar char="•"/>
            </a:pPr>
            <a:r>
              <a:rPr lang="en-GB" sz="3500" dirty="0">
                <a:latin typeface="Century Gothic" charset="0"/>
                <a:ea typeface="Century Gothic" charset="0"/>
                <a:cs typeface="Century Gothic" charset="0"/>
              </a:rPr>
              <a:t>Golden Time </a:t>
            </a:r>
          </a:p>
          <a:p>
            <a:pPr lvl="2">
              <a:buFont typeface="Wingdings" charset="2"/>
              <a:buChar char="v"/>
            </a:pPr>
            <a:r>
              <a:rPr lang="en-GB" sz="3500" dirty="0">
                <a:latin typeface="Century Gothic" charset="0"/>
                <a:ea typeface="Century Gothic" charset="0"/>
                <a:cs typeface="Century Gothic" charset="0"/>
              </a:rPr>
              <a:t> Friday afternoon (After assembly) </a:t>
            </a:r>
          </a:p>
          <a:p>
            <a:pPr marL="731520" lvl="3" indent="0">
              <a:buNone/>
            </a:pPr>
            <a:endParaRPr lang="en-GB" dirty="0">
              <a:latin typeface="Century Gothic" charset="0"/>
              <a:ea typeface="Century Gothic" charset="0"/>
              <a:cs typeface="Century Gothic" charset="0"/>
            </a:endParaRPr>
          </a:p>
          <a:p>
            <a:endParaRPr lang="en-US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0835032-EFBE-4741-875C-D70CD3A2A4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52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448">
        <p:fade/>
      </p:transition>
    </mc:Choice>
    <mc:Fallback xmlns="">
      <p:transition spd="med" advTm="144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en-GB" sz="5400" dirty="0">
                <a:latin typeface="Century Gothic" charset="0"/>
                <a:ea typeface="Century Gothic" charset="0"/>
                <a:cs typeface="Century Gothic" charset="0"/>
              </a:rPr>
              <a:t>Topic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3998" y="1447800"/>
            <a:ext cx="8460433" cy="4717504"/>
          </a:xfrm>
        </p:spPr>
        <p:txBody>
          <a:bodyPr rtlCol="0">
            <a:normAutofit/>
          </a:bodyPr>
          <a:lstStyle/>
          <a:p>
            <a:pPr marL="285750" indent="-285750" rtl="0">
              <a:buFont typeface="Arial" charset="0"/>
              <a:buChar char="•"/>
            </a:pPr>
            <a:r>
              <a:rPr lang="en-GB" sz="4400" dirty="0">
                <a:latin typeface="Century Gothic" charset="0"/>
                <a:ea typeface="Century Gothic" charset="0"/>
                <a:cs typeface="Century Gothic" charset="0"/>
              </a:rPr>
              <a:t>James and the Giant Peach </a:t>
            </a:r>
          </a:p>
          <a:p>
            <a:pPr marL="285750" indent="-285750" rtl="0">
              <a:buFont typeface="Arial" charset="0"/>
              <a:buChar char="•"/>
            </a:pPr>
            <a:endParaRPr lang="en-GB" sz="4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85750" indent="-285750" rtl="0">
              <a:buFont typeface="Arial" charset="0"/>
              <a:buChar char="•"/>
            </a:pPr>
            <a:r>
              <a:rPr lang="en-GB" sz="4400" dirty="0">
                <a:latin typeface="Century Gothic" charset="0"/>
                <a:ea typeface="Century Gothic" charset="0"/>
                <a:cs typeface="Century Gothic" charset="0"/>
              </a:rPr>
              <a:t>Christmas Fayre</a:t>
            </a:r>
          </a:p>
          <a:p>
            <a:pPr marL="285750" indent="-285750" rtl="0">
              <a:buFont typeface="Arial" charset="0"/>
              <a:buChar char="•"/>
            </a:pPr>
            <a:endParaRPr lang="en-GB" sz="4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85750" indent="-285750" rtl="0">
              <a:buFont typeface="Arial" charset="0"/>
              <a:buChar char="•"/>
            </a:pPr>
            <a:r>
              <a:rPr lang="en-GB" sz="4400" dirty="0">
                <a:latin typeface="Century Gothic" charset="0"/>
                <a:ea typeface="Century Gothic" charset="0"/>
                <a:cs typeface="Century Gothic" charset="0"/>
              </a:rPr>
              <a:t>Nativity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D6B9E6-D34B-4D77-99B1-6AAB5CD743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4623" y="974329"/>
            <a:ext cx="1043186" cy="1564779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0CF6FC1-14D9-4CB1-9FF8-DC41001F1D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94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960">
        <p:fade/>
      </p:transition>
    </mc:Choice>
    <mc:Fallback xmlns="">
      <p:transition spd="med" advTm="219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416" y="188640"/>
            <a:ext cx="9829800" cy="1082674"/>
          </a:xfrm>
        </p:spPr>
        <p:txBody>
          <a:bodyPr rtlCol="0">
            <a:normAutofit/>
          </a:bodyPr>
          <a:lstStyle/>
          <a:p>
            <a:pPr algn="ctr" rtl="0"/>
            <a:r>
              <a:rPr lang="en-GB" sz="4400" dirty="0">
                <a:latin typeface="Century Gothic" charset="0"/>
                <a:ea typeface="Century Gothic" charset="0"/>
                <a:cs typeface="Century Gothic" charset="0"/>
              </a:rPr>
              <a:t>Timetable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556792"/>
            <a:ext cx="9396536" cy="3960440"/>
          </a:xfrm>
        </p:spPr>
        <p:txBody>
          <a:bodyPr numCol="1" rtlCol="0" anchor="ctr">
            <a:normAutofit fontScale="77500" lnSpcReduction="20000"/>
          </a:bodyPr>
          <a:lstStyle/>
          <a:p>
            <a:pPr>
              <a:buFont typeface="Arial" charset="0"/>
              <a:buChar char="•"/>
            </a:pPr>
            <a:r>
              <a:rPr lang="en-GB" sz="2800" dirty="0">
                <a:latin typeface="Century Gothic" charset="0"/>
                <a:ea typeface="Century Gothic" charset="0"/>
                <a:cs typeface="Century Gothic" charset="0"/>
              </a:rPr>
              <a:t>P.E.</a:t>
            </a:r>
          </a:p>
          <a:p>
            <a:pPr>
              <a:buFont typeface="Wingdings" charset="2"/>
              <a:buChar char="v"/>
            </a:pPr>
            <a:r>
              <a:rPr lang="en-GB" sz="2800" dirty="0">
                <a:latin typeface="Century Gothic" charset="0"/>
                <a:ea typeface="Century Gothic" charset="0"/>
                <a:cs typeface="Century Gothic" charset="0"/>
              </a:rPr>
              <a:t> Wednesday &amp; Thursday.</a:t>
            </a:r>
          </a:p>
          <a:p>
            <a:pPr>
              <a:buFont typeface="Wingdings" charset="2"/>
              <a:buChar char="v"/>
            </a:pPr>
            <a:r>
              <a:rPr lang="en-GB" sz="2800" dirty="0">
                <a:latin typeface="Century Gothic" charset="0"/>
                <a:ea typeface="Century Gothic" charset="0"/>
                <a:cs typeface="Century Gothic" charset="0"/>
              </a:rPr>
              <a:t> On these days full P.E. kit can be worn to school.</a:t>
            </a:r>
          </a:p>
          <a:p>
            <a:pPr>
              <a:buFont typeface="Arial" charset="0"/>
              <a:buChar char="•"/>
            </a:pPr>
            <a:endParaRPr lang="en-GB" sz="2800" dirty="0">
              <a:latin typeface="Century Gothic" charset="0"/>
              <a:ea typeface="Century Gothic" charset="0"/>
              <a:cs typeface="Century Gothic" charset="0"/>
            </a:endParaRPr>
          </a:p>
          <a:p>
            <a:pPr>
              <a:buFont typeface="Arial" charset="0"/>
              <a:buChar char="•"/>
            </a:pPr>
            <a:r>
              <a:rPr lang="en-GB" sz="2800" dirty="0">
                <a:latin typeface="Century Gothic" charset="0"/>
                <a:ea typeface="Century Gothic" charset="0"/>
                <a:cs typeface="Century Gothic" charset="0"/>
              </a:rPr>
              <a:t>Homework</a:t>
            </a:r>
          </a:p>
          <a:p>
            <a:pPr lvl="1">
              <a:buFont typeface="Wingdings" charset="2"/>
              <a:buChar char="v"/>
            </a:pPr>
            <a:r>
              <a:rPr lang="en-GB" sz="2800" dirty="0">
                <a:latin typeface="Century Gothic" charset="0"/>
                <a:ea typeface="Century Gothic" charset="0"/>
                <a:cs typeface="Century Gothic" charset="0"/>
              </a:rPr>
              <a:t> Issued on a Monday</a:t>
            </a:r>
          </a:p>
          <a:p>
            <a:pPr lvl="1">
              <a:buFont typeface="Wingdings" charset="2"/>
              <a:buChar char="v"/>
            </a:pPr>
            <a:r>
              <a:rPr lang="en-GB" sz="2800" dirty="0">
                <a:latin typeface="Century Gothic" charset="0"/>
                <a:ea typeface="Century Gothic" charset="0"/>
                <a:cs typeface="Century Gothic" charset="0"/>
              </a:rPr>
              <a:t> Returned on a Thursday</a:t>
            </a:r>
          </a:p>
          <a:p>
            <a:pPr marL="502920" lvl="2" indent="0">
              <a:buNone/>
            </a:pPr>
            <a:endParaRPr lang="en-GB" sz="2800" i="1" u="sng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502920" lvl="2" indent="0">
              <a:buNone/>
            </a:pPr>
            <a:r>
              <a:rPr lang="en-GB" sz="3100" i="1" u="sng" dirty="0">
                <a:latin typeface="Century Gothic" charset="0"/>
                <a:ea typeface="Century Gothic" charset="0"/>
                <a:cs typeface="Century Gothic" charset="0"/>
              </a:rPr>
              <a:t>N.B. Reading books must be brought to school every day for classroom learning.</a:t>
            </a:r>
            <a:endParaRPr lang="en-GB" sz="3100" u="sng" dirty="0">
              <a:latin typeface="Century Gothic" charset="0"/>
              <a:ea typeface="Century Gothic" charset="0"/>
              <a:cs typeface="Century Gothic" charset="0"/>
            </a:endParaRPr>
          </a:p>
          <a:p>
            <a:pPr lvl="2">
              <a:buFont typeface="Arial" charset="0"/>
              <a:buChar char="•"/>
            </a:pPr>
            <a:endParaRPr lang="en-GB" sz="3500" u="sng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47974BB5-6EC7-48BA-86B7-B073F5C216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33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7756">
        <p:fade/>
      </p:transition>
    </mc:Choice>
    <mc:Fallback xmlns="">
      <p:transition spd="med" advTm="477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Dates for diary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392" y="1124744"/>
            <a:ext cx="10044608" cy="4178776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GB" sz="1400" dirty="0">
              <a:latin typeface="Sassoon Primary" pitchFamily="50" charset="0"/>
            </a:endParaRPr>
          </a:p>
          <a:p>
            <a:pPr lvl="1" fontAlgn="base"/>
            <a:r>
              <a:rPr lang="en-GB" sz="2000" dirty="0">
                <a:latin typeface="Century Gothic" panose="020B0502020202020204" pitchFamily="34" charset="0"/>
              </a:rPr>
              <a:t>October 25</a:t>
            </a:r>
            <a:r>
              <a:rPr lang="en-GB" sz="2000" baseline="30000" dirty="0">
                <a:latin typeface="Century Gothic" panose="020B0502020202020204" pitchFamily="34" charset="0"/>
              </a:rPr>
              <a:t>th</a:t>
            </a:r>
            <a:r>
              <a:rPr lang="en-GB" sz="2000" dirty="0">
                <a:latin typeface="Century Gothic" panose="020B0502020202020204" pitchFamily="34" charset="0"/>
              </a:rPr>
              <a:t> 2021- Personal Learning Plans sent home</a:t>
            </a:r>
          </a:p>
          <a:p>
            <a:pPr lvl="1" fontAlgn="base"/>
            <a:r>
              <a:rPr lang="en-GB" sz="2000" dirty="0">
                <a:latin typeface="Century Gothic" panose="020B0502020202020204" pitchFamily="34" charset="0"/>
              </a:rPr>
              <a:t>November 11</a:t>
            </a:r>
            <a:r>
              <a:rPr lang="en-GB" sz="2000" baseline="30000" dirty="0">
                <a:latin typeface="Century Gothic" panose="020B0502020202020204" pitchFamily="34" charset="0"/>
              </a:rPr>
              <a:t>th</a:t>
            </a:r>
            <a:r>
              <a:rPr lang="en-GB" sz="2000" dirty="0">
                <a:latin typeface="Century Gothic" panose="020B0502020202020204" pitchFamily="34" charset="0"/>
              </a:rPr>
              <a:t>  2021- Parents evening </a:t>
            </a:r>
          </a:p>
          <a:p>
            <a:pPr lvl="1" fontAlgn="base"/>
            <a:r>
              <a:rPr lang="en-GB" sz="2000" dirty="0">
                <a:latin typeface="Century Gothic" panose="020B0502020202020204" pitchFamily="34" charset="0"/>
              </a:rPr>
              <a:t>December 6</a:t>
            </a:r>
            <a:r>
              <a:rPr lang="en-GB" sz="2000" baseline="30000" dirty="0">
                <a:latin typeface="Century Gothic" panose="020B0502020202020204" pitchFamily="34" charset="0"/>
              </a:rPr>
              <a:t>th  </a:t>
            </a:r>
            <a:r>
              <a:rPr lang="en-GB" sz="2000" dirty="0">
                <a:latin typeface="Century Gothic" panose="020B0502020202020204" pitchFamily="34" charset="0"/>
              </a:rPr>
              <a:t>2021 - PLP Tracker sent home </a:t>
            </a:r>
          </a:p>
          <a:p>
            <a:pPr lvl="1" fontAlgn="base"/>
            <a:r>
              <a:rPr lang="en-GB" sz="2000" dirty="0">
                <a:latin typeface="Century Gothic" panose="020B0502020202020204" pitchFamily="34" charset="0"/>
              </a:rPr>
              <a:t>January 24</a:t>
            </a:r>
            <a:r>
              <a:rPr lang="en-GB" sz="2000" baseline="30000" dirty="0">
                <a:latin typeface="Century Gothic" panose="020B0502020202020204" pitchFamily="34" charset="0"/>
              </a:rPr>
              <a:t>th</a:t>
            </a:r>
            <a:r>
              <a:rPr lang="en-GB" sz="2000" dirty="0">
                <a:latin typeface="Century Gothic" panose="020B0502020202020204" pitchFamily="34" charset="0"/>
              </a:rPr>
              <a:t> 2022 - Updated PLP sent home with new targets set</a:t>
            </a:r>
          </a:p>
          <a:p>
            <a:pPr lvl="1" fontAlgn="base"/>
            <a:r>
              <a:rPr lang="en-GB" sz="2000" dirty="0">
                <a:latin typeface="Century Gothic" panose="020B0502020202020204" pitchFamily="34" charset="0"/>
              </a:rPr>
              <a:t>March 28</a:t>
            </a:r>
            <a:r>
              <a:rPr lang="en-GB" sz="2000" baseline="30000" dirty="0">
                <a:latin typeface="Century Gothic" panose="020B0502020202020204" pitchFamily="34" charset="0"/>
              </a:rPr>
              <a:t>th</a:t>
            </a:r>
            <a:r>
              <a:rPr lang="en-GB" sz="2000" dirty="0">
                <a:latin typeface="Century Gothic" panose="020B0502020202020204" pitchFamily="34" charset="0"/>
              </a:rPr>
              <a:t> 2022 - PLP Tracker sent home with feedback on how children are getting on</a:t>
            </a:r>
          </a:p>
          <a:p>
            <a:pPr lvl="1" fontAlgn="base"/>
            <a:r>
              <a:rPr lang="en-GB" sz="2000" dirty="0">
                <a:latin typeface="Century Gothic" panose="020B0502020202020204" pitchFamily="34" charset="0"/>
              </a:rPr>
              <a:t>May 23</a:t>
            </a:r>
            <a:r>
              <a:rPr lang="en-GB" sz="2000" baseline="30000" dirty="0">
                <a:latin typeface="Century Gothic" panose="020B0502020202020204" pitchFamily="34" charset="0"/>
              </a:rPr>
              <a:t>rd</a:t>
            </a:r>
            <a:r>
              <a:rPr lang="en-GB" sz="2000" dirty="0">
                <a:latin typeface="Century Gothic" panose="020B0502020202020204" pitchFamily="34" charset="0"/>
              </a:rPr>
              <a:t> - Formal report cards sent home to parents</a:t>
            </a:r>
          </a:p>
          <a:p>
            <a:pPr lvl="1" fontAlgn="base"/>
            <a:r>
              <a:rPr lang="en-GB" sz="2000" dirty="0">
                <a:latin typeface="Century Gothic" panose="020B0502020202020204" pitchFamily="34" charset="0"/>
              </a:rPr>
              <a:t>May 25</a:t>
            </a:r>
            <a:r>
              <a:rPr lang="en-GB" sz="2000" baseline="30000" dirty="0">
                <a:latin typeface="Century Gothic" panose="020B0502020202020204" pitchFamily="34" charset="0"/>
              </a:rPr>
              <a:t>th</a:t>
            </a:r>
            <a:r>
              <a:rPr lang="en-GB" sz="2000" dirty="0">
                <a:latin typeface="Century Gothic" panose="020B0502020202020204" pitchFamily="34" charset="0"/>
              </a:rPr>
              <a:t> - Final parents' Evening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3450511-A7D9-454B-857D-A23F58B0DF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2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9560">
        <p:fade/>
      </p:transition>
    </mc:Choice>
    <mc:Fallback xmlns="">
      <p:transition spd="med" advTm="695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Keep in touch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Following us on Twitter @</a:t>
            </a:r>
            <a:r>
              <a:rPr lang="en-GB" dirty="0" err="1"/>
              <a:t>StHelensNLC</a:t>
            </a:r>
            <a:r>
              <a:rPr lang="en-GB" dirty="0"/>
              <a:t> </a:t>
            </a:r>
          </a:p>
          <a:p>
            <a:r>
              <a:rPr lang="en-US" dirty="0"/>
              <a:t>Have a look at our school website:</a:t>
            </a:r>
          </a:p>
          <a:p>
            <a:pPr marL="0" indent="0">
              <a:buNone/>
            </a:pPr>
            <a:r>
              <a:rPr lang="en-GB" u="sng" dirty="0">
                <a:hlinkClick r:id="rId4"/>
              </a:rPr>
              <a:t>https://blogs.glowscotland.org.uk/nl/sthelens/</a:t>
            </a:r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78AA1F8-BED9-40EB-BBBC-48D3CE9450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53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8918">
        <p:fade/>
      </p:transition>
    </mc:Choice>
    <mc:Fallback xmlns="">
      <p:transition spd="med" advTm="289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AB723-7623-4BB9-B212-81FD1374D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Final Message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2D4B74-5837-4B6E-B24F-34071DF6EB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3100" y="1456965"/>
            <a:ext cx="3848460" cy="38484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176297-FA9B-40D1-AE7A-17BDB4FF4B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7568" y="1456965"/>
            <a:ext cx="3057112" cy="3857625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43843DE0-A6EE-45E2-969E-9D8B8FB313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03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618">
        <p:fade/>
      </p:transition>
    </mc:Choice>
    <mc:Fallback xmlns="">
      <p:transition spd="med" advTm="216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5560" y="0"/>
            <a:ext cx="9036496" cy="1828800"/>
          </a:xfrm>
        </p:spPr>
        <p:txBody>
          <a:bodyPr rtlCol="0"/>
          <a:lstStyle/>
          <a:p>
            <a:pPr rtl="0"/>
            <a:r>
              <a:rPr lang="en-GB" dirty="0"/>
              <a:t>Hello my name is Miss McColl.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14E14C-6F3E-4DBA-A2AE-7D3BA146DE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5800" y="2132856"/>
            <a:ext cx="3145282" cy="3872257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5D453F1-D628-4169-9730-AB10C5E2E8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34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396">
        <p:fade/>
      </p:transition>
    </mc:Choice>
    <mc:Fallback xmlns="">
      <p:transition spd="med" advTm="123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360" y="260648"/>
            <a:ext cx="3607296" cy="805408"/>
          </a:xfrm>
        </p:spPr>
        <p:txBody>
          <a:bodyPr/>
          <a:lstStyle/>
          <a:p>
            <a:r>
              <a:rPr lang="en-US" dirty="0"/>
              <a:t>Photos of class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813124-4D41-4B5A-8C5D-3A257C2F42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4600" y="188640"/>
            <a:ext cx="4932040" cy="36990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5FCAA9-A9C8-40CC-9235-0B2B3C560C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360" y="1066056"/>
            <a:ext cx="4932040" cy="36990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E3EAB3-B68A-4606-9156-0CDC71FAC9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1824" y="1443935"/>
            <a:ext cx="2977598" cy="39701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3677B6-C350-4B1B-BBF3-21ED9C5C54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12677" y="2915571"/>
            <a:ext cx="5245342" cy="36990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BF64AF-201B-49AF-AD68-493B698557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3227" y="3320988"/>
            <a:ext cx="4716016" cy="35370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789314-E828-43AC-9C01-CEA9F52D52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60181" y="2852852"/>
            <a:ext cx="5088677" cy="3816508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CD7538E9-60C3-4831-81CA-BEEB7DFF3D1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35D7EA-D32D-41F5-AA6D-2DD2A3BD673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36869" y="3631708"/>
            <a:ext cx="3887428" cy="29155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67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3671">
        <p:fade/>
      </p:transition>
    </mc:Choice>
    <mc:Fallback xmlns="">
      <p:transition spd="med" advTm="236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052BC-7423-48F9-99EA-786FD3D30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769096" y="908720"/>
            <a:ext cx="7315200" cy="182880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A396D4-CD07-43A7-84A4-FD7809539D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Video">
            <a:hlinkClick r:id="" action="ppaction://media"/>
            <a:extLst>
              <a:ext uri="{FF2B5EF4-FFF2-40B4-BE49-F238E27FC236}">
                <a16:creationId xmlns:a16="http://schemas.microsoft.com/office/drawing/2014/main" id="{6861F14F-F97C-4D76-B0FA-0D040D41E4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66652" y="915616"/>
            <a:ext cx="8652001" cy="4874367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2DB1EFA-3F2D-4164-9FA0-FCC5AE95851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01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797">
        <p:fade/>
      </p:transition>
    </mc:Choice>
    <mc:Fallback xmlns="">
      <p:transition spd="med" advTm="217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6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568" objId="4"/>
        <p14:triggerEvt type="onClick" time="1568" objId="4"/>
        <p14:stopEvt time="20339" objId="4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en-GB" dirty="0">
                <a:latin typeface="Century Gothic" charset="0"/>
                <a:ea typeface="Century Gothic" charset="0"/>
                <a:cs typeface="Century Gothic" charset="0"/>
              </a:rPr>
              <a:t>Literacy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825624"/>
            <a:ext cx="4572000" cy="3691607"/>
          </a:xfrm>
        </p:spPr>
        <p:txBody>
          <a:bodyPr rtlCol="0"/>
          <a:lstStyle/>
          <a:p>
            <a:pPr marL="0" indent="0" rtl="0">
              <a:buNone/>
            </a:pPr>
            <a:r>
              <a:rPr lang="en-GB" i="1" dirty="0">
                <a:latin typeface="Century Gothic" charset="0"/>
                <a:ea typeface="Century Gothic" charset="0"/>
                <a:cs typeface="Century Gothic" charset="0"/>
              </a:rPr>
              <a:t>Spelling</a:t>
            </a:r>
          </a:p>
          <a:p>
            <a:pPr rtl="0">
              <a:buFont typeface="Arial" charset="0"/>
              <a:buChar char="•"/>
            </a:pPr>
            <a:r>
              <a:rPr lang="en-GB" dirty="0">
                <a:latin typeface="Century Gothic" charset="0"/>
                <a:ea typeface="Century Gothic" charset="0"/>
                <a:cs typeface="Century Gothic" charset="0"/>
              </a:rPr>
              <a:t>Common words</a:t>
            </a:r>
          </a:p>
          <a:p>
            <a:pPr lvl="1">
              <a:buFont typeface="Wingdings" charset="2"/>
              <a:buChar char="v"/>
            </a:pPr>
            <a:r>
              <a:rPr lang="en-GB" dirty="0">
                <a:latin typeface="Century Gothic" charset="0"/>
                <a:ea typeface="Century Gothic" charset="0"/>
                <a:cs typeface="Century Gothic" charset="0"/>
              </a:rPr>
              <a:t> Four per week</a:t>
            </a:r>
          </a:p>
          <a:p>
            <a:pPr lvl="1">
              <a:buFont typeface="Wingdings" charset="2"/>
              <a:buChar char="v"/>
            </a:pPr>
            <a:r>
              <a:rPr lang="en-GB" dirty="0">
                <a:latin typeface="Century Gothic" charset="0"/>
                <a:ea typeface="Century Gothic" charset="0"/>
                <a:cs typeface="Century Gothic" charset="0"/>
              </a:rPr>
              <a:t> Active tasks </a:t>
            </a:r>
            <a:r>
              <a:rPr lang="en-GB" dirty="0" err="1">
                <a:latin typeface="Century Gothic" charset="0"/>
                <a:ea typeface="Century Gothic" charset="0"/>
                <a:cs typeface="Century Gothic" charset="0"/>
              </a:rPr>
              <a:t>eg</a:t>
            </a:r>
            <a:r>
              <a:rPr lang="en-GB" dirty="0">
                <a:latin typeface="Century Gothic" charset="0"/>
                <a:ea typeface="Century Gothic" charset="0"/>
                <a:cs typeface="Century Gothic" charset="0"/>
              </a:rPr>
              <a:t>. spelling boards, partner dictation, sand spelling, plasticine </a:t>
            </a:r>
          </a:p>
          <a:p>
            <a:pPr lvl="1">
              <a:buFont typeface="Arial" charset="0"/>
              <a:buChar char="•"/>
            </a:pPr>
            <a:r>
              <a:rPr lang="en-GB" sz="2000" dirty="0">
                <a:latin typeface="Century Gothic" charset="0"/>
                <a:ea typeface="Century Gothic" charset="0"/>
                <a:cs typeface="Century Gothic" charset="0"/>
              </a:rPr>
              <a:t>Sounds (phonemes)</a:t>
            </a:r>
          </a:p>
          <a:p>
            <a:pPr lvl="2">
              <a:buFont typeface="Wingdings" charset="2"/>
              <a:buChar char="v"/>
            </a:pPr>
            <a:r>
              <a:rPr lang="en-GB" dirty="0">
                <a:latin typeface="Century Gothic" charset="0"/>
                <a:ea typeface="Century Gothic" charset="0"/>
                <a:cs typeface="Century Gothic" charset="0"/>
              </a:rPr>
              <a:t> Revising 3 per week at first </a:t>
            </a:r>
          </a:p>
          <a:p>
            <a:pPr lvl="2">
              <a:buFont typeface="Wingdings" charset="2"/>
              <a:buChar char="v"/>
            </a:pPr>
            <a:r>
              <a:rPr lang="en-GB" dirty="0">
                <a:latin typeface="Century Gothic" charset="0"/>
                <a:ea typeface="Century Gothic" charset="0"/>
                <a:cs typeface="Century Gothic" charset="0"/>
              </a:rPr>
              <a:t>Introduce 1 new phoneme sound per week after this</a:t>
            </a:r>
          </a:p>
          <a:p>
            <a:pPr lvl="2">
              <a:buFont typeface="Wingdings" charset="2"/>
              <a:buChar char="v"/>
            </a:pPr>
            <a:endParaRPr lang="en-GB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825624"/>
            <a:ext cx="4389120" cy="3619599"/>
          </a:xfrm>
        </p:spPr>
        <p:txBody>
          <a:bodyPr rtlCol="0"/>
          <a:lstStyle/>
          <a:p>
            <a:pPr marL="0" indent="0" rtl="0">
              <a:buNone/>
            </a:pPr>
            <a:r>
              <a:rPr lang="en-GB" i="1" dirty="0">
                <a:latin typeface="Century Gothic" charset="0"/>
                <a:ea typeface="Century Gothic" charset="0"/>
                <a:cs typeface="Century Gothic" charset="0"/>
              </a:rPr>
              <a:t>Reading</a:t>
            </a:r>
          </a:p>
          <a:p>
            <a:pPr rtl="0">
              <a:buFont typeface="Wingdings" charset="2"/>
              <a:buChar char="v"/>
            </a:pPr>
            <a:r>
              <a:rPr lang="en-GB" dirty="0">
                <a:latin typeface="Century Gothic" charset="0"/>
                <a:ea typeface="Century Gothic" charset="0"/>
                <a:cs typeface="Century Gothic" charset="0"/>
              </a:rPr>
              <a:t> Introduced by class teacher</a:t>
            </a:r>
            <a:r>
              <a:rPr lang="en-GB" dirty="0">
                <a:latin typeface="Century Gothic" charset="0"/>
                <a:ea typeface="Century Gothic" charset="0"/>
                <a:cs typeface="Century Gothic" charset="0"/>
                <a:sym typeface="Wingdings"/>
              </a:rPr>
              <a:t> (walk through, modelling, unfamiliar vocabulary)</a:t>
            </a:r>
          </a:p>
          <a:p>
            <a:pPr rtl="0">
              <a:buFont typeface="Wingdings" charset="2"/>
              <a:buChar char="v"/>
            </a:pPr>
            <a:r>
              <a:rPr lang="en-GB" dirty="0">
                <a:latin typeface="Century Gothic" charset="0"/>
                <a:ea typeface="Century Gothic" charset="0"/>
                <a:cs typeface="Century Gothic" charset="0"/>
                <a:sym typeface="Wingdings"/>
              </a:rPr>
              <a:t> Partner reading, guided reading &amp; independent reading</a:t>
            </a:r>
          </a:p>
          <a:p>
            <a:pPr rtl="0">
              <a:buFont typeface="Wingdings" charset="2"/>
              <a:buChar char="v"/>
            </a:pPr>
            <a:r>
              <a:rPr lang="en-GB" dirty="0">
                <a:latin typeface="Century Gothic" charset="0"/>
                <a:ea typeface="Century Gothic" charset="0"/>
                <a:cs typeface="Century Gothic" charset="0"/>
                <a:sym typeface="Wingdings"/>
              </a:rPr>
              <a:t> Read to write tasks – sequencing, comprehension tasks, prediction </a:t>
            </a:r>
            <a:endParaRPr lang="en-GB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BE1060A-AE0D-4947-84AC-43894A0081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99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1951">
        <p:fade/>
      </p:transition>
    </mc:Choice>
    <mc:Fallback xmlns="">
      <p:transition spd="med" advTm="519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latin typeface="Century Gothic"/>
                <a:cs typeface="Century Gothic"/>
              </a:rPr>
              <a:t>Writing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484784"/>
            <a:ext cx="9108504" cy="3815561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v"/>
            </a:pPr>
            <a:r>
              <a:rPr lang="en-US" dirty="0">
                <a:latin typeface="Century Gothic"/>
                <a:cs typeface="Century Gothic"/>
              </a:rPr>
              <a:t> One taught writing lesson per week</a:t>
            </a:r>
          </a:p>
          <a:p>
            <a:pPr>
              <a:buFont typeface="Wingdings" charset="2"/>
              <a:buChar char="v"/>
            </a:pPr>
            <a:r>
              <a:rPr lang="en-US" dirty="0">
                <a:latin typeface="Century Gothic"/>
                <a:cs typeface="Century Gothic"/>
              </a:rPr>
              <a:t> Links to class theme/topic</a:t>
            </a:r>
          </a:p>
          <a:p>
            <a:pPr>
              <a:buFont typeface="Wingdings" charset="2"/>
              <a:buChar char="v"/>
            </a:pPr>
            <a:r>
              <a:rPr lang="en-US" dirty="0">
                <a:latin typeface="Century Gothic"/>
                <a:cs typeface="Century Gothic"/>
              </a:rPr>
              <a:t>Encouraging the children to write as independently as possible</a:t>
            </a:r>
          </a:p>
          <a:p>
            <a:pPr>
              <a:buFont typeface="Wingdings" charset="2"/>
              <a:buChar char="v"/>
            </a:pPr>
            <a:r>
              <a:rPr lang="en-US" dirty="0">
                <a:latin typeface="Century Gothic"/>
                <a:cs typeface="Century Gothic"/>
              </a:rPr>
              <a:t>Use of common words and phoneme words </a:t>
            </a:r>
          </a:p>
          <a:p>
            <a:pPr>
              <a:buFont typeface="Wingdings" charset="2"/>
              <a:buChar char="v"/>
            </a:pPr>
            <a:r>
              <a:rPr lang="en-US" dirty="0">
                <a:latin typeface="Century Gothic"/>
                <a:cs typeface="Century Gothic"/>
              </a:rPr>
              <a:t> Introduction to genres</a:t>
            </a:r>
          </a:p>
          <a:p>
            <a:pPr>
              <a:buFont typeface="Wingdings" charset="2"/>
              <a:buChar char="v"/>
            </a:pPr>
            <a:r>
              <a:rPr lang="en-US" dirty="0">
                <a:latin typeface="Century Gothic"/>
                <a:cs typeface="Century Gothic"/>
              </a:rPr>
              <a:t> Introduction to self and peer assessment strategies</a:t>
            </a:r>
          </a:p>
          <a:p>
            <a:pPr>
              <a:buFont typeface="Wingdings" charset="2"/>
              <a:buChar char="v"/>
            </a:pPr>
            <a:endParaRPr lang="en-US" dirty="0">
              <a:latin typeface="Century Gothic"/>
              <a:cs typeface="Century Gothic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B3E5324-77A3-4489-86A8-757FB30792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5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8142">
        <p:fade/>
      </p:transition>
    </mc:Choice>
    <mc:Fallback xmlns="">
      <p:transition spd="med" advTm="381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5101B-403C-48A5-8C85-F924885FE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Literacy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290AB4-A70C-4335-A12B-80E5030572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4000" y="1825625"/>
            <a:ext cx="9756576" cy="3474720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Some useful websites are;</a:t>
            </a:r>
          </a:p>
          <a:p>
            <a:r>
              <a:rPr lang="en-GB" dirty="0"/>
              <a:t>Starfall </a:t>
            </a:r>
          </a:p>
          <a:p>
            <a:r>
              <a:rPr lang="en-GB" dirty="0"/>
              <a:t>ICT Games – Phonics Pop</a:t>
            </a:r>
          </a:p>
          <a:p>
            <a:r>
              <a:rPr lang="en-GB" dirty="0"/>
              <a:t>BBC Bitesize </a:t>
            </a:r>
          </a:p>
          <a:p>
            <a:r>
              <a:rPr lang="en-GB" dirty="0"/>
              <a:t>Literacy Shed  </a:t>
            </a:r>
          </a:p>
          <a:p>
            <a:r>
              <a:rPr lang="en-GB" dirty="0"/>
              <a:t>Oxford Owl </a:t>
            </a:r>
          </a:p>
          <a:p>
            <a:endParaRPr lang="en-GB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C7B7C4F-1476-4644-AF0A-8BB3BD0D5D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65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073">
        <p:fade/>
      </p:transition>
    </mc:Choice>
    <mc:Fallback xmlns="">
      <p:transition spd="med" advTm="130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en-GB" sz="5400" dirty="0">
                <a:latin typeface="Century Gothic" charset="0"/>
                <a:ea typeface="Century Gothic" charset="0"/>
                <a:cs typeface="Century Gothic" charset="0"/>
              </a:rPr>
              <a:t>Numeracy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4000" y="1628800"/>
            <a:ext cx="4427984" cy="3671333"/>
          </a:xfrm>
        </p:spPr>
        <p:txBody>
          <a:bodyPr rtlCol="0" anchor="ctr">
            <a:noAutofit/>
          </a:bodyPr>
          <a:lstStyle/>
          <a:p>
            <a:pPr marL="0" indent="0" rtl="0">
              <a:buNone/>
            </a:pPr>
            <a:r>
              <a:rPr lang="en-GB" sz="3200" i="1" dirty="0">
                <a:latin typeface="Century Gothic" charset="0"/>
                <a:ea typeface="Century Gothic" charset="0"/>
                <a:cs typeface="Century Gothic" charset="0"/>
              </a:rPr>
              <a:t>Mental maths</a:t>
            </a:r>
          </a:p>
          <a:p>
            <a:pPr lvl="1">
              <a:buFont typeface="Arial" charset="0"/>
              <a:buChar char="•"/>
            </a:pPr>
            <a:r>
              <a:rPr lang="en-GB" sz="2400" dirty="0">
                <a:latin typeface="Century Gothic" charset="0"/>
                <a:ea typeface="Century Gothic" charset="0"/>
                <a:cs typeface="Century Gothic" charset="0"/>
              </a:rPr>
              <a:t>Oral counting </a:t>
            </a:r>
            <a:r>
              <a:rPr lang="en-GB" sz="2400" dirty="0" err="1">
                <a:latin typeface="Century Gothic" charset="0"/>
                <a:ea typeface="Century Gothic" charset="0"/>
                <a:cs typeface="Century Gothic" charset="0"/>
              </a:rPr>
              <a:t>eg.</a:t>
            </a:r>
            <a:r>
              <a:rPr lang="en-GB" sz="2400" dirty="0">
                <a:latin typeface="Century Gothic" charset="0"/>
                <a:ea typeface="Century Gothic" charset="0"/>
                <a:cs typeface="Century Gothic" charset="0"/>
              </a:rPr>
              <a:t> forwards, backwards, counting in 2s, 5’s, 10’s,  missing number sequences</a:t>
            </a:r>
          </a:p>
          <a:p>
            <a:pPr lvl="1">
              <a:buFont typeface="Arial" charset="0"/>
              <a:buChar char="•"/>
            </a:pPr>
            <a:r>
              <a:rPr lang="en-GB" sz="2400" dirty="0">
                <a:latin typeface="Century Gothic" charset="0"/>
                <a:ea typeface="Century Gothic" charset="0"/>
                <a:cs typeface="Century Gothic" charset="0"/>
              </a:rPr>
              <a:t>Addition and subtraction </a:t>
            </a:r>
          </a:p>
          <a:p>
            <a:pPr lvl="1">
              <a:buFont typeface="Arial" charset="0"/>
              <a:buChar char="•"/>
            </a:pPr>
            <a:r>
              <a:rPr lang="en-GB" sz="2400" dirty="0">
                <a:latin typeface="Century Gothic" charset="0"/>
                <a:ea typeface="Century Gothic" charset="0"/>
                <a:cs typeface="Century Gothic" charset="0"/>
              </a:rPr>
              <a:t>Active and written</a:t>
            </a:r>
            <a:r>
              <a:rPr lang="is-IS" sz="2400" dirty="0">
                <a:latin typeface="Century Gothic" charset="0"/>
                <a:ea typeface="Century Gothic" charset="0"/>
                <a:cs typeface="Century Gothic" charset="0"/>
              </a:rPr>
              <a:t> tasks</a:t>
            </a:r>
            <a:endParaRPr lang="en-GB" sz="3600" dirty="0">
              <a:latin typeface="Century Gothic" charset="0"/>
              <a:ea typeface="Century Gothic" charset="0"/>
              <a:cs typeface="Century Gothic" charset="0"/>
            </a:endParaRPr>
          </a:p>
          <a:p>
            <a:pPr lvl="1">
              <a:buFont typeface="Arial" charset="0"/>
              <a:buChar char="•"/>
            </a:pPr>
            <a:endParaRPr lang="is-IS" sz="24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81366" y="1845899"/>
            <a:ext cx="4572000" cy="3671333"/>
          </a:xfrm>
        </p:spPr>
        <p:txBody>
          <a:bodyPr rtlCol="0">
            <a:normAutofit fontScale="70000" lnSpcReduction="20000"/>
          </a:bodyPr>
          <a:lstStyle/>
          <a:p>
            <a:pPr marL="0" indent="0" rtl="0">
              <a:buNone/>
            </a:pPr>
            <a:r>
              <a:rPr lang="en-GB" sz="3200" i="1" dirty="0">
                <a:latin typeface="Century Gothic" charset="0"/>
                <a:ea typeface="Century Gothic" charset="0"/>
                <a:cs typeface="Century Gothic" charset="0"/>
              </a:rPr>
              <a:t>Topics – Term 1</a:t>
            </a:r>
          </a:p>
          <a:p>
            <a:pPr lvl="1"/>
            <a:r>
              <a:rPr lang="en-GB" sz="2800" dirty="0">
                <a:latin typeface="Century Gothic" charset="0"/>
                <a:ea typeface="Century Gothic" charset="0"/>
                <a:cs typeface="Century Gothic" charset="0"/>
              </a:rPr>
              <a:t>Estimating and Rounding</a:t>
            </a:r>
          </a:p>
          <a:p>
            <a:pPr lvl="1"/>
            <a:r>
              <a:rPr lang="en-GB" sz="2800" dirty="0">
                <a:latin typeface="Century Gothic" charset="0"/>
                <a:ea typeface="Century Gothic" charset="0"/>
                <a:cs typeface="Century Gothic" charset="0"/>
              </a:rPr>
              <a:t>Number (Addition &amp; Subtraction, developing Multiplication &amp; Division)</a:t>
            </a:r>
          </a:p>
          <a:p>
            <a:pPr lvl="1"/>
            <a:r>
              <a:rPr lang="en-GB" sz="2800" dirty="0">
                <a:latin typeface="Century Gothic" charset="0"/>
                <a:ea typeface="Century Gothic" charset="0"/>
                <a:cs typeface="Century Gothic" charset="0"/>
              </a:rPr>
              <a:t>Measurement </a:t>
            </a:r>
          </a:p>
          <a:p>
            <a:pPr marL="274320" lvl="1" indent="0">
              <a:buNone/>
            </a:pPr>
            <a:endParaRPr lang="en-GB" sz="2800" dirty="0">
              <a:latin typeface="Century Gothic" charset="0"/>
              <a:ea typeface="Century Gothic" charset="0"/>
              <a:cs typeface="Century Gothic" charset="0"/>
            </a:endParaRPr>
          </a:p>
          <a:p>
            <a:pPr lvl="1"/>
            <a:r>
              <a:rPr lang="en-GB" sz="2800" dirty="0">
                <a:latin typeface="Century Gothic" charset="0"/>
                <a:ea typeface="Century Gothic" charset="0"/>
                <a:cs typeface="Century Gothic" charset="0"/>
              </a:rPr>
              <a:t>Resources </a:t>
            </a:r>
            <a:endParaRPr lang="en-GB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lvl="2">
              <a:buFont typeface="Wingdings" charset="2"/>
              <a:buChar char="v"/>
            </a:pPr>
            <a:r>
              <a:rPr lang="en-GB" sz="2400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GB" sz="2400" dirty="0" err="1">
                <a:latin typeface="Century Gothic" charset="0"/>
                <a:ea typeface="Century Gothic" charset="0"/>
                <a:cs typeface="Century Gothic" charset="0"/>
              </a:rPr>
              <a:t>Sumdog</a:t>
            </a:r>
            <a:endParaRPr lang="en-GB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lvl="2">
              <a:buFont typeface="Wingdings" charset="2"/>
              <a:buChar char="v"/>
            </a:pPr>
            <a:r>
              <a:rPr lang="en-GB" sz="2400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GB" sz="2400" dirty="0" err="1">
                <a:latin typeface="Century Gothic" charset="0"/>
                <a:ea typeface="Century Gothic" charset="0"/>
                <a:cs typeface="Century Gothic" charset="0"/>
              </a:rPr>
              <a:t>SMARTboard</a:t>
            </a:r>
            <a:r>
              <a:rPr lang="en-GB" sz="2400" dirty="0">
                <a:latin typeface="Century Gothic" charset="0"/>
                <a:ea typeface="Century Gothic" charset="0"/>
                <a:cs typeface="Century Gothic" charset="0"/>
              </a:rPr>
              <a:t> games</a:t>
            </a:r>
          </a:p>
          <a:p>
            <a:pPr lvl="2">
              <a:buFont typeface="Wingdings" charset="2"/>
              <a:buChar char="v"/>
            </a:pPr>
            <a:r>
              <a:rPr lang="en-GB" sz="2400" dirty="0">
                <a:latin typeface="Century Gothic" charset="0"/>
                <a:ea typeface="Century Gothic" charset="0"/>
                <a:cs typeface="Century Gothic" charset="0"/>
              </a:rPr>
              <a:t>Concrete materials </a:t>
            </a:r>
            <a:r>
              <a:rPr lang="en-GB" sz="2400" dirty="0" err="1">
                <a:latin typeface="Century Gothic" charset="0"/>
                <a:ea typeface="Century Gothic" charset="0"/>
                <a:cs typeface="Century Gothic" charset="0"/>
              </a:rPr>
              <a:t>eg</a:t>
            </a:r>
            <a:r>
              <a:rPr lang="en-GB" sz="2400" dirty="0">
                <a:latin typeface="Century Gothic" charset="0"/>
                <a:ea typeface="Century Gothic" charset="0"/>
                <a:cs typeface="Century Gothic" charset="0"/>
              </a:rPr>
              <a:t>. Numicon, counting cubes etc </a:t>
            </a:r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025AB6A-92D1-41CB-9D72-23B8E6F05B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73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2873">
        <p:fade/>
      </p:transition>
    </mc:Choice>
    <mc:Fallback xmlns="">
      <p:transition spd="med" advTm="528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75EC2-7C34-40AE-B96F-E6A4FCB47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Numeracy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B9169E-8618-49CC-BB9C-3CEBF05E3E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055440" y="1772816"/>
            <a:ext cx="9829800" cy="3528392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Some useful websites are;</a:t>
            </a:r>
          </a:p>
          <a:p>
            <a:r>
              <a:rPr lang="en-GB" dirty="0" err="1"/>
              <a:t>Topmarks</a:t>
            </a:r>
            <a:r>
              <a:rPr lang="en-GB" dirty="0"/>
              <a:t> (Hit the Button, Number Bonds etc)</a:t>
            </a:r>
          </a:p>
          <a:p>
            <a:r>
              <a:rPr lang="en-GB" dirty="0"/>
              <a:t>BBC Bitesize </a:t>
            </a:r>
          </a:p>
          <a:p>
            <a:r>
              <a:rPr lang="en-GB" dirty="0" err="1"/>
              <a:t>Sumdog</a:t>
            </a:r>
            <a:r>
              <a:rPr lang="en-GB" dirty="0"/>
              <a:t> </a:t>
            </a:r>
          </a:p>
          <a:p>
            <a:r>
              <a:rPr lang="en-GB" dirty="0"/>
              <a:t>Doorway Online</a:t>
            </a:r>
          </a:p>
          <a:p>
            <a:r>
              <a:rPr lang="en-GB" dirty="0"/>
              <a:t>Primary Games Arena 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C5E28CDA-1240-41EE-B244-405A835CA8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4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293">
        <p:fade/>
      </p:transition>
    </mc:Choice>
    <mc:Fallback xmlns="">
      <p:transition spd="med" advTm="112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6.6|3|2.8|2.5|2.8"/>
</p:tagLst>
</file>

<file path=ppt/theme/theme1.xml><?xml version="1.0" encoding="utf-8"?>
<a:theme xmlns:a="http://schemas.openxmlformats.org/drawingml/2006/main" name="Children Friends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3247193_TF03896101" id="{3BDD4395-3730-4B6C-A521-B61051B3E032}" vid="{EE435D20-B548-4B22-95E2-37D098029395}"/>
    </a:ext>
  </a:extLst>
</a:theme>
</file>

<file path=ppt/theme/theme2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16DEC7C67F7044A882F1FCA3939EB5" ma:contentTypeVersion="2" ma:contentTypeDescription="Create a new document." ma:contentTypeScope="" ma:versionID="583894aea77f4541cc942b598f81b566">
  <xsd:schema xmlns:xsd="http://www.w3.org/2001/XMLSchema" xmlns:xs="http://www.w3.org/2001/XMLSchema" xmlns:p="http://schemas.microsoft.com/office/2006/metadata/properties" xmlns:ns2="1ddea020-80d5-4e8a-8116-e287234fc919" targetNamespace="http://schemas.microsoft.com/office/2006/metadata/properties" ma:root="true" ma:fieldsID="99214e09053730850ec7370e90fd16e2" ns2:_="">
    <xsd:import namespace="1ddea020-80d5-4e8a-8116-e287234fc91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dea020-80d5-4e8a-8116-e287234fc9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7CE4F18-4A48-46E0-8DC1-3EF0B2C5CB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ddea020-80d5-4e8a-8116-e287234fc91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EDF6667-B669-49A4-BBE6-2132BA71C0C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DA15C6C-6BB6-4DB6-B7D6-7F14EAB2CC5C}">
  <ds:schemaRefs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purl.org/dc/dcmitype/"/>
    <ds:schemaRef ds:uri="http://www.w3.org/XML/1998/namespace"/>
    <ds:schemaRef ds:uri="1ddea020-80d5-4e8a-8116-e287234fc919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Schoolyard kids education presentation, album (widescreen)</Template>
  <TotalTime>4586</TotalTime>
  <Words>509</Words>
  <Application>Microsoft Office PowerPoint</Application>
  <PresentationFormat>Widescreen</PresentationFormat>
  <Paragraphs>101</Paragraphs>
  <Slides>17</Slides>
  <Notes>6</Notes>
  <HiddenSlides>0</HiddenSlides>
  <MMClips>18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Century Gothic</vt:lpstr>
      <vt:lpstr>Sassoon Primary</vt:lpstr>
      <vt:lpstr>Times New Roman</vt:lpstr>
      <vt:lpstr>Wingdings</vt:lpstr>
      <vt:lpstr>Children Friends 16x9</vt:lpstr>
      <vt:lpstr>Welcome to Primary 3!</vt:lpstr>
      <vt:lpstr>Hello my name is Miss McColl.</vt:lpstr>
      <vt:lpstr>Photos of class</vt:lpstr>
      <vt:lpstr>PowerPoint Presentation</vt:lpstr>
      <vt:lpstr>Literacy</vt:lpstr>
      <vt:lpstr>Writing</vt:lpstr>
      <vt:lpstr>Literacy </vt:lpstr>
      <vt:lpstr>Numeracy</vt:lpstr>
      <vt:lpstr>Numeracy </vt:lpstr>
      <vt:lpstr>HWB</vt:lpstr>
      <vt:lpstr>PowerPoint Presentation</vt:lpstr>
      <vt:lpstr>PowerPoint Presentation</vt:lpstr>
      <vt:lpstr>Topic</vt:lpstr>
      <vt:lpstr>Timetable</vt:lpstr>
      <vt:lpstr>Dates for diary</vt:lpstr>
      <vt:lpstr>Keep in touch</vt:lpstr>
      <vt:lpstr>Final Message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Primary 3b</dc:title>
  <dc:creator>Microsoft Office User</dc:creator>
  <cp:keywords/>
  <cp:lastModifiedBy>Miss Gillooly</cp:lastModifiedBy>
  <cp:revision>60</cp:revision>
  <cp:lastPrinted>2019-09-17T15:03:23Z</cp:lastPrinted>
  <dcterms:created xsi:type="dcterms:W3CDTF">2018-09-17T14:34:03Z</dcterms:created>
  <dcterms:modified xsi:type="dcterms:W3CDTF">2021-09-22T08:19:05Z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TC038961019991</vt:lpwstr>
  </property>
  <property fmtid="{D5CDD505-2E9C-101B-9397-08002B2CF9AE}" pid="3" name="ContentTypeId">
    <vt:lpwstr>0x0101009616DEC7C67F7044A882F1FCA3939EB5</vt:lpwstr>
  </property>
</Properties>
</file>