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handoutMasterIdLst>
    <p:handoutMasterId r:id="rId22"/>
  </p:handoutMasterIdLst>
  <p:sldIdLst>
    <p:sldId id="257" r:id="rId5"/>
    <p:sldId id="291" r:id="rId6"/>
    <p:sldId id="286" r:id="rId7"/>
    <p:sldId id="292" r:id="rId8"/>
    <p:sldId id="287" r:id="rId9"/>
    <p:sldId id="270" r:id="rId10"/>
    <p:sldId id="277" r:id="rId11"/>
    <p:sldId id="271" r:id="rId12"/>
    <p:sldId id="288" r:id="rId13"/>
    <p:sldId id="279" r:id="rId14"/>
    <p:sldId id="269" r:id="rId15"/>
    <p:sldId id="280" r:id="rId16"/>
    <p:sldId id="282" r:id="rId17"/>
    <p:sldId id="283" r:id="rId18"/>
    <p:sldId id="290" r:id="rId19"/>
    <p:sldId id="293" r:id="rId20"/>
  </p:sldIdLst>
  <p:sldSz cx="12192000" cy="6858000"/>
  <p:notesSz cx="6858000" cy="9144000"/>
  <p:defaultTextStyle>
    <a:defPPr rtl="0">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38" autoAdjust="0"/>
    <p:restoredTop sz="94614"/>
  </p:normalViewPr>
  <p:slideViewPr>
    <p:cSldViewPr>
      <p:cViewPr varScale="1">
        <p:scale>
          <a:sx n="63" d="100"/>
          <a:sy n="63" d="100"/>
        </p:scale>
        <p:origin x="732" y="64"/>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9" d="100"/>
          <a:sy n="99" d="100"/>
        </p:scale>
        <p:origin x="3570"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7B5A37F-4AF9-45E4-8864-0CC5BD817D5B}" type="datetime1">
              <a:rPr lang="en-GB" smtClean="0"/>
              <a:t>21/09/2021</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0AD62A-9EE1-43E3-A7E5-D268F71DF3EB}" type="slidenum">
              <a:rPr lang="en-GB" smtClean="0"/>
              <a:t>‹#›</a:t>
            </a:fld>
            <a:endParaRPr lang="en-GB" dirty="0"/>
          </a:p>
        </p:txBody>
      </p:sp>
    </p:spTree>
    <p:extLst>
      <p:ext uri="{BB962C8B-B14F-4D97-AF65-F5344CB8AC3E}">
        <p14:creationId xmlns:p14="http://schemas.microsoft.com/office/powerpoint/2010/main" val="14364482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B88B00A-848A-4ECD-9296-B4484C86DA35}" type="datetime1">
              <a:rPr lang="en-GB" noProof="0" smtClean="0"/>
              <a:t>21/09/2021</a:t>
            </a:fld>
            <a:endParaRPr lang="en-GB"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dirty="0"/>
              <a:t>Click to edit Master text styles</a:t>
            </a:r>
          </a:p>
          <a:p>
            <a:pPr lvl="1" rtl="0"/>
            <a:r>
              <a:rPr lang="en-GB" noProof="0" dirty="0"/>
              <a:t>Second level</a:t>
            </a:r>
          </a:p>
          <a:p>
            <a:pPr lvl="2" rtl="0"/>
            <a:r>
              <a:rPr lang="en-GB" noProof="0" dirty="0"/>
              <a:t>Third level</a:t>
            </a:r>
          </a:p>
          <a:p>
            <a:pPr lvl="3" rtl="0"/>
            <a:r>
              <a:rPr lang="en-GB" noProof="0" dirty="0"/>
              <a:t>Fourth level</a:t>
            </a:r>
          </a:p>
          <a:p>
            <a:pPr lvl="4" rtl="0"/>
            <a:r>
              <a:rPr lang="en-GB"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534C2EF-8A97-4DAF-B099-E567883644D6}" type="slidenum">
              <a:rPr lang="en-GB" noProof="0" smtClean="0"/>
              <a:t>‹#›</a:t>
            </a:fld>
            <a:endParaRPr lang="en-GB" noProof="0" dirty="0"/>
          </a:p>
        </p:txBody>
      </p:sp>
    </p:spTree>
    <p:extLst>
      <p:ext uri="{BB962C8B-B14F-4D97-AF65-F5344CB8AC3E}">
        <p14:creationId xmlns:p14="http://schemas.microsoft.com/office/powerpoint/2010/main" val="7180911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a:t>
            </a:fld>
            <a:endParaRPr lang="en-GB" dirty="0"/>
          </a:p>
        </p:txBody>
      </p:sp>
    </p:spTree>
    <p:extLst>
      <p:ext uri="{BB962C8B-B14F-4D97-AF65-F5344CB8AC3E}">
        <p14:creationId xmlns:p14="http://schemas.microsoft.com/office/powerpoint/2010/main" val="3969809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6</a:t>
            </a:fld>
            <a:endParaRPr lang="en-GB" dirty="0"/>
          </a:p>
        </p:txBody>
      </p:sp>
    </p:spTree>
    <p:extLst>
      <p:ext uri="{BB962C8B-B14F-4D97-AF65-F5344CB8AC3E}">
        <p14:creationId xmlns:p14="http://schemas.microsoft.com/office/powerpoint/2010/main" val="288122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8</a:t>
            </a:fld>
            <a:endParaRPr lang="en-GB" dirty="0"/>
          </a:p>
        </p:txBody>
      </p:sp>
    </p:spTree>
    <p:extLst>
      <p:ext uri="{BB962C8B-B14F-4D97-AF65-F5344CB8AC3E}">
        <p14:creationId xmlns:p14="http://schemas.microsoft.com/office/powerpoint/2010/main" val="21622402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rtl="0"/>
            <a:fld id="{5534C2EF-8A97-4DAF-B099-E567883644D6}" type="slidenum">
              <a:rPr lang="en-GB" smtClean="0"/>
              <a:t>11</a:t>
            </a:fld>
            <a:endParaRPr lang="en-GB" dirty="0"/>
          </a:p>
        </p:txBody>
      </p:sp>
    </p:spTree>
    <p:extLst>
      <p:ext uri="{BB962C8B-B14F-4D97-AF65-F5344CB8AC3E}">
        <p14:creationId xmlns:p14="http://schemas.microsoft.com/office/powerpoint/2010/main" val="3240036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p:blipFill>
        <p:spPr>
          <a:xfrm>
            <a:off x="1524" y="1"/>
            <a:ext cx="12188952" cy="6858000"/>
          </a:xfrm>
          <a:prstGeom prst="rect">
            <a:avLst/>
          </a:prstGeom>
        </p:spPr>
      </p:pic>
      <p:sp>
        <p:nvSpPr>
          <p:cNvPr id="2" name="Title 1"/>
          <p:cNvSpPr>
            <a:spLocks noGrp="1"/>
          </p:cNvSpPr>
          <p:nvPr>
            <p:ph type="ctrTitle"/>
          </p:nvPr>
        </p:nvSpPr>
        <p:spPr>
          <a:xfrm>
            <a:off x="838200" y="533400"/>
            <a:ext cx="8458200" cy="1828800"/>
          </a:xfrm>
        </p:spPr>
        <p:txBody>
          <a:bodyPr rtlCol="0" anchor="b">
            <a:normAutofit/>
          </a:bodyPr>
          <a:lstStyle>
            <a:lvl1pPr algn="l">
              <a:defRPr sz="4400"/>
            </a:lvl1pPr>
          </a:lstStyle>
          <a:p>
            <a:pPr rtl="0"/>
            <a:r>
              <a:rPr lang="en-US" noProof="0"/>
              <a:t>Click to edit Master title style</a:t>
            </a:r>
            <a:endParaRPr lang="en-GB" noProof="0" dirty="0"/>
          </a:p>
        </p:txBody>
      </p:sp>
      <p:sp>
        <p:nvSpPr>
          <p:cNvPr id="3" name="Subtitle 2"/>
          <p:cNvSpPr>
            <a:spLocks noGrp="1"/>
          </p:cNvSpPr>
          <p:nvPr>
            <p:ph type="subTitle" idx="1"/>
          </p:nvPr>
        </p:nvSpPr>
        <p:spPr>
          <a:xfrm>
            <a:off x="838200" y="2438400"/>
            <a:ext cx="7086600" cy="914400"/>
          </a:xfrm>
        </p:spPr>
        <p:txBody>
          <a:bodyPr rtlCol="0">
            <a:normAutofit/>
          </a:bodyPr>
          <a:lstStyle>
            <a:lvl1pPr marL="0" indent="0" algn="l">
              <a:spcBef>
                <a:spcPts val="1200"/>
              </a:spcBef>
              <a:buNone/>
              <a:defRPr sz="24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US" noProof="0"/>
              <a:t>Click to edit Master subtitle style</a:t>
            </a:r>
            <a:endParaRPr lang="en-GB" noProof="0" dirty="0"/>
          </a:p>
        </p:txBody>
      </p:sp>
    </p:spTree>
    <p:extLst>
      <p:ext uri="{BB962C8B-B14F-4D97-AF65-F5344CB8AC3E}">
        <p14:creationId xmlns:p14="http://schemas.microsoft.com/office/powerpoint/2010/main" val="415445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wo Pictures with Captions">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791200"/>
            <a:ext cx="8115419" cy="7016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7" name="Freeform 5"/>
          <p:cNvSpPr>
            <a:spLocks/>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
        <p:nvSpPr>
          <p:cNvPr id="18" name="Freeform 5"/>
          <p:cNvSpPr>
            <a:spLocks/>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Text Placeholder 16"/>
          <p:cNvSpPr>
            <a:spLocks noGrp="1"/>
          </p:cNvSpPr>
          <p:nvPr>
            <p:ph type="body" sz="quarter" idx="16"/>
          </p:nvPr>
        </p:nvSpPr>
        <p:spPr>
          <a:xfrm>
            <a:off x="5566714" y="5181600"/>
            <a:ext cx="3566160" cy="493776"/>
          </a:xfrm>
        </p:spPr>
        <p:txBody>
          <a:bodyPr rtlCol="0">
            <a:normAutofit/>
          </a:bodyPr>
          <a:lstStyle>
            <a:lvl1pPr marL="0" indent="0">
              <a:buNone/>
              <a:defRPr sz="18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2037772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hree Pictures with Caption">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2" name="Title 1"/>
          <p:cNvSpPr>
            <a:spLocks noGrp="1"/>
          </p:cNvSpPr>
          <p:nvPr>
            <p:ph type="title"/>
          </p:nvPr>
        </p:nvSpPr>
        <p:spPr>
          <a:xfrm>
            <a:off x="1028580" y="5305424"/>
            <a:ext cx="8104083" cy="579921"/>
          </a:xfrm>
        </p:spPr>
        <p:txBody>
          <a:bodyPr rtlCol="0">
            <a:normAutofit/>
          </a:bodyPr>
          <a:lstStyle>
            <a:lvl1pPr>
              <a:defRPr sz="2400">
                <a:solidFill>
                  <a:schemeClr val="accent1"/>
                </a:solidFill>
              </a:defRPr>
            </a:lvl1pPr>
          </a:lstStyle>
          <a:p>
            <a:pPr rtl="0"/>
            <a:r>
              <a:rPr lang="en-US" noProof="0"/>
              <a:t>Click to edit Master title style</a:t>
            </a:r>
            <a:endParaRPr lang="en-GB" noProof="0" dirty="0"/>
          </a:p>
        </p:txBody>
      </p:sp>
      <p:sp>
        <p:nvSpPr>
          <p:cNvPr id="7" name="Freeform 5"/>
          <p:cNvSpPr>
            <a:spLocks/>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3"/>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8" name="Freeform 5"/>
          <p:cNvSpPr>
            <a:spLocks/>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9" name="Picture Placeholder 18" descr="An empty placeholder to add an image. Click on the placeholder and select the image that you wish to add"/>
          <p:cNvSpPr>
            <a:spLocks noGrp="1"/>
          </p:cNvSpPr>
          <p:nvPr>
            <p:ph type="pic" sz="quarter" idx="15"/>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7" name="Text Placeholder 16"/>
          <p:cNvSpPr>
            <a:spLocks noGrp="1"/>
          </p:cNvSpPr>
          <p:nvPr>
            <p:ph type="body" sz="quarter" idx="14"/>
          </p:nvPr>
        </p:nvSpPr>
        <p:spPr>
          <a:xfrm>
            <a:off x="1028581" y="5919255"/>
            <a:ext cx="8104082" cy="497420"/>
          </a:xfrm>
        </p:spPr>
        <p:txBody>
          <a:bodyPr rtlCol="0">
            <a:normAutofit/>
          </a:bodyPr>
          <a:lstStyle>
            <a:lvl1pPr marL="0" indent="0">
              <a:spcBef>
                <a:spcPts val="0"/>
              </a:spcBef>
              <a:buNone/>
              <a:defRPr sz="1600"/>
            </a:lvl1pPr>
            <a:lvl2pPr marL="0" indent="0">
              <a:spcBef>
                <a:spcPts val="1200"/>
              </a:spcBef>
              <a:buNone/>
              <a:defRPr sz="1800"/>
            </a:lvl2pPr>
            <a:lvl3pPr marL="0" indent="0">
              <a:spcBef>
                <a:spcPts val="1200"/>
              </a:spcBef>
              <a:buNone/>
              <a:defRPr sz="1800"/>
            </a:lvl3pPr>
            <a:lvl4pPr marL="0" indent="0">
              <a:spcBef>
                <a:spcPts val="1200"/>
              </a:spcBef>
              <a:buNone/>
              <a:defRPr sz="1800"/>
            </a:lvl4pPr>
            <a:lvl5pPr marL="0" indent="0">
              <a:spcBef>
                <a:spcPts val="1200"/>
              </a:spcBef>
              <a:buNone/>
              <a:defRPr sz="1800"/>
            </a:lvl5pPr>
          </a:lstStyle>
          <a:p>
            <a:pPr lvl="0" rtl="0"/>
            <a:r>
              <a:rPr lang="en-US" noProof="0"/>
              <a:t>Click to edit Master text styles</a:t>
            </a:r>
          </a:p>
        </p:txBody>
      </p:sp>
    </p:spTree>
    <p:extLst>
      <p:ext uri="{BB962C8B-B14F-4D97-AF65-F5344CB8AC3E}">
        <p14:creationId xmlns:p14="http://schemas.microsoft.com/office/powerpoint/2010/main" val="101779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Five Pictures">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2" name="Title 1"/>
          <p:cNvSpPr>
            <a:spLocks noGrp="1"/>
          </p:cNvSpPr>
          <p:nvPr>
            <p:ph type="title"/>
          </p:nvPr>
        </p:nvSpPr>
        <p:spPr>
          <a:xfrm>
            <a:off x="9677400" y="365126"/>
            <a:ext cx="2133600" cy="1539874"/>
          </a:xfrm>
        </p:spPr>
        <p:txBody>
          <a:bodyPr vert="horz" lIns="91440" tIns="45720" rIns="91440" bIns="45720" rtlCol="0" anchor="b">
            <a:normAutofit/>
          </a:bodyPr>
          <a:lstStyle>
            <a:lvl1pPr>
              <a:defRPr lang="en-US" sz="2400">
                <a:solidFill>
                  <a:schemeClr val="accent1"/>
                </a:solidFill>
              </a:defRPr>
            </a:lvl1pPr>
          </a:lstStyle>
          <a:p>
            <a:pPr lvl="0" rtl="0"/>
            <a:r>
              <a:rPr lang="en-US" noProof="0"/>
              <a:t>Click to edit Master title style</a:t>
            </a:r>
            <a:endParaRPr lang="en-GB" noProof="0" dirty="0"/>
          </a:p>
        </p:txBody>
      </p:sp>
      <p:sp>
        <p:nvSpPr>
          <p:cNvPr id="8" name="Freeform 5"/>
          <p:cNvSpPr>
            <a:spLocks/>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9" name="Picture Placeholder 8" descr="An empty placeholder to add an image. Click on the placeholder and select the image that you wish to add"/>
          <p:cNvSpPr>
            <a:spLocks noGrp="1"/>
          </p:cNvSpPr>
          <p:nvPr>
            <p:ph type="pic" sz="quarter" idx="13"/>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
        <p:nvSpPr>
          <p:cNvPr id="10" name="Freeform 5"/>
          <p:cNvSpPr>
            <a:spLocks/>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1" name="Picture Placeholder 10" descr="An empty placeholder to add an image. Click on the placeholder and select the image that you wish to add"/>
          <p:cNvSpPr>
            <a:spLocks noGrp="1"/>
          </p:cNvSpPr>
          <p:nvPr>
            <p:ph type="pic" sz="quarter" idx="15"/>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2" name="Freeform 5"/>
          <p:cNvSpPr>
            <a:spLocks/>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3" name="Picture Placeholder 12" descr="An empty placeholder to add an image. Click on the placeholder and select the image that you wish to add"/>
          <p:cNvSpPr>
            <a:spLocks noGrp="1"/>
          </p:cNvSpPr>
          <p:nvPr>
            <p:ph type="pic" sz="quarter" idx="16"/>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14" name="Freeform 5"/>
          <p:cNvSpPr>
            <a:spLocks/>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15" name="Picture Placeholder 14" descr="An empty placeholder to add an image. Click on the placeholder and select the image that you wish to add"/>
          <p:cNvSpPr>
            <a:spLocks noGrp="1"/>
          </p:cNvSpPr>
          <p:nvPr>
            <p:ph type="pic" sz="quarter" idx="17"/>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rtlCol="0">
            <a:noAutofit/>
          </a:bodyPr>
          <a:lstStyle>
            <a:lvl1pPr marL="0" indent="0" algn="ctr">
              <a:buNone/>
              <a:defRPr/>
            </a:lvl1pPr>
          </a:lstStyle>
          <a:p>
            <a:pPr rtl="0"/>
            <a:r>
              <a:rPr lang="en-US" noProof="0"/>
              <a:t>Drag picture to placeholder or click icon to add</a:t>
            </a:r>
            <a:endParaRPr lang="en-GB" noProof="0" dirty="0"/>
          </a:p>
        </p:txBody>
      </p:sp>
      <p:sp>
        <p:nvSpPr>
          <p:cNvPr id="20" name="Freeform 5"/>
          <p:cNvSpPr>
            <a:spLocks/>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1" name="Picture Placeholder 20" descr="An empty placeholder to add an image. Click on the placeholder and select the image that you wish to add"/>
          <p:cNvSpPr>
            <a:spLocks noGrp="1"/>
          </p:cNvSpPr>
          <p:nvPr>
            <p:ph type="pic" sz="quarter" idx="18"/>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rtlCol="0">
            <a:noAutofit/>
          </a:bodyPr>
          <a:lstStyle>
            <a:lvl1pPr marL="0" indent="0" algn="ctr">
              <a:buNone/>
              <a:defRPr/>
            </a:lvl1pPr>
          </a:lstStyle>
          <a:p>
            <a:pPr rtl="0"/>
            <a:r>
              <a:rPr lang="en-US" noProof="0"/>
              <a:t>Drag picture to placeholder or click icon to add</a:t>
            </a:r>
            <a:endParaRPr lang="en-GB" noProof="0" dirty="0"/>
          </a:p>
        </p:txBody>
      </p:sp>
    </p:spTree>
    <p:extLst>
      <p:ext uri="{BB962C8B-B14F-4D97-AF65-F5344CB8AC3E}">
        <p14:creationId xmlns:p14="http://schemas.microsoft.com/office/powerpoint/2010/main" val="86467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ACA30FA5-719D-4311-A994-1E32E16A1C10}" type="datetime1">
              <a:rPr lang="en-GB" noProof="0" smtClean="0"/>
              <a:t>21/09/2021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44326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65125"/>
            <a:ext cx="1828799" cy="4940300"/>
          </a:xfrm>
        </p:spPr>
        <p:txBody>
          <a:bodyPr vert="eaVert" rtlCol="0"/>
          <a:lstStyle/>
          <a:p>
            <a:pPr rtl="0"/>
            <a:r>
              <a:rPr lang="en-US" noProof="0"/>
              <a:t>Click to edit Master title style</a:t>
            </a:r>
            <a:endParaRPr lang="en-GB" noProof="0" dirty="0"/>
          </a:p>
        </p:txBody>
      </p:sp>
      <p:sp>
        <p:nvSpPr>
          <p:cNvPr id="3" name="Vertical Text Placeholder 2"/>
          <p:cNvSpPr>
            <a:spLocks noGrp="1"/>
          </p:cNvSpPr>
          <p:nvPr>
            <p:ph type="body" orient="vert" idx="1"/>
          </p:nvPr>
        </p:nvSpPr>
        <p:spPr>
          <a:xfrm>
            <a:off x="1524000" y="365125"/>
            <a:ext cx="6858000" cy="4940300"/>
          </a:xfrm>
        </p:spPr>
        <p:txBody>
          <a:bodyPr vert="eaVert"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DD3AD42A-AC6C-4A4C-8FFC-97DA4C99DC2B}" type="datetime1">
              <a:rPr lang="en-GB" noProof="0" smtClean="0"/>
              <a:t>21/09/2021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926244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idx="1"/>
          </p:nvPr>
        </p:nvSpPr>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11"/>
          </p:nvPr>
        </p:nvSpPr>
        <p:spPr/>
        <p:txBody>
          <a:bodyPr rtlCol="0"/>
          <a:lstStyle/>
          <a:p>
            <a:pPr rtl="0"/>
            <a:r>
              <a:rPr lang="en-GB" noProof="0" dirty="0"/>
              <a:t>Add a footer</a:t>
            </a:r>
          </a:p>
        </p:txBody>
      </p:sp>
      <p:sp>
        <p:nvSpPr>
          <p:cNvPr id="4" name="Date Placeholder 3"/>
          <p:cNvSpPr>
            <a:spLocks noGrp="1"/>
          </p:cNvSpPr>
          <p:nvPr>
            <p:ph type="dt" sz="half" idx="10"/>
          </p:nvPr>
        </p:nvSpPr>
        <p:spPr/>
        <p:txBody>
          <a:bodyPr rtlCol="0"/>
          <a:lstStyle/>
          <a:p>
            <a:pPr rtl="0"/>
            <a:fld id="{2B4CDFD9-B3EA-421A-B59B-79EE289E80ED}" type="datetime1">
              <a:rPr lang="en-GB" noProof="0" smtClean="0"/>
              <a:t>21/09/2021</a:t>
            </a:fld>
            <a:endParaRPr lang="en-GB" noProof="0" dirty="0"/>
          </a:p>
        </p:txBody>
      </p:sp>
      <p:sp>
        <p:nvSpPr>
          <p:cNvPr id="6" name="Slide Number Placeholder 5"/>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03573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p:blipFill>
        <p:spPr>
          <a:xfrm>
            <a:off x="0" y="0"/>
            <a:ext cx="12188952" cy="6857176"/>
          </a:xfrm>
          <a:prstGeom prst="rect">
            <a:avLst/>
          </a:prstGeom>
        </p:spPr>
      </p:pic>
      <p:sp>
        <p:nvSpPr>
          <p:cNvPr id="2" name="Title 1"/>
          <p:cNvSpPr>
            <a:spLocks noGrp="1"/>
          </p:cNvSpPr>
          <p:nvPr>
            <p:ph type="title"/>
          </p:nvPr>
        </p:nvSpPr>
        <p:spPr>
          <a:xfrm>
            <a:off x="3352800" y="533400"/>
            <a:ext cx="7315200" cy="1828800"/>
          </a:xfrm>
        </p:spPr>
        <p:txBody>
          <a:bodyPr rtlCol="0" anchor="b">
            <a:normAutofit/>
          </a:bodyPr>
          <a:lstStyle>
            <a:lvl1pPr>
              <a:defRPr sz="4400"/>
            </a:lvl1p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3352800" y="2438400"/>
            <a:ext cx="5486400" cy="914400"/>
          </a:xfrm>
        </p:spPr>
        <p:txBody>
          <a:bodyPr rtlCol="0">
            <a:normAutofit/>
          </a:bodyPr>
          <a:lstStyle>
            <a:lvl1pPr marL="0" indent="0">
              <a:spcBef>
                <a:spcPts val="1200"/>
              </a:spcBef>
              <a:buNone/>
              <a:defRPr sz="2400">
                <a:solidFill>
                  <a:schemeClr val="tx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n-US" noProof="0"/>
              <a:t>Click to edit Master text styles</a:t>
            </a:r>
          </a:p>
        </p:txBody>
      </p:sp>
    </p:spTree>
    <p:extLst>
      <p:ext uri="{BB962C8B-B14F-4D97-AF65-F5344CB8AC3E}">
        <p14:creationId xmlns:p14="http://schemas.microsoft.com/office/powerpoint/2010/main" val="227950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Content Placeholder 2"/>
          <p:cNvSpPr>
            <a:spLocks noGrp="1"/>
          </p:cNvSpPr>
          <p:nvPr>
            <p:ph sz="half" idx="1"/>
          </p:nvPr>
        </p:nvSpPr>
        <p:spPr>
          <a:xfrm>
            <a:off x="152400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Content Placeholder 3"/>
          <p:cNvSpPr>
            <a:spLocks noGrp="1"/>
          </p:cNvSpPr>
          <p:nvPr>
            <p:ph sz="half" idx="2"/>
          </p:nvPr>
        </p:nvSpPr>
        <p:spPr>
          <a:xfrm>
            <a:off x="6278880" y="1825625"/>
            <a:ext cx="4389120" cy="3474720"/>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25CFA9F0-87F7-4B7A-9F87-545EDF73314F}" type="datetime1">
              <a:rPr lang="en-GB" noProof="0" smtClean="0"/>
              <a:t>21/09/2021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162530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4" name="Content Placeholder 3"/>
          <p:cNvSpPr>
            <a:spLocks noGrp="1"/>
          </p:cNvSpPr>
          <p:nvPr>
            <p:ph sz="half" idx="2"/>
          </p:nvPr>
        </p:nvSpPr>
        <p:spPr>
          <a:xfrm>
            <a:off x="152400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Text Placeholder 4"/>
          <p:cNvSpPr>
            <a:spLocks noGrp="1"/>
          </p:cNvSpPr>
          <p:nvPr>
            <p:ph type="body" sz="quarter" idx="3"/>
          </p:nvPr>
        </p:nvSpPr>
        <p:spPr>
          <a:xfrm>
            <a:off x="6278880" y="1828799"/>
            <a:ext cx="4389120" cy="795867"/>
          </a:xfrm>
        </p:spPr>
        <p:txBody>
          <a:bodyPr rtlCol="0" anchor="ctr">
            <a:normAutofit/>
          </a:bodyPr>
          <a:lstStyle>
            <a:lvl1pPr marL="0" indent="0">
              <a:spcBef>
                <a:spcPts val="0"/>
              </a:spcBef>
              <a:buNone/>
              <a:defRPr sz="2400" b="0">
                <a:solidFill>
                  <a:schemeClr val="accent4">
                    <a:lumMod val="7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US" noProof="0"/>
              <a:t>Click to edit Master text styles</a:t>
            </a:r>
          </a:p>
        </p:txBody>
      </p:sp>
      <p:sp>
        <p:nvSpPr>
          <p:cNvPr id="6" name="Content Placeholder 5"/>
          <p:cNvSpPr>
            <a:spLocks noGrp="1"/>
          </p:cNvSpPr>
          <p:nvPr>
            <p:ph sz="quarter" idx="4"/>
          </p:nvPr>
        </p:nvSpPr>
        <p:spPr>
          <a:xfrm>
            <a:off x="6278880" y="2624666"/>
            <a:ext cx="4389120" cy="2675467"/>
          </a:xfrm>
        </p:spPr>
        <p:txBody>
          <a:bodyPr rtlCol="0"/>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8" name="Footer Placeholder 7"/>
          <p:cNvSpPr>
            <a:spLocks noGrp="1"/>
          </p:cNvSpPr>
          <p:nvPr>
            <p:ph type="ftr" sz="quarter" idx="11"/>
          </p:nvPr>
        </p:nvSpPr>
        <p:spPr/>
        <p:txBody>
          <a:bodyPr rtlCol="0"/>
          <a:lstStyle/>
          <a:p>
            <a:pPr rtl="0"/>
            <a:r>
              <a:rPr lang="en-GB" noProof="0" dirty="0"/>
              <a:t>Add a footer</a:t>
            </a:r>
          </a:p>
        </p:txBody>
      </p:sp>
      <p:sp>
        <p:nvSpPr>
          <p:cNvPr id="7" name="Date Placeholder 6"/>
          <p:cNvSpPr>
            <a:spLocks noGrp="1"/>
          </p:cNvSpPr>
          <p:nvPr>
            <p:ph type="dt" sz="half" idx="10"/>
          </p:nvPr>
        </p:nvSpPr>
        <p:spPr/>
        <p:txBody>
          <a:bodyPr rtlCol="0"/>
          <a:lstStyle/>
          <a:p>
            <a:pPr rtl="0"/>
            <a:fld id="{FFAD51FD-2265-4464-99A6-D0FE7F1BE714}" type="datetime1">
              <a:rPr lang="en-GB" noProof="0" smtClean="0"/>
              <a:t>21/09/2021</a:t>
            </a:fld>
            <a:endParaRPr lang="en-GB" noProof="0" dirty="0"/>
          </a:p>
        </p:txBody>
      </p:sp>
      <p:sp>
        <p:nvSpPr>
          <p:cNvPr id="9" name="Slide Number Placeholder 8"/>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290008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en-US" noProof="0"/>
              <a:t>Click to edit Master title style</a:t>
            </a:r>
            <a:endParaRPr lang="en-GB" noProof="0" dirty="0"/>
          </a:p>
        </p:txBody>
      </p:sp>
      <p:sp>
        <p:nvSpPr>
          <p:cNvPr id="4" name="Footer Placeholder 3"/>
          <p:cNvSpPr>
            <a:spLocks noGrp="1"/>
          </p:cNvSpPr>
          <p:nvPr>
            <p:ph type="ftr" sz="quarter" idx="11"/>
          </p:nvPr>
        </p:nvSpPr>
        <p:spPr/>
        <p:txBody>
          <a:bodyPr rtlCol="0"/>
          <a:lstStyle/>
          <a:p>
            <a:pPr rtl="0"/>
            <a:r>
              <a:rPr lang="en-GB" noProof="0" dirty="0"/>
              <a:t>Add a footer</a:t>
            </a:r>
          </a:p>
        </p:txBody>
      </p:sp>
      <p:sp>
        <p:nvSpPr>
          <p:cNvPr id="3" name="Date Placeholder 2"/>
          <p:cNvSpPr>
            <a:spLocks noGrp="1"/>
          </p:cNvSpPr>
          <p:nvPr>
            <p:ph type="dt" sz="half" idx="10"/>
          </p:nvPr>
        </p:nvSpPr>
        <p:spPr/>
        <p:txBody>
          <a:bodyPr rtlCol="0"/>
          <a:lstStyle/>
          <a:p>
            <a:pPr rtl="0"/>
            <a:fld id="{F5CDF3F4-D04E-4D2D-9ABC-243A97E4C559}" type="datetime1">
              <a:rPr lang="en-GB" noProof="0" smtClean="0"/>
              <a:t>21/09/2021</a:t>
            </a:fld>
            <a:endParaRPr lang="en-GB" noProof="0" dirty="0"/>
          </a:p>
        </p:txBody>
      </p:sp>
      <p:sp>
        <p:nvSpPr>
          <p:cNvPr id="5" name="Slide Number Placeholder 4"/>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4502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rtlCol="0"/>
          <a:lstStyle/>
          <a:p>
            <a:pPr rtl="0"/>
            <a:r>
              <a:rPr lang="en-GB" noProof="0" dirty="0"/>
              <a:t>Add a footer</a:t>
            </a:r>
          </a:p>
        </p:txBody>
      </p:sp>
      <p:sp>
        <p:nvSpPr>
          <p:cNvPr id="2" name="Date Placeholder 1"/>
          <p:cNvSpPr>
            <a:spLocks noGrp="1"/>
          </p:cNvSpPr>
          <p:nvPr>
            <p:ph type="dt" sz="half" idx="10"/>
          </p:nvPr>
        </p:nvSpPr>
        <p:spPr/>
        <p:txBody>
          <a:bodyPr rtlCol="0"/>
          <a:lstStyle/>
          <a:p>
            <a:pPr rtl="0"/>
            <a:fld id="{D7507679-C931-4C2B-A161-69909595520E}" type="datetime1">
              <a:rPr lang="en-GB" noProof="0" smtClean="0"/>
              <a:t>21/09/2021</a:t>
            </a:fld>
            <a:endParaRPr lang="en-GB" noProof="0" dirty="0"/>
          </a:p>
        </p:txBody>
      </p:sp>
      <p:sp>
        <p:nvSpPr>
          <p:cNvPr id="4" name="Slide Number Placeholder 3"/>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358007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3" name="Content Placeholder 2"/>
          <p:cNvSpPr>
            <a:spLocks noGrp="1"/>
          </p:cNvSpPr>
          <p:nvPr>
            <p:ph idx="1"/>
          </p:nvPr>
        </p:nvSpPr>
        <p:spPr>
          <a:xfrm>
            <a:off x="4724400" y="1828800"/>
            <a:ext cx="5943600" cy="3476625"/>
          </a:xfrm>
        </p:spPr>
        <p:txBody>
          <a:bodyPr rtlCol="0">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4" name="Text Placeholder 3"/>
          <p:cNvSpPr>
            <a:spLocks noGrp="1"/>
          </p:cNvSpPr>
          <p:nvPr>
            <p:ph type="body" sz="half" idx="2"/>
          </p:nvPr>
        </p:nvSpPr>
        <p:spPr>
          <a:xfrm>
            <a:off x="1523999" y="1828800"/>
            <a:ext cx="2926080" cy="3476625"/>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B2AB2539-38DF-4CA5-87A7-E69B9F49F297}" type="datetime1">
              <a:rPr lang="en-GB" noProof="0" smtClean="0"/>
              <a:t>21/09/2021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807354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5"/>
          <p:cNvSpPr>
            <a:spLocks/>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rtlCol="0" anchor="t" anchorCtr="0" compatLnSpc="1">
            <a:prstTxWarp prst="textNoShape">
              <a:avLst/>
            </a:prstTxWarp>
          </a:bodyPr>
          <a:lstStyle/>
          <a:p>
            <a:pPr rtl="0"/>
            <a:endParaRPr lang="en-GB" noProof="0" dirty="0"/>
          </a:p>
        </p:txBody>
      </p:sp>
      <p:sp>
        <p:nvSpPr>
          <p:cNvPr id="2" name="Title 1"/>
          <p:cNvSpPr>
            <a:spLocks noGrp="1"/>
          </p:cNvSpPr>
          <p:nvPr>
            <p:ph type="title"/>
          </p:nvPr>
        </p:nvSpPr>
        <p:spPr/>
        <p:txBody>
          <a:bodyPr rtlCol="0" anchor="b"/>
          <a:lstStyle>
            <a:lvl1pPr>
              <a:defRPr sz="3200"/>
            </a:lvl1pPr>
          </a:lstStyle>
          <a:p>
            <a:pPr rtl="0"/>
            <a:r>
              <a:rPr lang="en-US" noProof="0"/>
              <a:t>Click to edit Master title style</a:t>
            </a:r>
            <a:endParaRPr lang="en-GB" noProof="0" dirty="0"/>
          </a:p>
        </p:txBody>
      </p:sp>
      <p:sp>
        <p:nvSpPr>
          <p:cNvPr id="12" name="Picture Placeholder 11" descr="An empty placeholder to add an image. Click on the placeholder and select the image that you wish to add"/>
          <p:cNvSpPr>
            <a:spLocks noGrp="1"/>
          </p:cNvSpPr>
          <p:nvPr>
            <p:ph type="pic" idx="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rtlCol="0">
            <a:no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US" noProof="0"/>
              <a:t>Drag picture to placeholder or click icon to add</a:t>
            </a:r>
            <a:endParaRPr lang="en-GB" noProof="0" dirty="0"/>
          </a:p>
        </p:txBody>
      </p:sp>
      <p:sp>
        <p:nvSpPr>
          <p:cNvPr id="4" name="Text Placeholder 3"/>
          <p:cNvSpPr>
            <a:spLocks noGrp="1"/>
          </p:cNvSpPr>
          <p:nvPr>
            <p:ph type="body" sz="half" idx="2"/>
          </p:nvPr>
        </p:nvSpPr>
        <p:spPr>
          <a:xfrm>
            <a:off x="7010400" y="2245995"/>
            <a:ext cx="3657600" cy="2194560"/>
          </a:xfrm>
        </p:spPr>
        <p:txBody>
          <a:bodyPr rtlCol="0">
            <a:normAutofit/>
          </a:bodyPr>
          <a:lstStyle>
            <a:lvl1pPr marL="0" indent="0">
              <a:spcBef>
                <a:spcPts val="1200"/>
              </a:spcBef>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US" noProof="0"/>
              <a:t>Click to edit Master text styles</a:t>
            </a:r>
          </a:p>
        </p:txBody>
      </p:sp>
      <p:sp>
        <p:nvSpPr>
          <p:cNvPr id="6" name="Footer Placeholder 5"/>
          <p:cNvSpPr>
            <a:spLocks noGrp="1"/>
          </p:cNvSpPr>
          <p:nvPr>
            <p:ph type="ftr" sz="quarter" idx="11"/>
          </p:nvPr>
        </p:nvSpPr>
        <p:spPr/>
        <p:txBody>
          <a:bodyPr rtlCol="0"/>
          <a:lstStyle/>
          <a:p>
            <a:pPr rtl="0"/>
            <a:r>
              <a:rPr lang="en-GB" noProof="0" dirty="0"/>
              <a:t>Add a footer</a:t>
            </a:r>
          </a:p>
        </p:txBody>
      </p:sp>
      <p:sp>
        <p:nvSpPr>
          <p:cNvPr id="5" name="Date Placeholder 4"/>
          <p:cNvSpPr>
            <a:spLocks noGrp="1"/>
          </p:cNvSpPr>
          <p:nvPr>
            <p:ph type="dt" sz="half" idx="10"/>
          </p:nvPr>
        </p:nvSpPr>
        <p:spPr/>
        <p:txBody>
          <a:bodyPr rtlCol="0"/>
          <a:lstStyle/>
          <a:p>
            <a:pPr rtl="0"/>
            <a:fld id="{5C6B51CB-EB71-4D50-9CE4-F98A4C970365}" type="datetime1">
              <a:rPr lang="en-GB" noProof="0" smtClean="0"/>
              <a:t>21/09/2021</a:t>
            </a:fld>
            <a:endParaRPr lang="en-GB" noProof="0" dirty="0"/>
          </a:p>
        </p:txBody>
      </p:sp>
      <p:sp>
        <p:nvSpPr>
          <p:cNvPr id="7" name="Slide Number Placeholder 6"/>
          <p:cNvSpPr>
            <a:spLocks noGrp="1"/>
          </p:cNvSpPr>
          <p:nvPr>
            <p:ph type="sldNum" sz="quarter" idx="12"/>
          </p:nvPr>
        </p:nvSpPr>
        <p:spPr/>
        <p:txBody>
          <a:bodyPr rtlCol="0"/>
          <a:lstStyle/>
          <a:p>
            <a:pPr rtl="0"/>
            <a:fld id="{289D71E3-7D81-4C24-B9D8-6B108755C64C}" type="slidenum">
              <a:rPr lang="en-GB" noProof="0" smtClean="0"/>
              <a:t>‹#›</a:t>
            </a:fld>
            <a:endParaRPr lang="en-GB" noProof="0" dirty="0"/>
          </a:p>
        </p:txBody>
      </p:sp>
    </p:spTree>
    <p:extLst>
      <p:ext uri="{BB962C8B-B14F-4D97-AF65-F5344CB8AC3E}">
        <p14:creationId xmlns:p14="http://schemas.microsoft.com/office/powerpoint/2010/main" val="65131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p:blipFill>
        <p:spPr>
          <a:xfrm>
            <a:off x="0" y="0"/>
            <a:ext cx="12188826" cy="6858000"/>
          </a:xfrm>
          <a:prstGeom prst="rect">
            <a:avLst/>
          </a:prstGeom>
        </p:spPr>
      </p:pic>
      <p:sp>
        <p:nvSpPr>
          <p:cNvPr id="2" name="Title Placeholder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pPr rtl="0"/>
            <a:r>
              <a:rPr lang="en-US" noProof="0"/>
              <a:t>Click to edit Master title style</a:t>
            </a:r>
            <a:endParaRPr lang="en-GB" noProof="0" dirty="0"/>
          </a:p>
        </p:txBody>
      </p:sp>
      <p:sp>
        <p:nvSpPr>
          <p:cNvPr id="3" name="Text Placeholder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dirty="0"/>
          </a:p>
        </p:txBody>
      </p:sp>
      <p:sp>
        <p:nvSpPr>
          <p:cNvPr id="5" name="Footer Placeholder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a:defRPr sz="1100">
                <a:solidFill>
                  <a:schemeClr val="tx1"/>
                </a:solidFill>
              </a:defRPr>
            </a:lvl1pPr>
          </a:lstStyle>
          <a:p>
            <a:pPr rtl="0"/>
            <a:r>
              <a:rPr lang="en-GB" noProof="0" dirty="0"/>
              <a:t>Add a footer</a:t>
            </a:r>
          </a:p>
        </p:txBody>
      </p:sp>
      <p:sp>
        <p:nvSpPr>
          <p:cNvPr id="4" name="Date Placeholder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a:defRPr sz="1100">
                <a:solidFill>
                  <a:schemeClr val="tx1"/>
                </a:solidFill>
              </a:defRPr>
            </a:lvl1pPr>
          </a:lstStyle>
          <a:p>
            <a:pPr rtl="0"/>
            <a:fld id="{D7A14578-F1F8-4DAB-8600-44E382B551B5}" type="datetime1">
              <a:rPr lang="en-GB" noProof="0" smtClean="0"/>
              <a:t>21/09/2021</a:t>
            </a:fld>
            <a:endParaRPr lang="en-GB" noProof="0" dirty="0"/>
          </a:p>
        </p:txBody>
      </p:sp>
      <p:sp>
        <p:nvSpPr>
          <p:cNvPr id="6" name="Slide Number Placeholder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a:defRPr sz="1100">
                <a:solidFill>
                  <a:schemeClr val="tx1"/>
                </a:solidFill>
              </a:defRPr>
            </a:lvl1pPr>
          </a:lstStyle>
          <a:p>
            <a:pPr rtl="0"/>
            <a:fld id="{289D71E3-7D81-4C24-B9D8-6B108755C64C}" type="slidenum">
              <a:rPr lang="en-GB" noProof="0" smtClean="0"/>
              <a:pPr/>
              <a:t>‹#›</a:t>
            </a:fld>
            <a:endParaRPr lang="en-GB" noProof="0" dirty="0"/>
          </a:p>
        </p:txBody>
      </p:sp>
    </p:spTree>
    <p:extLst>
      <p:ext uri="{BB962C8B-B14F-4D97-AF65-F5344CB8AC3E}">
        <p14:creationId xmlns:p14="http://schemas.microsoft.com/office/powerpoint/2010/main" val="361654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2" r:id="rId11"/>
    <p:sldLayoutId id="2147483661" r:id="rId12"/>
    <p:sldLayoutId id="2147483658" r:id="rId13"/>
    <p:sldLayoutId id="2147483659"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Font typeface="Arial" panose="020B0604020202020204" pitchFamily="34" charset="0"/>
        <a:buChar char="•"/>
        <a:defRPr sz="1800" kern="1200">
          <a:solidFill>
            <a:schemeClr val="tx1"/>
          </a:solidFill>
          <a:latin typeface="+mn-lt"/>
          <a:ea typeface="+mn-ea"/>
          <a:cs typeface="+mn-cs"/>
        </a:defRPr>
      </a:lvl2pPr>
      <a:lvl3pPr marL="685800" indent="-182880" algn="l" defTabSz="914400" rtl="0" eaLnBrk="1" latinLnBrk="0" hangingPunct="1">
        <a:lnSpc>
          <a:spcPct val="90000"/>
        </a:lnSpc>
        <a:spcBef>
          <a:spcPts val="600"/>
        </a:spcBef>
        <a:buFont typeface="Arial" panose="020B0604020202020204"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4pPr>
      <a:lvl5pPr marL="11430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hyperlink" Target="https://blogs.glowscotland.org.uk/nl/sthelens/"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14.png"/><Relationship Id="rId12"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media" Target="../media/media6.m4a"/><Relationship Id="rId7" Type="http://schemas.openxmlformats.org/officeDocument/2006/relationships/image" Target="../media/image7.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notesSlide" Target="../notesSlides/notesSlide2.xml"/><Relationship Id="rId5" Type="http://schemas.openxmlformats.org/officeDocument/2006/relationships/slideLayout" Target="../slideLayouts/slideLayout4.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microsoft.com/office/2007/relationships/media" Target="../media/media8.m4a"/><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7.png"/><Relationship Id="rId5" Type="http://schemas.openxmlformats.org/officeDocument/2006/relationships/slideLayout" Target="../slideLayouts/slideLayout4.xml"/><Relationship Id="rId4" Type="http://schemas.openxmlformats.org/officeDocument/2006/relationships/audio" Target="../media/media8.m4a"/></Relationships>
</file>

<file path=ppt/slides/_rels/slide8.xml.rels><?xml version="1.0" encoding="UTF-8" standalone="yes"?>
<Relationships xmlns="http://schemas.openxmlformats.org/package/2006/relationships"><Relationship Id="rId3" Type="http://schemas.microsoft.com/office/2007/relationships/media" Target="../media/media10.m4a"/><Relationship Id="rId7" Type="http://schemas.openxmlformats.org/officeDocument/2006/relationships/image" Target="../media/image7.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3.xml"/><Relationship Id="rId5" Type="http://schemas.openxmlformats.org/officeDocument/2006/relationships/slideLayout" Target="../slideLayouts/slideLayout5.xml"/><Relationship Id="rId4" Type="http://schemas.openxmlformats.org/officeDocument/2006/relationships/audio" Target="../media/media10.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59496" y="908720"/>
            <a:ext cx="8458200" cy="1828800"/>
          </a:xfrm>
        </p:spPr>
        <p:txBody>
          <a:bodyPr rtlCol="0">
            <a:normAutofit/>
          </a:bodyPr>
          <a:lstStyle/>
          <a:p>
            <a:pPr algn="ctr" rtl="0"/>
            <a:r>
              <a:rPr lang="en-GB" sz="5400" dirty="0">
                <a:latin typeface="Century Gothic" charset="0"/>
                <a:ea typeface="Century Gothic" charset="0"/>
                <a:cs typeface="Century Gothic" charset="0"/>
              </a:rPr>
              <a:t>Welcome to Primary 2</a:t>
            </a:r>
          </a:p>
        </p:txBody>
      </p:sp>
      <p:sp>
        <p:nvSpPr>
          <p:cNvPr id="3" name="Subtitle 2"/>
          <p:cNvSpPr>
            <a:spLocks noGrp="1"/>
          </p:cNvSpPr>
          <p:nvPr>
            <p:ph type="subTitle" idx="1"/>
          </p:nvPr>
        </p:nvSpPr>
        <p:spPr>
          <a:xfrm>
            <a:off x="2567608" y="3356992"/>
            <a:ext cx="7086600" cy="914400"/>
          </a:xfrm>
        </p:spPr>
        <p:txBody>
          <a:bodyPr rtlCol="0">
            <a:normAutofit fontScale="70000" lnSpcReduction="20000"/>
          </a:bodyPr>
          <a:lstStyle/>
          <a:p>
            <a:pPr algn="ctr" rtl="0"/>
            <a:r>
              <a:rPr lang="en-GB" sz="4400" dirty="0">
                <a:latin typeface="Century Gothic" charset="0"/>
                <a:ea typeface="Century Gothic" charset="0"/>
                <a:cs typeface="Century Gothic" charset="0"/>
              </a:rPr>
              <a:t>Mrs Cardigan</a:t>
            </a:r>
          </a:p>
          <a:p>
            <a:pPr algn="ctr" rtl="0"/>
            <a:r>
              <a:rPr lang="en-GB" sz="4400" dirty="0">
                <a:latin typeface="Century Gothic" charset="0"/>
                <a:ea typeface="Century Gothic" charset="0"/>
                <a:cs typeface="Century Gothic" charset="0"/>
              </a:rPr>
              <a:t>Twitter:  @</a:t>
            </a:r>
            <a:r>
              <a:rPr lang="en-GB" sz="4400" dirty="0" err="1">
                <a:latin typeface="Century Gothic" charset="0"/>
                <a:ea typeface="Century Gothic" charset="0"/>
                <a:cs typeface="Century Gothic" charset="0"/>
              </a:rPr>
              <a:t>sthelensnlc</a:t>
            </a:r>
            <a:r>
              <a:rPr lang="en-GB" sz="4400" dirty="0">
                <a:latin typeface="Century Gothic" charset="0"/>
                <a:ea typeface="Century Gothic" charset="0"/>
                <a:cs typeface="Century Gothic" charset="0"/>
              </a:rPr>
              <a:t> </a:t>
            </a:r>
          </a:p>
        </p:txBody>
      </p:sp>
    </p:spTree>
    <p:extLst>
      <p:ext uri="{BB962C8B-B14F-4D97-AF65-F5344CB8AC3E}">
        <p14:creationId xmlns:p14="http://schemas.microsoft.com/office/powerpoint/2010/main" val="279804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B050"/>
                </a:solidFill>
                <a:latin typeface="SassoonPrimaryInfant" panose="00000400000000000000" pitchFamily="2" charset="0"/>
              </a:rPr>
              <a:t>Health and Wellbeing</a:t>
            </a:r>
          </a:p>
        </p:txBody>
      </p:sp>
      <p:sp>
        <p:nvSpPr>
          <p:cNvPr id="3" name="Content Placeholder 2"/>
          <p:cNvSpPr>
            <a:spLocks noGrp="1"/>
          </p:cNvSpPr>
          <p:nvPr>
            <p:ph idx="1"/>
          </p:nvPr>
        </p:nvSpPr>
        <p:spPr>
          <a:xfrm>
            <a:off x="1055440" y="1457146"/>
            <a:ext cx="9829800" cy="3746728"/>
          </a:xfrm>
        </p:spPr>
        <p:txBody>
          <a:bodyPr>
            <a:normAutofit fontScale="92500" lnSpcReduction="10000"/>
          </a:bodyPr>
          <a:lstStyle/>
          <a:p>
            <a:r>
              <a:rPr lang="en-GB" dirty="0">
                <a:latin typeface="SassoonPrimaryInfant" panose="00000400000000000000" pitchFamily="2" charset="0"/>
              </a:rPr>
              <a:t>Learning about the SHANARRI indicators - </a:t>
            </a:r>
            <a:r>
              <a:rPr lang="en-US" dirty="0">
                <a:latin typeface="SassoonPrimaryInfant" panose="00000400000000000000" pitchFamily="2" charset="0"/>
              </a:rPr>
              <a:t>Safe, Healthy, Achieving, Nurtured, Active, Respected, Responsible, Included. This also includes help from Sid the puppet and his friend </a:t>
            </a:r>
            <a:r>
              <a:rPr lang="en-US" dirty="0" err="1">
                <a:latin typeface="SassoonPrimaryInfant" panose="00000400000000000000" pitchFamily="2" charset="0"/>
              </a:rPr>
              <a:t>Shanarri</a:t>
            </a:r>
            <a:r>
              <a:rPr lang="en-US" dirty="0">
                <a:latin typeface="SassoonPrimaryInfant" panose="00000400000000000000" pitchFamily="2" charset="0"/>
              </a:rPr>
              <a:t> the spider.</a:t>
            </a:r>
            <a:endParaRPr lang="en-GB" dirty="0">
              <a:latin typeface="SassoonPrimaryInfant" panose="00000400000000000000" pitchFamily="2" charset="0"/>
            </a:endParaRPr>
          </a:p>
          <a:p>
            <a:r>
              <a:rPr lang="en-GB" dirty="0">
                <a:latin typeface="SassoonPrimaryInfant" panose="00000400000000000000" pitchFamily="2" charset="0"/>
              </a:rPr>
              <a:t>Circle time - Talking circle</a:t>
            </a:r>
          </a:p>
          <a:p>
            <a:r>
              <a:rPr lang="en-GB" dirty="0">
                <a:latin typeface="SassoonPrimaryInfant" panose="00000400000000000000" pitchFamily="2" charset="0"/>
              </a:rPr>
              <a:t>Health and Wellbeing section of the Personal Learning Plans </a:t>
            </a:r>
          </a:p>
          <a:p>
            <a:r>
              <a:rPr lang="en-US" dirty="0">
                <a:latin typeface="SassoonPrimaryInfant" panose="00000400000000000000" pitchFamily="2" charset="0"/>
              </a:rPr>
              <a:t>Daily Mile</a:t>
            </a:r>
          </a:p>
          <a:p>
            <a:r>
              <a:rPr lang="en-US" dirty="0">
                <a:latin typeface="SassoonPrimaryInfant" panose="00000400000000000000" pitchFamily="2" charset="0"/>
              </a:rPr>
              <a:t>Class Charter at the beginning of the year</a:t>
            </a:r>
          </a:p>
          <a:p>
            <a:r>
              <a:rPr lang="en-US" dirty="0">
                <a:latin typeface="SassoonPrimaryInfant" panose="00000400000000000000" pitchFamily="2" charset="0"/>
              </a:rPr>
              <a:t>Health and Wellbeing encompasses everything we do</a:t>
            </a:r>
          </a:p>
          <a:p>
            <a:r>
              <a:rPr lang="en-US" dirty="0">
                <a:latin typeface="SassoonPrimaryInfant" panose="00000400000000000000" pitchFamily="2" charset="0"/>
              </a:rPr>
              <a:t>UNCRC – The Rights of the Child</a:t>
            </a:r>
          </a:p>
          <a:p>
            <a:pPr marL="0" indent="0">
              <a:buNone/>
            </a:pPr>
            <a:endParaRPr lang="en-US" dirty="0"/>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68000" y="692696"/>
            <a:ext cx="609600" cy="609600"/>
          </a:xfrm>
          <a:prstGeom prst="rect">
            <a:avLst/>
          </a:prstGeom>
        </p:spPr>
      </p:pic>
    </p:spTree>
    <p:extLst>
      <p:ext uri="{BB962C8B-B14F-4D97-AF65-F5344CB8AC3E}">
        <p14:creationId xmlns:p14="http://schemas.microsoft.com/office/powerpoint/2010/main" val="118372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3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416" y="188640"/>
            <a:ext cx="9829800" cy="1082674"/>
          </a:xfrm>
        </p:spPr>
        <p:txBody>
          <a:bodyPr rtlCol="0">
            <a:normAutofit/>
          </a:bodyPr>
          <a:lstStyle/>
          <a:p>
            <a:pPr algn="ctr" rtl="0"/>
            <a:r>
              <a:rPr lang="en-GB" sz="4400" dirty="0">
                <a:latin typeface="Century Gothic" charset="0"/>
                <a:ea typeface="Century Gothic" charset="0"/>
                <a:cs typeface="Century Gothic" charset="0"/>
              </a:rPr>
              <a:t>Timetable</a:t>
            </a:r>
          </a:p>
        </p:txBody>
      </p:sp>
      <p:sp>
        <p:nvSpPr>
          <p:cNvPr id="3" name="Content Placeholder 2"/>
          <p:cNvSpPr>
            <a:spLocks noGrp="1"/>
          </p:cNvSpPr>
          <p:nvPr>
            <p:ph idx="1"/>
          </p:nvPr>
        </p:nvSpPr>
        <p:spPr>
          <a:xfrm>
            <a:off x="1524000" y="1556792"/>
            <a:ext cx="9396536" cy="3960440"/>
          </a:xfrm>
        </p:spPr>
        <p:txBody>
          <a:bodyPr numCol="1" rtlCol="0" anchor="ctr">
            <a:normAutofit fontScale="77500" lnSpcReduction="20000"/>
          </a:bodyPr>
          <a:lstStyle/>
          <a:p>
            <a:pPr>
              <a:buFont typeface="Arial" charset="0"/>
              <a:buChar char="•"/>
            </a:pPr>
            <a:r>
              <a:rPr lang="en-GB" sz="2800" dirty="0">
                <a:latin typeface="Century Gothic" charset="0"/>
                <a:ea typeface="Century Gothic" charset="0"/>
                <a:cs typeface="Century Gothic" charset="0"/>
              </a:rPr>
              <a:t>P.E.</a:t>
            </a:r>
          </a:p>
          <a:p>
            <a:pPr>
              <a:buFont typeface="Wingdings" charset="2"/>
              <a:buChar char="v"/>
            </a:pPr>
            <a:r>
              <a:rPr lang="en-GB" sz="2800" dirty="0">
                <a:latin typeface="Century Gothic" charset="0"/>
                <a:ea typeface="Century Gothic" charset="0"/>
                <a:cs typeface="Century Gothic" charset="0"/>
              </a:rPr>
              <a:t> Monday (with Mr </a:t>
            </a:r>
            <a:r>
              <a:rPr lang="en-GB" sz="2800" dirty="0" err="1">
                <a:latin typeface="Century Gothic" charset="0"/>
                <a:ea typeface="Century Gothic" charset="0"/>
                <a:cs typeface="Century Gothic" charset="0"/>
              </a:rPr>
              <a:t>McGinty</a:t>
            </a:r>
            <a:r>
              <a:rPr lang="en-GB" sz="2800" dirty="0">
                <a:latin typeface="Century Gothic" charset="0"/>
                <a:ea typeface="Century Gothic" charset="0"/>
                <a:cs typeface="Century Gothic" charset="0"/>
              </a:rPr>
              <a:t>) and Wednesday.</a:t>
            </a:r>
          </a:p>
          <a:p>
            <a:pPr>
              <a:buFont typeface="Wingdings" charset="2"/>
              <a:buChar char="v"/>
            </a:pPr>
            <a:r>
              <a:rPr lang="en-GB" sz="2800" dirty="0">
                <a:latin typeface="Century Gothic" charset="0"/>
                <a:ea typeface="Century Gothic" charset="0"/>
                <a:cs typeface="Century Gothic" charset="0"/>
              </a:rPr>
              <a:t> On these days full P.E. kit can be worn to school.</a:t>
            </a:r>
          </a:p>
          <a:p>
            <a:pPr>
              <a:buFont typeface="Arial" charset="0"/>
              <a:buChar char="•"/>
            </a:pPr>
            <a:endParaRPr lang="en-GB" sz="2800" dirty="0">
              <a:latin typeface="Century Gothic" charset="0"/>
              <a:ea typeface="Century Gothic" charset="0"/>
              <a:cs typeface="Century Gothic" charset="0"/>
            </a:endParaRPr>
          </a:p>
          <a:p>
            <a:pPr>
              <a:buFont typeface="Arial" charset="0"/>
              <a:buChar char="•"/>
            </a:pPr>
            <a:r>
              <a:rPr lang="en-GB" sz="2800" dirty="0">
                <a:latin typeface="Century Gothic" charset="0"/>
                <a:ea typeface="Century Gothic" charset="0"/>
                <a:cs typeface="Century Gothic" charset="0"/>
              </a:rPr>
              <a:t>Homework</a:t>
            </a:r>
          </a:p>
          <a:p>
            <a:pPr lvl="1">
              <a:buFont typeface="Wingdings" charset="2"/>
              <a:buChar char="v"/>
            </a:pPr>
            <a:r>
              <a:rPr lang="en-GB" sz="2800" dirty="0">
                <a:latin typeface="Century Gothic" charset="0"/>
                <a:ea typeface="Century Gothic" charset="0"/>
                <a:cs typeface="Century Gothic" charset="0"/>
              </a:rPr>
              <a:t> Issued on a Monday</a:t>
            </a:r>
          </a:p>
          <a:p>
            <a:pPr lvl="1">
              <a:buFont typeface="Wingdings" charset="2"/>
              <a:buChar char="v"/>
            </a:pPr>
            <a:r>
              <a:rPr lang="en-GB" sz="2800" dirty="0">
                <a:latin typeface="Century Gothic" charset="0"/>
                <a:ea typeface="Century Gothic" charset="0"/>
                <a:cs typeface="Century Gothic" charset="0"/>
              </a:rPr>
              <a:t> Returned on a Thursday</a:t>
            </a:r>
          </a:p>
          <a:p>
            <a:pPr marL="502920" lvl="2" indent="0">
              <a:buNone/>
            </a:pPr>
            <a:endParaRPr lang="en-GB" sz="2800" i="1" u="sng" dirty="0">
              <a:latin typeface="Century Gothic" charset="0"/>
              <a:ea typeface="Century Gothic" charset="0"/>
              <a:cs typeface="Century Gothic" charset="0"/>
            </a:endParaRPr>
          </a:p>
          <a:p>
            <a:pPr marL="502920" lvl="2" indent="0">
              <a:buNone/>
            </a:pPr>
            <a:r>
              <a:rPr lang="en-GB" sz="3100" i="1" u="sng" dirty="0">
                <a:latin typeface="Century Gothic" charset="0"/>
                <a:ea typeface="Century Gothic" charset="0"/>
                <a:cs typeface="Century Gothic" charset="0"/>
              </a:rPr>
              <a:t>N.B. Reading books must be brought to school every day for classroom </a:t>
            </a:r>
            <a:r>
              <a:rPr lang="en-GB" sz="3100" i="1" u="sng" dirty="0" err="1">
                <a:latin typeface="Century Gothic" charset="0"/>
                <a:ea typeface="Century Gothic" charset="0"/>
                <a:cs typeface="Century Gothic" charset="0"/>
              </a:rPr>
              <a:t>learing</a:t>
            </a:r>
            <a:r>
              <a:rPr lang="en-GB" sz="3100" i="1" u="sng" dirty="0">
                <a:latin typeface="Century Gothic" charset="0"/>
                <a:ea typeface="Century Gothic" charset="0"/>
                <a:cs typeface="Century Gothic" charset="0"/>
              </a:rPr>
              <a:t>.</a:t>
            </a:r>
            <a:endParaRPr lang="en-GB" sz="3100" u="sng" dirty="0">
              <a:latin typeface="Century Gothic" charset="0"/>
              <a:ea typeface="Century Gothic" charset="0"/>
              <a:cs typeface="Century Gothic" charset="0"/>
            </a:endParaRPr>
          </a:p>
          <a:p>
            <a:pPr lvl="2">
              <a:buFont typeface="Arial" charset="0"/>
              <a:buChar char="•"/>
            </a:pPr>
            <a:endParaRPr lang="en-GB" sz="3500" u="sng" dirty="0">
              <a:latin typeface="Century Gothic" charset="0"/>
              <a:ea typeface="Century Gothic" charset="0"/>
              <a:cs typeface="Century Gothic"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03512" y="428533"/>
            <a:ext cx="609600" cy="609600"/>
          </a:xfrm>
          <a:prstGeom prst="rect">
            <a:avLst/>
          </a:prstGeom>
        </p:spPr>
      </p:pic>
    </p:spTree>
    <p:extLst>
      <p:ext uri="{BB962C8B-B14F-4D97-AF65-F5344CB8AC3E}">
        <p14:creationId xmlns:p14="http://schemas.microsoft.com/office/powerpoint/2010/main" val="2200335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172" y="332656"/>
            <a:ext cx="9829800" cy="611088"/>
          </a:xfrm>
        </p:spPr>
        <p:txBody>
          <a:bodyPr>
            <a:normAutofit/>
          </a:bodyPr>
          <a:lstStyle/>
          <a:p>
            <a:pPr algn="ctr"/>
            <a:r>
              <a:rPr lang="en-US" sz="3600" dirty="0">
                <a:latin typeface="SassoonPrimaryInfant" panose="00000400000000000000" pitchFamily="2" charset="0"/>
              </a:rPr>
              <a:t>Feedback and Reporting</a:t>
            </a:r>
          </a:p>
        </p:txBody>
      </p:sp>
      <p:sp>
        <p:nvSpPr>
          <p:cNvPr id="3" name="Content Placeholder 2"/>
          <p:cNvSpPr>
            <a:spLocks noGrp="1"/>
          </p:cNvSpPr>
          <p:nvPr>
            <p:ph idx="1"/>
          </p:nvPr>
        </p:nvSpPr>
        <p:spPr>
          <a:xfrm>
            <a:off x="486628" y="1196752"/>
            <a:ext cx="11370012" cy="3888432"/>
          </a:xfrm>
        </p:spPr>
        <p:txBody>
          <a:bodyPr>
            <a:normAutofit lnSpcReduction="10000"/>
          </a:bodyPr>
          <a:lstStyle/>
          <a:p>
            <a:r>
              <a:rPr lang="en-GB" dirty="0">
                <a:latin typeface="SassoonPrimaryInfant" panose="00000400000000000000" pitchFamily="2" charset="0"/>
              </a:rPr>
              <a:t>Personal Learning Plans (PLP’s) are used to ensure children feel involved in their learning, are aware of their next steps and are active participants in learning. We know parents want to be part of the learning journey with children so the document helps to share information on your child's learning with you. There are instructions included in the document to explain how to use the PLP to support discussions about learning at home.  Learning Targets within the PLP’s are focused on Reading, Writing, Talking and Listening, Maths and Health and Wellbeing</a:t>
            </a:r>
            <a:endParaRPr lang="en-US" dirty="0">
              <a:latin typeface="SassoonPrimaryInfant" panose="00000400000000000000" pitchFamily="2" charset="0"/>
            </a:endParaRPr>
          </a:p>
          <a:p>
            <a:r>
              <a:rPr lang="en-US" dirty="0">
                <a:latin typeface="SassoonPrimaryInfant" panose="00000400000000000000" pitchFamily="2" charset="0"/>
              </a:rPr>
              <a:t>Parents Evenings – There are two opportunity to discuss your child’s progress, in November and May.  Arrangements will be made for this in line with Government restrictions.  </a:t>
            </a:r>
          </a:p>
          <a:p>
            <a:r>
              <a:rPr lang="en-US" dirty="0">
                <a:latin typeface="SassoonPrimaryInfant" panose="00000400000000000000" pitchFamily="2" charset="0"/>
              </a:rPr>
              <a:t>Formal Reports will be sent to parents in May, prior to the Parents’ Evening</a:t>
            </a:r>
          </a:p>
          <a:p>
            <a:pPr algn="just"/>
            <a:r>
              <a:rPr lang="en-GB" sz="1900" dirty="0">
                <a:latin typeface="SassoonPrimaryInfant" panose="00000400000000000000" pitchFamily="2" charset="0"/>
              </a:rPr>
              <a:t>Although there are lots of opportunities across the year to hear about how children are getting on - you can still get in touch with the school at any time if you have a concern or would like some information. This can be arranged by calling the office.</a:t>
            </a:r>
            <a:endParaRPr lang="en-US" sz="1900" dirty="0">
              <a:latin typeface="SassoonPrimaryInfant" panose="00000400000000000000" pitchFamily="2" charset="0"/>
            </a:endParaRP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415480" y="155848"/>
            <a:ext cx="609600" cy="609600"/>
          </a:xfrm>
          <a:prstGeom prst="rect">
            <a:avLst/>
          </a:prstGeom>
        </p:spPr>
      </p:pic>
    </p:spTree>
    <p:extLst>
      <p:ext uri="{BB962C8B-B14F-4D97-AF65-F5344CB8AC3E}">
        <p14:creationId xmlns:p14="http://schemas.microsoft.com/office/powerpoint/2010/main" val="506145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1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9829800" cy="687610"/>
          </a:xfrm>
        </p:spPr>
        <p:txBody>
          <a:bodyPr>
            <a:normAutofit/>
          </a:bodyPr>
          <a:lstStyle/>
          <a:p>
            <a:r>
              <a:rPr lang="en-US" sz="3600" dirty="0">
                <a:latin typeface="SassoonPrimaryInfant" panose="00000400000000000000" pitchFamily="2" charset="0"/>
              </a:rPr>
              <a:t>Dates for diary</a:t>
            </a:r>
          </a:p>
        </p:txBody>
      </p:sp>
      <p:sp>
        <p:nvSpPr>
          <p:cNvPr id="3" name="Content Placeholder 2"/>
          <p:cNvSpPr>
            <a:spLocks noGrp="1"/>
          </p:cNvSpPr>
          <p:nvPr>
            <p:ph idx="1"/>
          </p:nvPr>
        </p:nvSpPr>
        <p:spPr>
          <a:xfrm>
            <a:off x="623392" y="1052736"/>
            <a:ext cx="10044608" cy="4250784"/>
          </a:xfrm>
        </p:spPr>
        <p:txBody>
          <a:bodyPr>
            <a:noAutofit/>
          </a:bodyPr>
          <a:lstStyle/>
          <a:p>
            <a:pPr marL="0" indent="0">
              <a:buNone/>
            </a:pPr>
            <a:endParaRPr lang="en-GB" sz="1400" dirty="0">
              <a:latin typeface="Sassoon Primary" pitchFamily="50" charset="0"/>
            </a:endParaRPr>
          </a:p>
          <a:p>
            <a:pPr lvl="1" fontAlgn="base"/>
            <a:r>
              <a:rPr lang="en-GB" sz="2000" dirty="0">
                <a:latin typeface="Century Gothic" panose="020B0502020202020204" pitchFamily="34" charset="0"/>
              </a:rPr>
              <a:t>October 25</a:t>
            </a:r>
            <a:r>
              <a:rPr lang="en-GB" sz="2000" baseline="30000" dirty="0">
                <a:latin typeface="Century Gothic" panose="020B0502020202020204" pitchFamily="34" charset="0"/>
              </a:rPr>
              <a:t>th</a:t>
            </a:r>
            <a:r>
              <a:rPr lang="en-GB" sz="2000" dirty="0">
                <a:latin typeface="Century Gothic" panose="020B0502020202020204" pitchFamily="34" charset="0"/>
              </a:rPr>
              <a:t> 2021- Personal Learning Plans sent home</a:t>
            </a:r>
          </a:p>
          <a:p>
            <a:pPr lvl="1" fontAlgn="base"/>
            <a:r>
              <a:rPr lang="en-GB" sz="2000" dirty="0">
                <a:latin typeface="Century Gothic" panose="020B0502020202020204" pitchFamily="34" charset="0"/>
              </a:rPr>
              <a:t>November 11</a:t>
            </a:r>
            <a:r>
              <a:rPr lang="en-GB" sz="2000" baseline="30000" dirty="0">
                <a:latin typeface="Century Gothic" panose="020B0502020202020204" pitchFamily="34" charset="0"/>
              </a:rPr>
              <a:t>th</a:t>
            </a:r>
            <a:r>
              <a:rPr lang="en-GB" sz="2000" dirty="0">
                <a:latin typeface="Century Gothic" panose="020B0502020202020204" pitchFamily="34" charset="0"/>
              </a:rPr>
              <a:t>  2021- Parents evening </a:t>
            </a:r>
          </a:p>
          <a:p>
            <a:pPr lvl="1" fontAlgn="base"/>
            <a:r>
              <a:rPr lang="en-GB" sz="2000" dirty="0">
                <a:latin typeface="Century Gothic" panose="020B0502020202020204" pitchFamily="34" charset="0"/>
              </a:rPr>
              <a:t>December 6</a:t>
            </a:r>
            <a:r>
              <a:rPr lang="en-GB" sz="2000" baseline="30000" dirty="0">
                <a:latin typeface="Century Gothic" panose="020B0502020202020204" pitchFamily="34" charset="0"/>
              </a:rPr>
              <a:t>th  </a:t>
            </a:r>
            <a:r>
              <a:rPr lang="en-GB" sz="2000" dirty="0">
                <a:latin typeface="Century Gothic" panose="020B0502020202020204" pitchFamily="34" charset="0"/>
              </a:rPr>
              <a:t>2021 - PLP Tracker sent home </a:t>
            </a:r>
          </a:p>
          <a:p>
            <a:pPr lvl="1" fontAlgn="base"/>
            <a:r>
              <a:rPr lang="en-GB" sz="2000" dirty="0">
                <a:latin typeface="Century Gothic" panose="020B0502020202020204" pitchFamily="34" charset="0"/>
              </a:rPr>
              <a:t>January 24</a:t>
            </a:r>
            <a:r>
              <a:rPr lang="en-GB" sz="2000" baseline="30000" dirty="0">
                <a:latin typeface="Century Gothic" panose="020B0502020202020204" pitchFamily="34" charset="0"/>
              </a:rPr>
              <a:t>th</a:t>
            </a:r>
            <a:r>
              <a:rPr lang="en-GB" sz="2000" dirty="0">
                <a:latin typeface="Century Gothic" panose="020B0502020202020204" pitchFamily="34" charset="0"/>
              </a:rPr>
              <a:t> 2022 - Updated PLP sent home with new targets set</a:t>
            </a:r>
          </a:p>
          <a:p>
            <a:pPr lvl="1" fontAlgn="base"/>
            <a:r>
              <a:rPr lang="en-GB" sz="2000" dirty="0">
                <a:latin typeface="Century Gothic" panose="020B0502020202020204" pitchFamily="34" charset="0"/>
              </a:rPr>
              <a:t>March 28</a:t>
            </a:r>
            <a:r>
              <a:rPr lang="en-GB" sz="2000" baseline="30000" dirty="0">
                <a:latin typeface="Century Gothic" panose="020B0502020202020204" pitchFamily="34" charset="0"/>
              </a:rPr>
              <a:t>th</a:t>
            </a:r>
            <a:r>
              <a:rPr lang="en-GB" sz="2000" dirty="0">
                <a:latin typeface="Century Gothic" panose="020B0502020202020204" pitchFamily="34" charset="0"/>
              </a:rPr>
              <a:t> 2022 - PLP Tracker sent home with feedback on how children are getting on</a:t>
            </a:r>
          </a:p>
          <a:p>
            <a:pPr lvl="1" fontAlgn="base"/>
            <a:r>
              <a:rPr lang="en-GB" sz="2000" dirty="0">
                <a:latin typeface="Century Gothic" panose="020B0502020202020204" pitchFamily="34" charset="0"/>
              </a:rPr>
              <a:t>May 23</a:t>
            </a:r>
            <a:r>
              <a:rPr lang="en-GB" sz="2000" baseline="30000" dirty="0">
                <a:latin typeface="Century Gothic" panose="020B0502020202020204" pitchFamily="34" charset="0"/>
              </a:rPr>
              <a:t>rd</a:t>
            </a:r>
            <a:r>
              <a:rPr lang="en-GB" sz="2000" dirty="0">
                <a:latin typeface="Century Gothic" panose="020B0502020202020204" pitchFamily="34" charset="0"/>
              </a:rPr>
              <a:t> - Formal report cards sent home to parents</a:t>
            </a:r>
          </a:p>
          <a:p>
            <a:pPr lvl="1" fontAlgn="base"/>
            <a:r>
              <a:rPr lang="en-GB" sz="2000" dirty="0">
                <a:latin typeface="Century Gothic" panose="020B0502020202020204" pitchFamily="34" charset="0"/>
              </a:rPr>
              <a:t>May 25</a:t>
            </a:r>
            <a:r>
              <a:rPr lang="en-GB" sz="2000" baseline="30000" dirty="0">
                <a:latin typeface="Century Gothic" panose="020B0502020202020204" pitchFamily="34" charset="0"/>
              </a:rPr>
              <a:t>th</a:t>
            </a:r>
            <a:r>
              <a:rPr lang="en-GB" sz="2000" dirty="0">
                <a:latin typeface="Century Gothic" panose="020B0502020202020204" pitchFamily="34" charset="0"/>
              </a:rPr>
              <a:t> - Final parents' Evening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367808" y="463918"/>
            <a:ext cx="609600" cy="609600"/>
          </a:xfrm>
          <a:prstGeom prst="rect">
            <a:avLst/>
          </a:prstGeom>
        </p:spPr>
      </p:pic>
    </p:spTree>
    <p:extLst>
      <p:ext uri="{BB962C8B-B14F-4D97-AF65-F5344CB8AC3E}">
        <p14:creationId xmlns:p14="http://schemas.microsoft.com/office/powerpoint/2010/main" val="204324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48680"/>
            <a:ext cx="9829800" cy="683096"/>
          </a:xfrm>
        </p:spPr>
        <p:txBody>
          <a:bodyPr>
            <a:normAutofit/>
          </a:bodyPr>
          <a:lstStyle/>
          <a:p>
            <a:pPr algn="ctr"/>
            <a:r>
              <a:rPr lang="en-US" sz="4000" dirty="0">
                <a:latin typeface="SassoonPrimaryInfant" panose="00000400000000000000" pitchFamily="2" charset="0"/>
              </a:rPr>
              <a:t>Ways to keep in touch</a:t>
            </a:r>
          </a:p>
        </p:txBody>
      </p:sp>
      <p:sp>
        <p:nvSpPr>
          <p:cNvPr id="3" name="Content Placeholder 2"/>
          <p:cNvSpPr>
            <a:spLocks noGrp="1"/>
          </p:cNvSpPr>
          <p:nvPr>
            <p:ph idx="1"/>
          </p:nvPr>
        </p:nvSpPr>
        <p:spPr/>
        <p:txBody>
          <a:bodyPr>
            <a:normAutofit/>
          </a:bodyPr>
          <a:lstStyle/>
          <a:p>
            <a:r>
              <a:rPr lang="en-GB" sz="2800" dirty="0">
                <a:latin typeface="SassoonPrimaryInfant" panose="00000400000000000000" pitchFamily="2" charset="0"/>
              </a:rPr>
              <a:t>Following us on Twitter @</a:t>
            </a:r>
            <a:r>
              <a:rPr lang="en-GB" sz="2800" dirty="0" err="1">
                <a:latin typeface="SassoonPrimaryInfant" panose="00000400000000000000" pitchFamily="2" charset="0"/>
              </a:rPr>
              <a:t>StHelnsNLC</a:t>
            </a:r>
            <a:r>
              <a:rPr lang="en-GB" sz="2800" dirty="0">
                <a:latin typeface="SassoonPrimaryInfant" panose="00000400000000000000" pitchFamily="2" charset="0"/>
              </a:rPr>
              <a:t> </a:t>
            </a:r>
          </a:p>
          <a:p>
            <a:r>
              <a:rPr lang="en-US" sz="2800" dirty="0">
                <a:latin typeface="SassoonPrimaryInfant" panose="00000400000000000000" pitchFamily="2" charset="0"/>
              </a:rPr>
              <a:t>Have a look at our school website:</a:t>
            </a:r>
          </a:p>
          <a:p>
            <a:r>
              <a:rPr lang="en-US" sz="2800" dirty="0">
                <a:latin typeface="SassoonPrimaryInfant" panose="00000400000000000000" pitchFamily="2" charset="0"/>
              </a:rPr>
              <a:t>Check out our TEAMS page.</a:t>
            </a:r>
          </a:p>
          <a:p>
            <a:r>
              <a:rPr lang="en-GB" sz="2800" u="sng" dirty="0">
                <a:latin typeface="SassoonPrimaryInfant" panose="00000400000000000000" pitchFamily="2" charset="0"/>
                <a:hlinkClick r:id="rId4"/>
              </a:rPr>
              <a:t>https://blogs.glowscotland.org.uk/nl/sthelens/</a:t>
            </a:r>
            <a:endParaRPr lang="en-GB" sz="2800" u="sng" dirty="0">
              <a:latin typeface="SassoonPrimaryInfant" panose="00000400000000000000" pitchFamily="2" charset="0"/>
            </a:endParaRPr>
          </a:p>
          <a:p>
            <a:r>
              <a:rPr lang="en-GB" sz="2800" dirty="0">
                <a:latin typeface="SassoonPrimaryInfant" panose="00000400000000000000" pitchFamily="2" charset="0"/>
              </a:rPr>
              <a:t>You can also find important information in the newsletter that is emailed to all parents</a:t>
            </a:r>
            <a:endParaRPr lang="en-US" sz="2800" dirty="0">
              <a:latin typeface="SassoonPrimaryInfant" panose="00000400000000000000" pitchFamily="2"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351584" y="606225"/>
            <a:ext cx="609600" cy="609600"/>
          </a:xfrm>
          <a:prstGeom prst="rect">
            <a:avLst/>
          </a:prstGeom>
        </p:spPr>
      </p:pic>
    </p:spTree>
    <p:extLst>
      <p:ext uri="{BB962C8B-B14F-4D97-AF65-F5344CB8AC3E}">
        <p14:creationId xmlns:p14="http://schemas.microsoft.com/office/powerpoint/2010/main" val="105353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084" y="260648"/>
            <a:ext cx="9829800" cy="1082674"/>
          </a:xfrm>
        </p:spPr>
        <p:txBody>
          <a:bodyPr>
            <a:normAutofit/>
          </a:bodyPr>
          <a:lstStyle/>
          <a:p>
            <a:pPr algn="ctr"/>
            <a:r>
              <a:rPr lang="en-GB" sz="4000" dirty="0">
                <a:latin typeface="SassoonPrimaryInfant" panose="00000400000000000000" pitchFamily="2" charset="0"/>
              </a:rPr>
              <a:t>A message from me</a:t>
            </a:r>
          </a:p>
        </p:txBody>
      </p:sp>
      <p:sp>
        <p:nvSpPr>
          <p:cNvPr id="3" name="Content Placeholder 2"/>
          <p:cNvSpPr>
            <a:spLocks noGrp="1"/>
          </p:cNvSpPr>
          <p:nvPr>
            <p:ph idx="1"/>
          </p:nvPr>
        </p:nvSpPr>
        <p:spPr>
          <a:xfrm>
            <a:off x="695400" y="1828800"/>
            <a:ext cx="10297144" cy="2464296"/>
          </a:xfrm>
        </p:spPr>
        <p:txBody>
          <a:bodyPr>
            <a:normAutofit fontScale="92500"/>
          </a:bodyPr>
          <a:lstStyle/>
          <a:p>
            <a:pPr marL="0" indent="0" algn="just">
              <a:buNone/>
            </a:pPr>
            <a:r>
              <a:rPr lang="en-GB" sz="2800" dirty="0">
                <a:latin typeface="SassoonPrimaryInfant" panose="00000400000000000000" pitchFamily="2" charset="0"/>
              </a:rPr>
              <a:t>Thank you for taking the time to listen to this presentation.  I am excited to be working with your children in Primary 2 and look forward to watching them learn, grow and develop new skills.  With your support I will guide and encourage your child through their learning journey. I look forward to getting to know you all better over the next few months.</a:t>
            </a:r>
          </a:p>
          <a:p>
            <a:pPr marL="0" indent="0" algn="just">
              <a:buNone/>
            </a:pPr>
            <a:r>
              <a:rPr lang="en-GB" sz="2800" dirty="0">
                <a:latin typeface="SassoonPrimaryInfant" panose="00000400000000000000" pitchFamily="2" charset="0"/>
              </a:rPr>
              <a:t>Kindest regards   Tricia Cardigan</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639616" y="637025"/>
            <a:ext cx="609600" cy="609600"/>
          </a:xfrm>
          <a:prstGeom prst="rect">
            <a:avLst/>
          </a:prstGeom>
        </p:spPr>
      </p:pic>
    </p:spTree>
    <p:extLst>
      <p:ext uri="{BB962C8B-B14F-4D97-AF65-F5344CB8AC3E}">
        <p14:creationId xmlns:p14="http://schemas.microsoft.com/office/powerpoint/2010/main" val="374776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71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5404" y="548680"/>
            <a:ext cx="3867894" cy="515719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142" y="1489308"/>
            <a:ext cx="3919107" cy="53012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453" y="1754326"/>
            <a:ext cx="3777143" cy="5036190"/>
          </a:xfrm>
          <a:prstGeom prst="rect">
            <a:avLst/>
          </a:prstGeom>
        </p:spPr>
      </p:pic>
      <p:sp>
        <p:nvSpPr>
          <p:cNvPr id="5" name="Rectangle 4"/>
          <p:cNvSpPr/>
          <p:nvPr/>
        </p:nvSpPr>
        <p:spPr>
          <a:xfrm>
            <a:off x="33489" y="188640"/>
            <a:ext cx="3686248" cy="923330"/>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SassoonPrimaryInfant" panose="00000400000000000000" pitchFamily="2" charset="0"/>
              </a:rPr>
              <a:t>P2</a:t>
            </a:r>
          </a:p>
        </p:txBody>
      </p:sp>
      <p:sp>
        <p:nvSpPr>
          <p:cNvPr id="6" name="Rectangle 5"/>
          <p:cNvSpPr/>
          <p:nvPr/>
        </p:nvSpPr>
        <p:spPr>
          <a:xfrm>
            <a:off x="8608639" y="0"/>
            <a:ext cx="3174770" cy="1754326"/>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latin typeface="SassoonPrimaryInfant" panose="00000400000000000000" pitchFamily="2" charset="0"/>
              </a:rPr>
              <a:t>Learning is fun!</a:t>
            </a:r>
          </a:p>
        </p:txBody>
      </p:sp>
    </p:spTree>
    <p:extLst>
      <p:ext uri="{BB962C8B-B14F-4D97-AF65-F5344CB8AC3E}">
        <p14:creationId xmlns:p14="http://schemas.microsoft.com/office/powerpoint/2010/main" val="410267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a:latin typeface="SassoonPrimaryInfant" panose="00000400000000000000" pitchFamily="2" charset="0"/>
              </a:rPr>
              <a:t>Hello My Name is Mrs Cardigan</a:t>
            </a:r>
            <a:endParaRPr lang="en-GB" dirty="0"/>
          </a:p>
        </p:txBody>
      </p:sp>
      <p:sp>
        <p:nvSpPr>
          <p:cNvPr id="3" name="Rectangle 2"/>
          <p:cNvSpPr/>
          <p:nvPr/>
        </p:nvSpPr>
        <p:spPr>
          <a:xfrm>
            <a:off x="6312025" y="1916832"/>
            <a:ext cx="4608512" cy="5909310"/>
          </a:xfrm>
          <a:prstGeom prst="rect">
            <a:avLst/>
          </a:prstGeom>
        </p:spPr>
        <p:txBody>
          <a:bodyPr wrap="square">
            <a:spAutoFit/>
          </a:bodyPr>
          <a:lstStyle/>
          <a:p>
            <a:pPr algn="just"/>
            <a:r>
              <a:rPr lang="en-US" dirty="0">
                <a:ln w="0"/>
                <a:effectLst>
                  <a:outerShdw blurRad="38100" dist="19050" dir="2700000" algn="tl" rotWithShape="0">
                    <a:schemeClr val="dk1">
                      <a:alpha val="40000"/>
                    </a:schemeClr>
                  </a:outerShdw>
                </a:effectLst>
                <a:latin typeface="SassoonPrimaryInfant" panose="00000400000000000000" pitchFamily="2" charset="0"/>
              </a:rPr>
              <a:t>I have worked with children for almost 40 years in a variety of early years setting. I have been a teacher in St Helen’s Primary for 20 years, 18 years of which I spent in our  nursery class.   I was lucky  to have the opportunity to move from nursery  to the infant department in August 2020.  This will be my second year teaching in P2</a:t>
            </a:r>
          </a:p>
          <a:p>
            <a:pPr algn="just"/>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pPr algn="just"/>
            <a:r>
              <a:rPr lang="en-US" dirty="0">
                <a:ln w="0"/>
                <a:effectLst>
                  <a:outerShdw blurRad="38100" dist="19050" dir="2700000" algn="tl" rotWithShape="0">
                    <a:schemeClr val="dk1">
                      <a:alpha val="40000"/>
                    </a:schemeClr>
                  </a:outerShdw>
                </a:effectLst>
                <a:latin typeface="SassoonPrimaryInfant" panose="00000400000000000000" pitchFamily="2" charset="0"/>
              </a:rPr>
              <a:t>I hope to involve the children, to lead their own learning, by providing stimulating learning experiences with a focus on active learning outdoors.  </a:t>
            </a: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a:p>
            <a:endParaRPr lang="en-US" dirty="0">
              <a:ln w="0"/>
              <a:effectLst>
                <a:outerShdw blurRad="38100" dist="19050" dir="2700000" algn="tl" rotWithShape="0">
                  <a:schemeClr val="dk1">
                    <a:alpha val="40000"/>
                  </a:schemeClr>
                </a:outerShdw>
              </a:effectLst>
              <a:latin typeface="SassoonPrimaryInfant" panose="00000400000000000000" pitchFamily="2"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9536" y="1628800"/>
            <a:ext cx="3435846" cy="4581128"/>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9976" y="1451992"/>
            <a:ext cx="609600" cy="609600"/>
          </a:xfrm>
          <a:prstGeom prst="rect">
            <a:avLst/>
          </a:prstGeom>
        </p:spPr>
      </p:pic>
    </p:spTree>
    <p:extLst>
      <p:ext uri="{BB962C8B-B14F-4D97-AF65-F5344CB8AC3E}">
        <p14:creationId xmlns:p14="http://schemas.microsoft.com/office/powerpoint/2010/main" val="2255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9416" y="476672"/>
            <a:ext cx="10729192" cy="92333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SassoonPrimaryInfant" panose="00000400000000000000" pitchFamily="2" charset="0"/>
              </a:rPr>
              <a:t>This is our classroom.</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2330477"/>
            <a:ext cx="3287630" cy="438350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73720" y="1628800"/>
            <a:ext cx="3291830" cy="438910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8288" y="2330477"/>
            <a:ext cx="3273828" cy="4365104"/>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4616" y="1400002"/>
            <a:ext cx="609600" cy="609600"/>
          </a:xfrm>
          <a:prstGeom prst="rect">
            <a:avLst/>
          </a:prstGeom>
        </p:spPr>
      </p:pic>
    </p:spTree>
    <p:extLst>
      <p:ext uri="{BB962C8B-B14F-4D97-AF65-F5344CB8AC3E}">
        <p14:creationId xmlns:p14="http://schemas.microsoft.com/office/powerpoint/2010/main" val="31794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8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352" y="3645024"/>
            <a:ext cx="2301720" cy="3068960"/>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352" y="332656"/>
            <a:ext cx="2322258" cy="309634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7648" y="310344"/>
            <a:ext cx="2355726" cy="3140968"/>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14506" y="3612588"/>
            <a:ext cx="2326047" cy="3101396"/>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25413" y="310344"/>
            <a:ext cx="2338992" cy="3118656"/>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25413" y="3612587"/>
            <a:ext cx="2309368" cy="3079157"/>
          </a:xfrm>
          <a:prstGeom prst="rect">
            <a:avLst/>
          </a:prstGeom>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1380" y="310344"/>
            <a:ext cx="2355726" cy="3140968"/>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1380" y="3645024"/>
            <a:ext cx="2286254" cy="3048339"/>
          </a:xfrm>
          <a:prstGeom prst="rect">
            <a:avLst/>
          </a:prstGeom>
        </p:spPr>
      </p:pic>
      <p:pic>
        <p:nvPicPr>
          <p:cNvPr id="1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136560" y="476672"/>
            <a:ext cx="609600" cy="609600"/>
          </a:xfrm>
          <a:prstGeom prst="rect">
            <a:avLst/>
          </a:prstGeom>
        </p:spPr>
      </p:pic>
    </p:spTree>
    <p:extLst>
      <p:ext uri="{BB962C8B-B14F-4D97-AF65-F5344CB8AC3E}">
        <p14:creationId xmlns:p14="http://schemas.microsoft.com/office/powerpoint/2010/main" val="669823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6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4400" dirty="0">
                <a:latin typeface="SassoonPrimaryInfant" panose="00000400000000000000" pitchFamily="2" charset="0"/>
              </a:rPr>
              <a:t>Curriculum for Excellence</a:t>
            </a:r>
          </a:p>
        </p:txBody>
      </p:sp>
      <p:sp>
        <p:nvSpPr>
          <p:cNvPr id="3" name="Content Placeholder 2"/>
          <p:cNvSpPr>
            <a:spLocks noGrp="1"/>
          </p:cNvSpPr>
          <p:nvPr>
            <p:ph idx="1"/>
          </p:nvPr>
        </p:nvSpPr>
        <p:spPr/>
        <p:txBody>
          <a:bodyPr>
            <a:normAutofit lnSpcReduction="10000"/>
          </a:bodyPr>
          <a:lstStyle/>
          <a:p>
            <a:pPr marL="0" indent="0">
              <a:buNone/>
            </a:pPr>
            <a:r>
              <a:rPr lang="en-GB" sz="2800" dirty="0">
                <a:latin typeface="SassoonPrimaryInfant" panose="00000400000000000000" pitchFamily="2" charset="0"/>
              </a:rPr>
              <a:t>Within the 8 curricular areas of the curriculum children’s learning will focus on 3 key aspects.</a:t>
            </a:r>
          </a:p>
          <a:p>
            <a:pPr marL="514350" indent="-514350">
              <a:buFont typeface="+mj-lt"/>
              <a:buAutoNum type="arabicPeriod"/>
            </a:pPr>
            <a:r>
              <a:rPr lang="en-GB" sz="2800" dirty="0">
                <a:solidFill>
                  <a:srgbClr val="FF0000"/>
                </a:solidFill>
                <a:latin typeface="SassoonPrimaryInfant" panose="00000400000000000000" pitchFamily="2" charset="0"/>
              </a:rPr>
              <a:t>Literacy</a:t>
            </a:r>
          </a:p>
          <a:p>
            <a:pPr marL="514350" indent="-514350">
              <a:buFont typeface="+mj-lt"/>
              <a:buAutoNum type="arabicPeriod"/>
            </a:pPr>
            <a:r>
              <a:rPr lang="en-GB" sz="2800" dirty="0">
                <a:solidFill>
                  <a:srgbClr val="0070C0"/>
                </a:solidFill>
                <a:latin typeface="SassoonPrimaryInfant" panose="00000400000000000000" pitchFamily="2" charset="0"/>
              </a:rPr>
              <a:t>Numeracy</a:t>
            </a:r>
          </a:p>
          <a:p>
            <a:pPr marL="514350" indent="-514350">
              <a:buFont typeface="+mj-lt"/>
              <a:buAutoNum type="arabicPeriod"/>
            </a:pPr>
            <a:r>
              <a:rPr lang="en-GB" sz="2800" dirty="0">
                <a:solidFill>
                  <a:srgbClr val="00B050"/>
                </a:solidFill>
                <a:latin typeface="SassoonPrimaryInfant" panose="00000400000000000000" pitchFamily="2" charset="0"/>
              </a:rPr>
              <a:t>Health and Wellbeing</a:t>
            </a:r>
          </a:p>
          <a:p>
            <a:pPr marL="0" indent="0">
              <a:buNone/>
            </a:pPr>
            <a:r>
              <a:rPr lang="en-GB" sz="2800" dirty="0">
                <a:latin typeface="SassoonPrimaryInfant" panose="00000400000000000000" pitchFamily="2" charset="0"/>
              </a:rPr>
              <a:t>The additional 5 areas are covered within Topic work and Interdisciplinary Learning.</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0" y="906463"/>
            <a:ext cx="609600" cy="609600"/>
          </a:xfrm>
          <a:prstGeom prst="rect">
            <a:avLst/>
          </a:prstGeom>
        </p:spPr>
      </p:pic>
    </p:spTree>
    <p:extLst>
      <p:ext uri="{BB962C8B-B14F-4D97-AF65-F5344CB8AC3E}">
        <p14:creationId xmlns:p14="http://schemas.microsoft.com/office/powerpoint/2010/main" val="402465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lgn="ctr" rtl="0"/>
            <a:r>
              <a:rPr lang="en-GB" sz="4800" dirty="0">
                <a:solidFill>
                  <a:srgbClr val="FF0000"/>
                </a:solidFill>
                <a:latin typeface="SassoonPrimaryInfant" panose="00000400000000000000" pitchFamily="2" charset="0"/>
                <a:ea typeface="Century Gothic" charset="0"/>
                <a:cs typeface="Century Gothic" charset="0"/>
              </a:rPr>
              <a:t>Literacy</a:t>
            </a:r>
          </a:p>
        </p:txBody>
      </p:sp>
      <p:sp>
        <p:nvSpPr>
          <p:cNvPr id="3" name="Content Placeholder 2"/>
          <p:cNvSpPr>
            <a:spLocks noGrp="1"/>
          </p:cNvSpPr>
          <p:nvPr>
            <p:ph sz="half" idx="1"/>
          </p:nvPr>
        </p:nvSpPr>
        <p:spPr>
          <a:xfrm>
            <a:off x="838200" y="1447800"/>
            <a:ext cx="4572000" cy="4248472"/>
          </a:xfrm>
        </p:spPr>
        <p:txBody>
          <a:bodyPr rtlCol="0">
            <a:normAutofit lnSpcReduction="1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   Spelling</a:t>
            </a:r>
          </a:p>
          <a:p>
            <a:pPr marL="0" indent="0" rtl="0">
              <a:buNone/>
            </a:pPr>
            <a:r>
              <a:rPr lang="en-GB" sz="1800" dirty="0">
                <a:latin typeface="SassoonPrimaryInfant" panose="00000400000000000000" pitchFamily="2" charset="0"/>
                <a:ea typeface="Century Gothic" charset="0"/>
                <a:cs typeface="Century Gothic" charset="0"/>
              </a:rPr>
              <a:t>    </a:t>
            </a:r>
            <a:r>
              <a:rPr lang="en-GB" sz="1800" b="1" u="sng" dirty="0">
                <a:latin typeface="SassoonPrimaryInfant" panose="00000400000000000000" pitchFamily="2" charset="0"/>
                <a:ea typeface="Century Gothic" charset="0"/>
                <a:cs typeface="Century Gothic" charset="0"/>
              </a:rPr>
              <a:t>Common words</a:t>
            </a:r>
          </a:p>
          <a:p>
            <a:pPr lvl="1"/>
            <a:r>
              <a:rPr lang="en-GB" sz="2000" dirty="0">
                <a:latin typeface="SassoonPrimaryInfant" panose="00000400000000000000" pitchFamily="2" charset="0"/>
                <a:ea typeface="Century Gothic" charset="0"/>
                <a:cs typeface="Century Gothic" charset="0"/>
              </a:rPr>
              <a:t> Four per week</a:t>
            </a:r>
          </a:p>
          <a:p>
            <a:pPr lvl="1"/>
            <a:r>
              <a:rPr lang="en-GB" sz="2000" dirty="0">
                <a:latin typeface="SassoonPrimaryInfant" panose="00000400000000000000" pitchFamily="2" charset="0"/>
                <a:ea typeface="Century Gothic" charset="0"/>
                <a:cs typeface="Century Gothic" charset="0"/>
              </a:rPr>
              <a:t> Active tasks </a:t>
            </a:r>
            <a:r>
              <a:rPr lang="en-GB" sz="2000" dirty="0" err="1">
                <a:latin typeface="SassoonPrimaryInfant" panose="00000400000000000000" pitchFamily="2" charset="0"/>
                <a:ea typeface="Century Gothic" charset="0"/>
                <a:cs typeface="Century Gothic" charset="0"/>
              </a:rPr>
              <a:t>eg</a:t>
            </a:r>
            <a:r>
              <a:rPr lang="en-GB" sz="2000" dirty="0">
                <a:latin typeface="SassoonPrimaryInfant" panose="00000400000000000000" pitchFamily="2" charset="0"/>
                <a:ea typeface="Century Gothic" charset="0"/>
                <a:cs typeface="Century Gothic" charset="0"/>
              </a:rPr>
              <a:t>. spelling boards, partner dictation, writing tasks.</a:t>
            </a:r>
          </a:p>
          <a:p>
            <a:pPr lvl="1"/>
            <a:r>
              <a:rPr lang="en-GB" sz="2000" dirty="0">
                <a:latin typeface="SassoonPrimaryInfant" panose="00000400000000000000" pitchFamily="2" charset="0"/>
                <a:ea typeface="Century Gothic" charset="0"/>
                <a:cs typeface="Century Gothic" charset="0"/>
              </a:rPr>
              <a:t>Common word Tin</a:t>
            </a:r>
          </a:p>
          <a:p>
            <a:pPr marL="274320" lvl="1" indent="0">
              <a:buNone/>
            </a:pPr>
            <a:r>
              <a:rPr lang="en-GB" sz="2000" b="1" u="sng" dirty="0">
                <a:latin typeface="SassoonPrimaryInfant" panose="00000400000000000000" pitchFamily="2" charset="0"/>
                <a:ea typeface="Century Gothic" charset="0"/>
                <a:cs typeface="Century Gothic" charset="0"/>
              </a:rPr>
              <a:t>Sounds (phonemes)</a:t>
            </a:r>
          </a:p>
          <a:p>
            <a:pPr lvl="2"/>
            <a:r>
              <a:rPr lang="en-GB" sz="2000" dirty="0">
                <a:latin typeface="SassoonPrimaryInfant" panose="00000400000000000000" pitchFamily="2" charset="0"/>
                <a:ea typeface="Century Gothic" charset="0"/>
                <a:cs typeface="Century Gothic" charset="0"/>
              </a:rPr>
              <a:t> One per week</a:t>
            </a:r>
          </a:p>
          <a:p>
            <a:pPr lvl="2"/>
            <a:r>
              <a:rPr lang="en-GB" sz="2000" dirty="0">
                <a:latin typeface="SassoonPrimaryInfant" panose="00000400000000000000" pitchFamily="2" charset="0"/>
                <a:ea typeface="Century Gothic" charset="0"/>
                <a:cs typeface="Century Gothic" charset="0"/>
              </a:rPr>
              <a:t> Jolly Phonics, multi sensory stations, </a:t>
            </a:r>
            <a:r>
              <a:rPr lang="en-GB" sz="2000" dirty="0" err="1">
                <a:latin typeface="SassoonPrimaryInfant" panose="00000400000000000000" pitchFamily="2" charset="0"/>
                <a:ea typeface="Century Gothic" charset="0"/>
                <a:cs typeface="Century Gothic" charset="0"/>
              </a:rPr>
              <a:t>smartpals</a:t>
            </a:r>
            <a:r>
              <a:rPr lang="en-GB" sz="2000" dirty="0">
                <a:latin typeface="SassoonPrimaryInfant" panose="00000400000000000000" pitchFamily="2" charset="0"/>
                <a:ea typeface="Century Gothic" charset="0"/>
                <a:cs typeface="Century Gothic" charset="0"/>
              </a:rPr>
              <a:t>, smartboard tasks, letter formation &amp; magnetic boards</a:t>
            </a:r>
          </a:p>
        </p:txBody>
      </p:sp>
      <p:sp>
        <p:nvSpPr>
          <p:cNvPr id="4" name="Content Placeholder 3"/>
          <p:cNvSpPr>
            <a:spLocks noGrp="1"/>
          </p:cNvSpPr>
          <p:nvPr>
            <p:ph sz="half" idx="2"/>
          </p:nvPr>
        </p:nvSpPr>
        <p:spPr>
          <a:xfrm>
            <a:off x="6744072" y="1556792"/>
            <a:ext cx="4389120" cy="3619599"/>
          </a:xfrm>
        </p:spPr>
        <p:txBody>
          <a:bodyPr rtlCol="0">
            <a:normAutofit lnSpcReduction="10000"/>
          </a:bodyPr>
          <a:lstStyle/>
          <a:p>
            <a:pPr marL="0" indent="0" rtl="0">
              <a:buNone/>
            </a:pPr>
            <a:r>
              <a:rPr lang="en-GB" sz="2800" b="1" dirty="0">
                <a:solidFill>
                  <a:srgbClr val="FF0000"/>
                </a:solidFill>
                <a:latin typeface="SassoonPrimaryInfant" panose="00000400000000000000" pitchFamily="2" charset="0"/>
                <a:ea typeface="Century Gothic" charset="0"/>
                <a:cs typeface="Century Gothic" charset="0"/>
              </a:rPr>
              <a:t>Reading</a:t>
            </a:r>
          </a:p>
          <a:p>
            <a:pPr rtl="0"/>
            <a:r>
              <a:rPr lang="en-GB" dirty="0">
                <a:latin typeface="SassoonPrimaryInfant" panose="00000400000000000000" pitchFamily="2" charset="0"/>
                <a:ea typeface="Century Gothic" charset="0"/>
                <a:cs typeface="Century Gothic" charset="0"/>
              </a:rPr>
              <a:t> Introduced by class teacher</a:t>
            </a:r>
            <a:r>
              <a:rPr lang="en-GB" dirty="0">
                <a:latin typeface="SassoonPrimaryInfant" panose="00000400000000000000" pitchFamily="2" charset="0"/>
                <a:ea typeface="Century Gothic" charset="0"/>
                <a:cs typeface="Century Gothic" charset="0"/>
                <a:sym typeface="Wingdings"/>
              </a:rPr>
              <a:t> (walk through, modelling, unfamiliar vocabulary)</a:t>
            </a:r>
          </a:p>
          <a:p>
            <a:pPr rtl="0"/>
            <a:r>
              <a:rPr lang="en-GB" dirty="0">
                <a:latin typeface="SassoonPrimaryInfant" panose="00000400000000000000" pitchFamily="2" charset="0"/>
                <a:ea typeface="Century Gothic" charset="0"/>
                <a:cs typeface="Century Gothic" charset="0"/>
                <a:sym typeface="Wingdings"/>
              </a:rPr>
              <a:t> Partner reading, guided reading &amp; independent reading</a:t>
            </a:r>
          </a:p>
          <a:p>
            <a:pPr rtl="0"/>
            <a:r>
              <a:rPr lang="en-GB" dirty="0">
                <a:latin typeface="SassoonPrimaryInfant" panose="00000400000000000000" pitchFamily="2" charset="0"/>
                <a:ea typeface="Century Gothic" charset="0"/>
                <a:cs typeface="Century Gothic" charset="0"/>
                <a:sym typeface="Wingdings"/>
              </a:rPr>
              <a:t> Read to write tasks – strip books, cut up sentences, story sequencing.</a:t>
            </a:r>
          </a:p>
          <a:p>
            <a:pPr rtl="0"/>
            <a:r>
              <a:rPr lang="en-GB" dirty="0">
                <a:latin typeface="SassoonPrimaryInfant" panose="00000400000000000000" pitchFamily="2" charset="0"/>
                <a:ea typeface="Century Gothic" charset="0"/>
                <a:cs typeface="Century Gothic" charset="0"/>
                <a:sym typeface="Wingdings"/>
              </a:rPr>
              <a:t>Independent reading and reading for fun.</a:t>
            </a:r>
            <a:endParaRPr lang="en-GB" dirty="0">
              <a:latin typeface="SassoonPrimaryInfant" panose="00000400000000000000" pitchFamily="2" charset="0"/>
              <a:ea typeface="Century Gothic" charset="0"/>
              <a:cs typeface="Century Gothic" charset="0"/>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618058"/>
            <a:ext cx="609600" cy="609600"/>
          </a:xfrm>
          <a:prstGeom prst="rect">
            <a:avLst/>
          </a:prstGeom>
        </p:spPr>
      </p:pic>
      <p:pic>
        <p:nvPicPr>
          <p:cNvPr id="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686791" y="838200"/>
            <a:ext cx="609600" cy="609600"/>
          </a:xfrm>
          <a:prstGeom prst="rect">
            <a:avLst/>
          </a:prstGeom>
        </p:spPr>
      </p:pic>
    </p:spTree>
    <p:extLst>
      <p:ext uri="{BB962C8B-B14F-4D97-AF65-F5344CB8AC3E}">
        <p14:creationId xmlns:p14="http://schemas.microsoft.com/office/powerpoint/2010/main" val="135999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6"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44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0"/>
            <a:ext cx="11277128" cy="797199"/>
          </a:xfrm>
        </p:spPr>
        <p:txBody>
          <a:bodyPr/>
          <a:lstStyle/>
          <a:p>
            <a:r>
              <a:rPr lang="en-US" sz="4400" b="1" u="sng" dirty="0">
                <a:solidFill>
                  <a:srgbClr val="FF0000"/>
                </a:solidFill>
                <a:latin typeface="SassoonPrimaryInfant" panose="00000400000000000000" pitchFamily="2" charset="0"/>
                <a:cs typeface="Century Gothic"/>
              </a:rPr>
              <a:t>Writing</a:t>
            </a:r>
            <a:r>
              <a:rPr lang="en-US" sz="4400" b="1" dirty="0">
                <a:latin typeface="SassoonPrimaryInfant" panose="00000400000000000000" pitchFamily="2" charset="0"/>
                <a:cs typeface="Century Gothic"/>
              </a:rPr>
              <a:t>                          </a:t>
            </a:r>
            <a:r>
              <a:rPr lang="en-US" sz="4400" b="1" u="sng" dirty="0">
                <a:solidFill>
                  <a:srgbClr val="FF0000"/>
                </a:solidFill>
                <a:latin typeface="SassoonPrimaryInfant" panose="00000400000000000000" pitchFamily="2" charset="0"/>
                <a:cs typeface="Century Gothic"/>
              </a:rPr>
              <a:t>Listening &amp; Talking  </a:t>
            </a:r>
          </a:p>
        </p:txBody>
      </p:sp>
      <p:sp>
        <p:nvSpPr>
          <p:cNvPr id="3" name="Content Placeholder 2"/>
          <p:cNvSpPr>
            <a:spLocks noGrp="1"/>
          </p:cNvSpPr>
          <p:nvPr>
            <p:ph sz="half" idx="1"/>
          </p:nvPr>
        </p:nvSpPr>
        <p:spPr>
          <a:xfrm>
            <a:off x="623392" y="797199"/>
            <a:ext cx="5724128" cy="5393141"/>
          </a:xfrm>
        </p:spPr>
        <p:txBody>
          <a:bodyPr vert="horz" lIns="91440" tIns="45720" rIns="91440" bIns="45720" rtlCol="0" anchor="t">
            <a:normAutofit/>
          </a:bodyPr>
          <a:lstStyle/>
          <a:p>
            <a:pPr>
              <a:lnSpc>
                <a:spcPct val="100000"/>
              </a:lnSpc>
              <a:buFont typeface="Wingdings" charset="2"/>
              <a:buChar char="v"/>
            </a:pPr>
            <a:r>
              <a:rPr lang="en-US" dirty="0">
                <a:latin typeface="SassoonPrimaryInfant" panose="00000400000000000000" pitchFamily="2" charset="0"/>
                <a:cs typeface="Century Gothic"/>
              </a:rPr>
              <a:t> Daily writing activities, which include, taught writing, grammar, sharing news, common word sentences</a:t>
            </a:r>
          </a:p>
          <a:p>
            <a:pPr>
              <a:lnSpc>
                <a:spcPct val="100000"/>
              </a:lnSpc>
              <a:buFont typeface="Wingdings" charset="2"/>
              <a:buChar char="v"/>
            </a:pPr>
            <a:r>
              <a:rPr lang="en-US" dirty="0">
                <a:latin typeface="SassoonPrimaryInfant" panose="00000400000000000000" pitchFamily="2" charset="0"/>
                <a:cs typeface="Century Gothic"/>
              </a:rPr>
              <a:t> Introduction to a variety of writing genres, for example Creating Instructional texts </a:t>
            </a:r>
          </a:p>
          <a:p>
            <a:pPr>
              <a:lnSpc>
                <a:spcPct val="100000"/>
              </a:lnSpc>
              <a:buFont typeface="Wingdings" charset="2"/>
              <a:buChar char="v"/>
            </a:pPr>
            <a:r>
              <a:rPr lang="en-US" dirty="0">
                <a:latin typeface="SassoonPrimaryInfant" panose="00000400000000000000" pitchFamily="2" charset="0"/>
                <a:cs typeface="Century Gothic"/>
              </a:rPr>
              <a:t> Links to class theme/topic</a:t>
            </a:r>
          </a:p>
          <a:p>
            <a:pPr>
              <a:lnSpc>
                <a:spcPct val="100000"/>
              </a:lnSpc>
              <a:buFont typeface="Wingdings" charset="2"/>
              <a:buChar char="v"/>
            </a:pPr>
            <a:r>
              <a:rPr lang="en-US" dirty="0">
                <a:latin typeface="SassoonPrimaryInfant" panose="00000400000000000000" pitchFamily="2" charset="0"/>
                <a:cs typeface="Century Gothic"/>
              </a:rPr>
              <a:t> Independent writing, Over writing and under writing</a:t>
            </a:r>
          </a:p>
          <a:p>
            <a:pPr>
              <a:lnSpc>
                <a:spcPct val="100000"/>
              </a:lnSpc>
              <a:buFont typeface="Wingdings" charset="2"/>
              <a:buChar char="v"/>
            </a:pPr>
            <a:r>
              <a:rPr lang="en-US" dirty="0">
                <a:latin typeface="SassoonPrimaryInfant" panose="00000400000000000000" pitchFamily="2" charset="0"/>
                <a:cs typeface="Century Gothic"/>
              </a:rPr>
              <a:t>As children become more independent they will begin to use word mats, writing wall, knowledge of phonemes and common words</a:t>
            </a:r>
          </a:p>
          <a:p>
            <a:pPr lvl="4">
              <a:lnSpc>
                <a:spcPct val="100000"/>
              </a:lnSpc>
              <a:buFont typeface="Wingdings" charset="2"/>
              <a:buChar char="v"/>
            </a:pPr>
            <a:r>
              <a:rPr lang="en-US" dirty="0">
                <a:latin typeface="SassoonPrimaryInfant" panose="00000400000000000000" pitchFamily="2" charset="0"/>
                <a:cs typeface="Century Gothic"/>
              </a:rPr>
              <a:t> </a:t>
            </a:r>
            <a:r>
              <a:rPr lang="en-US" sz="1800" dirty="0">
                <a:latin typeface="SassoonPrimaryInfant" panose="00000400000000000000" pitchFamily="2" charset="0"/>
                <a:cs typeface="Century Gothic"/>
              </a:rPr>
              <a:t>Introduction to self and peer assessment strategies</a:t>
            </a:r>
          </a:p>
          <a:p>
            <a:pPr marL="0" indent="0">
              <a:buNone/>
            </a:pPr>
            <a:endParaRPr lang="en-US" dirty="0">
              <a:latin typeface="Century Gothic"/>
              <a:cs typeface="Century Gothic"/>
            </a:endParaRPr>
          </a:p>
        </p:txBody>
      </p:sp>
      <p:sp>
        <p:nvSpPr>
          <p:cNvPr id="4" name="Content Placeholder 2"/>
          <p:cNvSpPr>
            <a:spLocks noGrp="1"/>
          </p:cNvSpPr>
          <p:nvPr>
            <p:ph sz="half" idx="1"/>
          </p:nvPr>
        </p:nvSpPr>
        <p:spPr>
          <a:xfrm>
            <a:off x="6400800" y="995772"/>
            <a:ext cx="5300464" cy="4256856"/>
          </a:xfrm>
        </p:spPr>
        <p:txBody>
          <a:bodyPr vert="horz" lIns="91440" tIns="45720" rIns="91440" bIns="45720" rtlCol="0" anchor="t">
            <a:normAutofit lnSpcReduction="10000"/>
          </a:bodyPr>
          <a:lstStyle/>
          <a:p>
            <a:pPr>
              <a:buFont typeface="Wingdings" charset="2"/>
              <a:buChar char="v"/>
            </a:pPr>
            <a:r>
              <a:rPr lang="en-US" dirty="0">
                <a:latin typeface="SassoonPrimaryInfant" panose="00000400000000000000" pitchFamily="2" charset="0"/>
                <a:cs typeface="Century Gothic"/>
              </a:rPr>
              <a:t> Can hear and say patterns in words, for example rhyming words.</a:t>
            </a:r>
          </a:p>
          <a:p>
            <a:pPr>
              <a:buFont typeface="Wingdings" charset="2"/>
              <a:buChar char="v"/>
            </a:pPr>
            <a:r>
              <a:rPr lang="en-US" dirty="0">
                <a:latin typeface="SassoonPrimaryInfant" panose="00000400000000000000" pitchFamily="2" charset="0"/>
                <a:cs typeface="Century Gothic"/>
              </a:rPr>
              <a:t>Participates actively in songs, rhymes and stories.</a:t>
            </a:r>
          </a:p>
          <a:p>
            <a:pPr>
              <a:buFont typeface="Wingdings" panose="05000000000000000000" pitchFamily="2" charset="2"/>
              <a:buChar char="v"/>
            </a:pPr>
            <a:r>
              <a:rPr lang="en-US" dirty="0">
                <a:latin typeface="SassoonPrimaryInfant" panose="00000400000000000000" pitchFamily="2" charset="0"/>
                <a:cs typeface="Century Gothic"/>
              </a:rPr>
              <a:t>Opportunities to take turns and contribute to class discussions.</a:t>
            </a:r>
          </a:p>
          <a:p>
            <a:pPr>
              <a:buFont typeface="Wingdings" charset="2"/>
              <a:buChar char="v"/>
            </a:pPr>
            <a:r>
              <a:rPr lang="en-US" dirty="0">
                <a:latin typeface="SassoonPrimaryInfant" panose="00000400000000000000" pitchFamily="2" charset="0"/>
                <a:cs typeface="Century Gothic"/>
              </a:rPr>
              <a:t> Communicate clearly and audibly while engaging with others. </a:t>
            </a:r>
          </a:p>
          <a:p>
            <a:pPr>
              <a:buFont typeface="Wingdings" charset="2"/>
              <a:buChar char="v"/>
            </a:pPr>
            <a:r>
              <a:rPr lang="en-US" dirty="0">
                <a:latin typeface="SassoonPrimaryInfant" panose="00000400000000000000" pitchFamily="2" charset="0"/>
                <a:cs typeface="Century Gothic"/>
              </a:rPr>
              <a:t> Opportunities to ask questions and respond relevantly to questions from others.</a:t>
            </a:r>
          </a:p>
          <a:p>
            <a:pPr>
              <a:buFont typeface="Wingdings" charset="2"/>
              <a:buChar char="v"/>
            </a:pPr>
            <a:r>
              <a:rPr lang="en-US" dirty="0">
                <a:latin typeface="SassoonPrimaryInfant" panose="00000400000000000000" pitchFamily="2" charset="0"/>
                <a:cs typeface="Century Gothic"/>
              </a:rPr>
              <a:t>Can use new vocabulary and phrases to express ideas, thoughts ad feelings.</a:t>
            </a:r>
          </a:p>
          <a:p>
            <a:pPr marL="0" indent="0">
              <a:buNone/>
            </a:pPr>
            <a:endParaRPr lang="en-US" dirty="0">
              <a:latin typeface="Century Gothic"/>
              <a:cs typeface="Century Gothic"/>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11624" y="215766"/>
            <a:ext cx="609600" cy="609600"/>
          </a:xfrm>
          <a:prstGeom prst="rect">
            <a:avLst/>
          </a:prstGeom>
        </p:spPr>
      </p:pic>
      <p:pic>
        <p:nvPicPr>
          <p:cNvPr id="10"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11396464" y="286886"/>
            <a:ext cx="609600" cy="609600"/>
          </a:xfrm>
          <a:prstGeom prst="rect">
            <a:avLst/>
          </a:prstGeom>
        </p:spPr>
      </p:pic>
    </p:spTree>
    <p:extLst>
      <p:ext uri="{BB962C8B-B14F-4D97-AF65-F5344CB8AC3E}">
        <p14:creationId xmlns:p14="http://schemas.microsoft.com/office/powerpoint/2010/main" val="286035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9"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3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9"/>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92" y="116632"/>
            <a:ext cx="10243492" cy="1082674"/>
          </a:xfrm>
        </p:spPr>
        <p:txBody>
          <a:bodyPr rtlCol="0">
            <a:normAutofit/>
          </a:bodyPr>
          <a:lstStyle/>
          <a:p>
            <a:pPr rtl="0"/>
            <a:r>
              <a:rPr lang="en-GB" sz="5400" dirty="0">
                <a:solidFill>
                  <a:srgbClr val="0070C0"/>
                </a:solidFill>
                <a:latin typeface="SassoonPrimaryInfant" panose="00000400000000000000" pitchFamily="2" charset="0"/>
                <a:ea typeface="Century Gothic" charset="0"/>
                <a:cs typeface="Century Gothic" charset="0"/>
              </a:rPr>
              <a:t>Numeracy</a:t>
            </a:r>
          </a:p>
        </p:txBody>
      </p:sp>
      <p:sp>
        <p:nvSpPr>
          <p:cNvPr id="4" name="Content Placeholder 3"/>
          <p:cNvSpPr>
            <a:spLocks noGrp="1"/>
          </p:cNvSpPr>
          <p:nvPr>
            <p:ph sz="half" idx="2"/>
          </p:nvPr>
        </p:nvSpPr>
        <p:spPr>
          <a:xfrm>
            <a:off x="489070" y="1354266"/>
            <a:ext cx="4680520" cy="3651707"/>
          </a:xfrm>
        </p:spPr>
        <p:txBody>
          <a:bodyPr rtlCol="0" anchor="ctr">
            <a:noAutofit/>
          </a:bodyPr>
          <a:lstStyle/>
          <a:p>
            <a:pPr marL="0" indent="0" rtl="0">
              <a:buNone/>
            </a:pPr>
            <a:r>
              <a:rPr lang="en-GB" sz="3200" dirty="0">
                <a:latin typeface="SassoonPrimaryInfant" panose="00000400000000000000" pitchFamily="2" charset="0"/>
                <a:ea typeface="Century Gothic" charset="0"/>
                <a:cs typeface="Century Gothic" charset="0"/>
              </a:rPr>
              <a:t> </a:t>
            </a:r>
            <a:endParaRPr lang="en-GB" sz="2800" dirty="0">
              <a:latin typeface="SassoonPrimaryInfant" panose="00000400000000000000" pitchFamily="2" charset="0"/>
              <a:ea typeface="Century Gothic" charset="0"/>
              <a:cs typeface="Century Gothic" charset="0"/>
            </a:endParaRPr>
          </a:p>
          <a:p>
            <a:pPr lvl="1">
              <a:buFont typeface="Arial" charset="0"/>
              <a:buChar char="•"/>
            </a:pPr>
            <a:r>
              <a:rPr lang="en-GB" sz="2400" dirty="0">
                <a:latin typeface="SassoonPrimaryInfant" panose="00000400000000000000" pitchFamily="2" charset="0"/>
                <a:ea typeface="Century Gothic" charset="0"/>
                <a:cs typeface="Century Gothic" charset="0"/>
              </a:rPr>
              <a:t>Number formation </a:t>
            </a:r>
          </a:p>
          <a:p>
            <a:pPr lvl="1">
              <a:buFont typeface="Arial" charset="0"/>
              <a:buChar char="•"/>
            </a:pPr>
            <a:r>
              <a:rPr lang="en-GB" sz="2400" dirty="0">
                <a:latin typeface="SassoonPrimaryInfant" panose="00000400000000000000" pitchFamily="2" charset="0"/>
                <a:ea typeface="Century Gothic" charset="0"/>
                <a:cs typeface="Century Gothic" charset="0"/>
              </a:rPr>
              <a:t>Mental Maths</a:t>
            </a:r>
          </a:p>
          <a:p>
            <a:pPr lvl="1">
              <a:buFont typeface="Arial" charset="0"/>
              <a:buChar char="•"/>
            </a:pPr>
            <a:r>
              <a:rPr lang="en-GB" sz="2400" dirty="0">
                <a:latin typeface="SassoonPrimaryInfant" panose="00000400000000000000" pitchFamily="2" charset="0"/>
                <a:ea typeface="Century Gothic" charset="0"/>
                <a:cs typeface="Century Gothic" charset="0"/>
              </a:rPr>
              <a:t>Oral counting </a:t>
            </a:r>
            <a:r>
              <a:rPr lang="en-GB" sz="2400" dirty="0" err="1">
                <a:latin typeface="SassoonPrimaryInfant" panose="00000400000000000000" pitchFamily="2" charset="0"/>
                <a:ea typeface="Century Gothic" charset="0"/>
                <a:cs typeface="Century Gothic" charset="0"/>
              </a:rPr>
              <a:t>eg</a:t>
            </a:r>
            <a:r>
              <a:rPr lang="en-GB" sz="2400" dirty="0">
                <a:latin typeface="SassoonPrimaryInfant" panose="00000400000000000000" pitchFamily="2" charset="0"/>
                <a:ea typeface="Century Gothic" charset="0"/>
                <a:cs typeface="Century Gothic" charset="0"/>
              </a:rPr>
              <a:t>. forwards, backwards, counting in 2s, 5s,10s and missing number sequences</a:t>
            </a:r>
          </a:p>
          <a:p>
            <a:pPr lvl="1">
              <a:buFont typeface="Arial" charset="0"/>
              <a:buChar char="•"/>
            </a:pPr>
            <a:r>
              <a:rPr lang="en-GB" sz="2400" dirty="0">
                <a:latin typeface="SassoonPrimaryInfant" panose="00000400000000000000" pitchFamily="2" charset="0"/>
                <a:ea typeface="Century Gothic" charset="0"/>
                <a:cs typeface="Century Gothic" charset="0"/>
              </a:rPr>
              <a:t>Addition and subtraction using concrete materials</a:t>
            </a:r>
          </a:p>
          <a:p>
            <a:pPr lvl="1">
              <a:buFont typeface="Arial" charset="0"/>
              <a:buChar char="•"/>
            </a:pPr>
            <a:r>
              <a:rPr lang="en-GB" sz="2400" dirty="0">
                <a:latin typeface="SassoonPrimaryInfant" panose="00000400000000000000" pitchFamily="2" charset="0"/>
                <a:ea typeface="Century Gothic" charset="0"/>
                <a:cs typeface="Century Gothic" charset="0"/>
              </a:rPr>
              <a:t>Active and written</a:t>
            </a:r>
            <a:r>
              <a:rPr lang="is-IS" sz="2400" dirty="0">
                <a:latin typeface="SassoonPrimaryInfant" panose="00000400000000000000" pitchFamily="2" charset="0"/>
                <a:ea typeface="Century Gothic" charset="0"/>
                <a:cs typeface="Century Gothic" charset="0"/>
              </a:rPr>
              <a:t> tasks</a:t>
            </a:r>
            <a:endParaRPr lang="en-GB" sz="2400" dirty="0">
              <a:latin typeface="SassoonPrimaryInfant" panose="00000400000000000000" pitchFamily="2" charset="0"/>
              <a:ea typeface="Century Gothic" charset="0"/>
              <a:cs typeface="Century Gothic" charset="0"/>
            </a:endParaRPr>
          </a:p>
          <a:p>
            <a:pPr lvl="1">
              <a:buFont typeface="Arial" charset="0"/>
              <a:buChar char="•"/>
            </a:pPr>
            <a:r>
              <a:rPr lang="is-IS" sz="2400" dirty="0">
                <a:latin typeface="Century Gothic" charset="0"/>
                <a:ea typeface="Century Gothic" charset="0"/>
                <a:cs typeface="Century Gothic" charset="0"/>
              </a:rPr>
              <a:t>  </a:t>
            </a:r>
          </a:p>
        </p:txBody>
      </p:sp>
      <p:sp>
        <p:nvSpPr>
          <p:cNvPr id="6" name="Content Placeholder 5"/>
          <p:cNvSpPr>
            <a:spLocks noGrp="1"/>
          </p:cNvSpPr>
          <p:nvPr>
            <p:ph sz="quarter" idx="4"/>
          </p:nvPr>
        </p:nvSpPr>
        <p:spPr>
          <a:xfrm>
            <a:off x="5732237" y="623836"/>
            <a:ext cx="4572000" cy="5112568"/>
          </a:xfrm>
        </p:spPr>
        <p:txBody>
          <a:bodyPr rtlCol="0">
            <a:normAutofit fontScale="25000" lnSpcReduction="20000"/>
          </a:bodyPr>
          <a:lstStyle/>
          <a:p>
            <a:pPr marL="0" indent="0" rtl="0">
              <a:buNone/>
            </a:pPr>
            <a:r>
              <a:rPr lang="en-GB" sz="9800" i="1" dirty="0">
                <a:latin typeface="Century Gothic" charset="0"/>
                <a:ea typeface="Century Gothic" charset="0"/>
                <a:cs typeface="Century Gothic" charset="0"/>
              </a:rPr>
              <a:t> </a:t>
            </a:r>
            <a:r>
              <a:rPr lang="en-GB" sz="9800" b="1" u="sng" dirty="0">
                <a:latin typeface="SassoonPrimaryInfant" panose="00000400000000000000" pitchFamily="2" charset="0"/>
                <a:ea typeface="Century Gothic" charset="0"/>
                <a:cs typeface="Century Gothic" charset="0"/>
              </a:rPr>
              <a:t>Topics covered in Term 1</a:t>
            </a:r>
          </a:p>
          <a:p>
            <a:pPr fontAlgn="base"/>
            <a:r>
              <a:rPr lang="en-GB" sz="9600" dirty="0">
                <a:latin typeface="SassoonPrimaryInfant" panose="00000400000000000000" pitchFamily="2" charset="0"/>
              </a:rPr>
              <a:t>Estimation and Rounding  </a:t>
            </a:r>
          </a:p>
          <a:p>
            <a:pPr fontAlgn="base"/>
            <a:r>
              <a:rPr lang="en-GB" sz="9600" dirty="0">
                <a:latin typeface="SassoonPrimaryInfant" panose="00000400000000000000" pitchFamily="2" charset="0"/>
              </a:rPr>
              <a:t>Number and Number Processes </a:t>
            </a:r>
          </a:p>
          <a:p>
            <a:pPr fontAlgn="base"/>
            <a:r>
              <a:rPr lang="en-GB" sz="9600" dirty="0">
                <a:latin typeface="SassoonPrimaryInfant" panose="00000400000000000000" pitchFamily="2" charset="0"/>
              </a:rPr>
              <a:t>Measurement </a:t>
            </a:r>
          </a:p>
          <a:p>
            <a:pPr fontAlgn="base"/>
            <a:r>
              <a:rPr lang="en-GB" sz="9600" dirty="0">
                <a:latin typeface="SassoonPrimaryInfant" panose="00000400000000000000" pitchFamily="2" charset="0"/>
              </a:rPr>
              <a:t>Addition and Subtraction</a:t>
            </a:r>
          </a:p>
          <a:p>
            <a:pPr marL="274320" lvl="1" indent="0">
              <a:buNone/>
            </a:pPr>
            <a:endParaRPr lang="en-GB" sz="7400" dirty="0">
              <a:latin typeface="Century Gothic" charset="0"/>
              <a:ea typeface="Century Gothic" charset="0"/>
              <a:cs typeface="Century Gothic" charset="0"/>
            </a:endParaRPr>
          </a:p>
          <a:p>
            <a:pPr marL="274320" lvl="1" indent="0">
              <a:buNone/>
            </a:pPr>
            <a:r>
              <a:rPr lang="en-GB" sz="9800" u="sng" dirty="0">
                <a:latin typeface="SassoonPrimaryInfant" panose="00000400000000000000" pitchFamily="2" charset="0"/>
                <a:ea typeface="Century Gothic" charset="0"/>
                <a:cs typeface="Century Gothic" charset="0"/>
              </a:rPr>
              <a:t>Resources Used</a:t>
            </a:r>
          </a:p>
          <a:p>
            <a:pPr lvl="2"/>
            <a:r>
              <a:rPr lang="en-GB" sz="9600" dirty="0">
                <a:latin typeface="SassoonPrimaryInfant" panose="00000400000000000000" pitchFamily="2" charset="0"/>
                <a:ea typeface="Century Gothic" charset="0"/>
                <a:cs typeface="Century Gothic" charset="0"/>
              </a:rPr>
              <a:t> Espresso</a:t>
            </a:r>
          </a:p>
          <a:p>
            <a:pPr lvl="2"/>
            <a:r>
              <a:rPr lang="en-GB" sz="9600" dirty="0">
                <a:latin typeface="SassoonPrimaryInfant" panose="00000400000000000000" pitchFamily="2" charset="0"/>
                <a:ea typeface="Century Gothic" charset="0"/>
                <a:cs typeface="Century Gothic" charset="0"/>
              </a:rPr>
              <a:t> </a:t>
            </a:r>
            <a:r>
              <a:rPr lang="en-GB" sz="9600" dirty="0" err="1">
                <a:latin typeface="SassoonPrimaryInfant" panose="00000400000000000000" pitchFamily="2" charset="0"/>
                <a:ea typeface="Century Gothic" charset="0"/>
                <a:cs typeface="Century Gothic" charset="0"/>
              </a:rPr>
              <a:t>Sumdog</a:t>
            </a:r>
            <a:endParaRPr lang="en-GB" sz="9600" dirty="0">
              <a:latin typeface="SassoonPrimaryInfant" panose="00000400000000000000" pitchFamily="2" charset="0"/>
              <a:ea typeface="Century Gothic" charset="0"/>
              <a:cs typeface="Century Gothic" charset="0"/>
            </a:endParaRPr>
          </a:p>
          <a:p>
            <a:pPr lvl="2"/>
            <a:r>
              <a:rPr lang="en-GB" sz="9600" dirty="0">
                <a:latin typeface="SassoonPrimaryInfant" panose="00000400000000000000" pitchFamily="2" charset="0"/>
                <a:ea typeface="Century Gothic" charset="0"/>
                <a:cs typeface="Century Gothic" charset="0"/>
              </a:rPr>
              <a:t> </a:t>
            </a:r>
            <a:r>
              <a:rPr lang="en-GB" sz="9600" dirty="0" err="1">
                <a:latin typeface="SassoonPrimaryInfant" panose="00000400000000000000" pitchFamily="2" charset="0"/>
                <a:ea typeface="Century Gothic" charset="0"/>
                <a:cs typeface="Century Gothic" charset="0"/>
              </a:rPr>
              <a:t>SMARTboard</a:t>
            </a:r>
            <a:r>
              <a:rPr lang="en-GB" sz="9600" dirty="0">
                <a:latin typeface="SassoonPrimaryInfant" panose="00000400000000000000" pitchFamily="2" charset="0"/>
                <a:ea typeface="Century Gothic" charset="0"/>
                <a:cs typeface="Century Gothic" charset="0"/>
              </a:rPr>
              <a:t> games</a:t>
            </a:r>
          </a:p>
          <a:p>
            <a:pPr lvl="2"/>
            <a:r>
              <a:rPr lang="en-GB" sz="9600" dirty="0">
                <a:latin typeface="SassoonPrimaryInfant" panose="00000400000000000000" pitchFamily="2" charset="0"/>
                <a:ea typeface="Century Gothic" charset="0"/>
                <a:cs typeface="Century Gothic" charset="0"/>
              </a:rPr>
              <a:t> Concrete materials </a:t>
            </a:r>
            <a:r>
              <a:rPr lang="en-GB" sz="9600" dirty="0" err="1">
                <a:latin typeface="SassoonPrimaryInfant" panose="00000400000000000000" pitchFamily="2" charset="0"/>
                <a:ea typeface="Century Gothic" charset="0"/>
                <a:cs typeface="Century Gothic" charset="0"/>
              </a:rPr>
              <a:t>eg</a:t>
            </a:r>
            <a:r>
              <a:rPr lang="en-GB" sz="9600" dirty="0">
                <a:latin typeface="SassoonPrimaryInfant" panose="00000400000000000000" pitchFamily="2" charset="0"/>
                <a:ea typeface="Century Gothic" charset="0"/>
                <a:cs typeface="Century Gothic" charset="0"/>
              </a:rPr>
              <a:t>.   Numicon, counting objects</a:t>
            </a:r>
          </a:p>
          <a:p>
            <a:pPr lvl="1"/>
            <a:endParaRPr lang="en-GB" dirty="0"/>
          </a:p>
          <a:p>
            <a:pPr lvl="1"/>
            <a:endParaRPr lang="en-GB"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19736" y="589706"/>
            <a:ext cx="609600" cy="609600"/>
          </a:xfrm>
          <a:prstGeom prst="rect">
            <a:avLst/>
          </a:prstGeom>
        </p:spPr>
      </p:pic>
      <p:pic>
        <p:nvPicPr>
          <p:cNvPr id="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9999437" y="353169"/>
            <a:ext cx="609600" cy="609600"/>
          </a:xfrm>
          <a:prstGeom prst="rect">
            <a:avLst/>
          </a:prstGeom>
        </p:spPr>
      </p:pic>
    </p:spTree>
    <p:extLst>
      <p:ext uri="{BB962C8B-B14F-4D97-AF65-F5344CB8AC3E}">
        <p14:creationId xmlns:p14="http://schemas.microsoft.com/office/powerpoint/2010/main" val="145773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198"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47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audio>
              <p:cMediaNode vol="80000">
                <p:cTn id="12"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27" y="188640"/>
            <a:ext cx="9829800" cy="683096"/>
          </a:xfrm>
        </p:spPr>
        <p:txBody>
          <a:bodyPr>
            <a:normAutofit/>
          </a:bodyPr>
          <a:lstStyle/>
          <a:p>
            <a:pPr algn="ctr"/>
            <a:r>
              <a:rPr lang="en-GB" sz="4000" dirty="0">
                <a:latin typeface="SassoonPrimaryInfant" panose="00000400000000000000" pitchFamily="2" charset="0"/>
              </a:rPr>
              <a:t>Resources used to Support Learning</a:t>
            </a:r>
          </a:p>
        </p:txBody>
      </p:sp>
      <p:sp>
        <p:nvSpPr>
          <p:cNvPr id="3" name="Content Placeholder 2"/>
          <p:cNvSpPr>
            <a:spLocks noGrp="1"/>
          </p:cNvSpPr>
          <p:nvPr>
            <p:ph sz="half" idx="1"/>
          </p:nvPr>
        </p:nvSpPr>
        <p:spPr>
          <a:xfrm>
            <a:off x="335360" y="1484784"/>
            <a:ext cx="3347864" cy="3474720"/>
          </a:xfrm>
        </p:spPr>
        <p:txBody>
          <a:bodyPr>
            <a:normAutofit/>
          </a:bodyPr>
          <a:lstStyle/>
          <a:p>
            <a:pPr marL="274320" lvl="1" indent="0">
              <a:buNone/>
            </a:pPr>
            <a:r>
              <a:rPr lang="en-GB" sz="3600" u="sng" dirty="0">
                <a:solidFill>
                  <a:srgbClr val="0070C0"/>
                </a:solidFill>
                <a:latin typeface="SassoonPrimaryInfant" panose="00000400000000000000" pitchFamily="2" charset="0"/>
                <a:ea typeface="Century Gothic" charset="0"/>
                <a:cs typeface="Century Gothic" charset="0"/>
              </a:rPr>
              <a:t>Maths</a:t>
            </a:r>
          </a:p>
          <a:p>
            <a:pPr lvl="1"/>
            <a:r>
              <a:rPr lang="en-GB" sz="2400" dirty="0">
                <a:latin typeface="SassoonPrimaryInfant" panose="00000400000000000000" pitchFamily="2" charset="0"/>
                <a:ea typeface="Century Gothic" charset="0"/>
                <a:cs typeface="Century Gothic" charset="0"/>
              </a:rPr>
              <a:t>Sumdog.com</a:t>
            </a:r>
          </a:p>
          <a:p>
            <a:pPr lvl="1"/>
            <a:r>
              <a:rPr lang="en-GB" sz="2400" dirty="0">
                <a:latin typeface="SassoonPrimaryInfant" panose="00000400000000000000" pitchFamily="2" charset="0"/>
                <a:ea typeface="Century Gothic" charset="0"/>
                <a:cs typeface="Century Gothic" charset="0"/>
              </a:rPr>
              <a:t>Smartboard Games</a:t>
            </a:r>
          </a:p>
          <a:p>
            <a:pPr lvl="1"/>
            <a:r>
              <a:rPr lang="en-GB" sz="2400" dirty="0">
                <a:latin typeface="SassoonPrimaryInfant" panose="00000400000000000000" pitchFamily="2" charset="0"/>
                <a:ea typeface="Century Gothic" charset="0"/>
                <a:cs typeface="Century Gothic" charset="0"/>
              </a:rPr>
              <a:t>Topmarks.co.uk</a:t>
            </a:r>
          </a:p>
          <a:p>
            <a:pPr lvl="1"/>
            <a:r>
              <a:rPr lang="en-GB" sz="2400" dirty="0">
                <a:latin typeface="SassoonPrimaryInfant" panose="00000400000000000000" pitchFamily="2" charset="0"/>
                <a:ea typeface="Century Gothic" charset="0"/>
                <a:cs typeface="Century Gothic" charset="0"/>
              </a:rPr>
              <a:t>ictgames.com</a:t>
            </a:r>
          </a:p>
        </p:txBody>
      </p:sp>
      <p:sp>
        <p:nvSpPr>
          <p:cNvPr id="4" name="Content Placeholder 3"/>
          <p:cNvSpPr>
            <a:spLocks noGrp="1"/>
          </p:cNvSpPr>
          <p:nvPr>
            <p:ph sz="half" idx="2"/>
          </p:nvPr>
        </p:nvSpPr>
        <p:spPr>
          <a:xfrm>
            <a:off x="3683224" y="1484784"/>
            <a:ext cx="3852936" cy="3474720"/>
          </a:xfrm>
        </p:spPr>
        <p:txBody>
          <a:bodyPr>
            <a:normAutofit/>
          </a:bodyPr>
          <a:lstStyle/>
          <a:p>
            <a:pPr marL="274320" lvl="1" indent="0">
              <a:buNone/>
            </a:pPr>
            <a:r>
              <a:rPr lang="en-GB" sz="3600" u="sng" dirty="0">
                <a:solidFill>
                  <a:srgbClr val="FF0000"/>
                </a:solidFill>
                <a:latin typeface="SassoonPrimaryInfant" panose="00000400000000000000" pitchFamily="2" charset="0"/>
                <a:ea typeface="Century Gothic" charset="0"/>
                <a:cs typeface="Century Gothic" charset="0"/>
              </a:rPr>
              <a:t>Literacy</a:t>
            </a:r>
          </a:p>
          <a:p>
            <a:pPr lvl="1"/>
            <a:r>
              <a:rPr lang="en-GB" sz="2400" dirty="0">
                <a:latin typeface="SassoonPrimaryInfant" panose="00000400000000000000" pitchFamily="2" charset="0"/>
                <a:ea typeface="Century Gothic" charset="0"/>
                <a:cs typeface="Century Gothic" charset="0"/>
              </a:rPr>
              <a:t>doorwayonline.org.uk</a:t>
            </a:r>
          </a:p>
          <a:p>
            <a:pPr lvl="1"/>
            <a:r>
              <a:rPr lang="en-GB" sz="2400" dirty="0">
                <a:latin typeface="SassoonPrimaryInfant" panose="00000400000000000000" pitchFamily="2" charset="0"/>
                <a:ea typeface="Century Gothic" charset="0"/>
                <a:cs typeface="Century Gothic" charset="0"/>
              </a:rPr>
              <a:t>starfall.com</a:t>
            </a:r>
          </a:p>
          <a:p>
            <a:pPr lvl="1"/>
            <a:r>
              <a:rPr lang="en-GB" sz="2400" dirty="0">
                <a:latin typeface="SassoonPrimaryInfant" panose="00000400000000000000" pitchFamily="2" charset="0"/>
                <a:ea typeface="Century Gothic" charset="0"/>
                <a:cs typeface="Century Gothic" charset="0"/>
              </a:rPr>
              <a:t>Oxfordowl.co.uk</a:t>
            </a:r>
          </a:p>
          <a:p>
            <a:pPr lvl="1"/>
            <a:r>
              <a:rPr lang="en-GB" sz="2400" dirty="0">
                <a:latin typeface="SassoonPrimaryInfant" panose="00000400000000000000" pitchFamily="2" charset="0"/>
                <a:ea typeface="Century Gothic" charset="0"/>
                <a:cs typeface="Century Gothic" charset="0"/>
              </a:rPr>
              <a:t>Discoveryeducation.co.uk</a:t>
            </a:r>
          </a:p>
        </p:txBody>
      </p:sp>
      <p:sp>
        <p:nvSpPr>
          <p:cNvPr id="5" name="Rectangle 4"/>
          <p:cNvSpPr/>
          <p:nvPr/>
        </p:nvSpPr>
        <p:spPr>
          <a:xfrm>
            <a:off x="7392144" y="1484784"/>
            <a:ext cx="4392488" cy="2308324"/>
          </a:xfrm>
          <a:prstGeom prst="rect">
            <a:avLst/>
          </a:prstGeom>
          <a:noFill/>
        </p:spPr>
        <p:txBody>
          <a:bodyPr wrap="square" lIns="91440" tIns="45720" rIns="91440" bIns="45720">
            <a:spAutoFit/>
          </a:bodyPr>
          <a:lstStyle/>
          <a:p>
            <a:pPr marL="274320" lvl="1" indent="0">
              <a:buNone/>
            </a:pPr>
            <a:r>
              <a:rPr lang="en-GB" sz="3600" u="sng" dirty="0">
                <a:solidFill>
                  <a:srgbClr val="00B050"/>
                </a:solidFill>
                <a:latin typeface="SassoonPrimaryInfant" panose="00000400000000000000" pitchFamily="2" charset="0"/>
                <a:ea typeface="Century Gothic" charset="0"/>
                <a:cs typeface="Century Gothic" charset="0"/>
              </a:rPr>
              <a:t>Health &amp; Wellbeing</a:t>
            </a:r>
          </a:p>
          <a:p>
            <a:pPr marL="274320" lvl="1" indent="0">
              <a:buNone/>
            </a:pPr>
            <a:endParaRPr lang="en-GB" sz="3600" u="sng"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dirty="0">
                <a:latin typeface="SassoonPrimaryInfant" panose="00000400000000000000" pitchFamily="2" charset="0"/>
                <a:ea typeface="Century Gothic" charset="0"/>
                <a:cs typeface="Century Gothic" charset="0"/>
              </a:rPr>
              <a:t>sidandshanarri.co.uk</a:t>
            </a:r>
          </a:p>
          <a:p>
            <a:pPr marL="800100" lvl="1" indent="-342900">
              <a:buFont typeface="Arial" panose="020B0604020202020204" pitchFamily="34" charset="0"/>
              <a:buChar char="•"/>
            </a:pPr>
            <a:r>
              <a:rPr lang="en-GB" sz="2400" dirty="0" err="1">
                <a:latin typeface="SassoonPrimaryInfant" panose="00000400000000000000" pitchFamily="2" charset="0"/>
                <a:ea typeface="Century Gothic" charset="0"/>
                <a:cs typeface="Century Gothic" charset="0"/>
              </a:rPr>
              <a:t>healthyschools.scot</a:t>
            </a:r>
            <a:endParaRPr lang="en-GB" sz="2400" dirty="0">
              <a:latin typeface="SassoonPrimaryInfant" panose="00000400000000000000" pitchFamily="2" charset="0"/>
              <a:ea typeface="Century Gothic" charset="0"/>
              <a:cs typeface="Century Gothic" charset="0"/>
            </a:endParaRPr>
          </a:p>
          <a:p>
            <a:pPr marL="800100" lvl="1" indent="-342900">
              <a:buFont typeface="Arial" panose="020B0604020202020204" pitchFamily="34" charset="0"/>
              <a:buChar char="•"/>
            </a:pPr>
            <a:r>
              <a:rPr lang="en-GB" sz="2400" dirty="0" err="1">
                <a:latin typeface="SassoonPrimaryInfant" panose="00000400000000000000" pitchFamily="2" charset="0"/>
                <a:ea typeface="Century Gothic" charset="0"/>
                <a:cs typeface="Century Gothic" charset="0"/>
              </a:rPr>
              <a:t>educationscotland.gov.scot</a:t>
            </a:r>
            <a:endParaRPr lang="en-GB" sz="2400" dirty="0">
              <a:latin typeface="SassoonPrimaryInfant" panose="00000400000000000000" pitchFamily="2" charset="0"/>
              <a:ea typeface="Century Gothic" charset="0"/>
              <a:cs typeface="Century Gothic" charset="0"/>
            </a:endParaRPr>
          </a:p>
        </p:txBody>
      </p:sp>
      <p:sp>
        <p:nvSpPr>
          <p:cNvPr id="7" name="TextBox 6"/>
          <p:cNvSpPr txBox="1"/>
          <p:nvPr/>
        </p:nvSpPr>
        <p:spPr>
          <a:xfrm>
            <a:off x="2135560" y="5332566"/>
            <a:ext cx="7560840" cy="707886"/>
          </a:xfrm>
          <a:prstGeom prst="rect">
            <a:avLst/>
          </a:prstGeom>
          <a:noFill/>
        </p:spPr>
        <p:txBody>
          <a:bodyPr wrap="square" rtlCol="0">
            <a:spAutoFit/>
          </a:bodyPr>
          <a:lstStyle/>
          <a:p>
            <a:pPr algn="ctr"/>
            <a:r>
              <a:rPr lang="en-GB" sz="2000" dirty="0" err="1">
                <a:latin typeface="SassoonPrimaryInfant" panose="00000400000000000000" pitchFamily="2" charset="0"/>
              </a:rPr>
              <a:t>Esspresso</a:t>
            </a:r>
            <a:r>
              <a:rPr lang="en-GB" sz="2000" dirty="0">
                <a:latin typeface="SassoonPrimaryInfant" panose="00000400000000000000" pitchFamily="2" charset="0"/>
              </a:rPr>
              <a:t> Education: covers all aspect of the curriculum.</a:t>
            </a:r>
          </a:p>
          <a:p>
            <a:pPr algn="ctr"/>
            <a:r>
              <a:rPr lang="en-GB" sz="2000" dirty="0">
                <a:latin typeface="SassoonPrimaryInfant" panose="00000400000000000000" pitchFamily="2" charset="0"/>
              </a:rPr>
              <a:t>username: student 13896 password: </a:t>
            </a:r>
            <a:r>
              <a:rPr lang="en-GB" sz="2000" dirty="0" err="1">
                <a:latin typeface="SassoonPrimaryInfant" panose="00000400000000000000" pitchFamily="2" charset="0"/>
              </a:rPr>
              <a:t>sthelens</a:t>
            </a:r>
            <a:r>
              <a:rPr lang="en-GB" sz="2000" dirty="0">
                <a:latin typeface="SassoonPrimaryInfant" panose="00000400000000000000" pitchFamily="2" charset="0"/>
              </a:rPr>
              <a:t> </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9227" y="536456"/>
            <a:ext cx="609600" cy="609600"/>
          </a:xfrm>
          <a:prstGeom prst="rect">
            <a:avLst/>
          </a:prstGeom>
        </p:spPr>
      </p:pic>
    </p:spTree>
    <p:extLst>
      <p:ext uri="{BB962C8B-B14F-4D97-AF65-F5344CB8AC3E}">
        <p14:creationId xmlns:p14="http://schemas.microsoft.com/office/powerpoint/2010/main" val="484239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81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Children Friends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13247193_TF03896101" id="{3BDD4395-3730-4B6C-A521-B61051B3E032}" vid="{EE435D20-B548-4B22-95E2-37D098029395}"/>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31CD0AA9B18741BA4CE3995FA53925" ma:contentTypeVersion="4" ma:contentTypeDescription="Create a new document." ma:contentTypeScope="" ma:versionID="bd952a52ad43b7c32d81a211d206ae11">
  <xsd:schema xmlns:xsd="http://www.w3.org/2001/XMLSchema" xmlns:xs="http://www.w3.org/2001/XMLSchema" xmlns:p="http://schemas.microsoft.com/office/2006/metadata/properties" xmlns:ns2="1727f1e0-2da2-4a4b-a841-048222fdc9c9" targetNamespace="http://schemas.microsoft.com/office/2006/metadata/properties" ma:root="true" ma:fieldsID="7733b7cca66e4420d5b98cdc680bb029" ns2:_="">
    <xsd:import namespace="1727f1e0-2da2-4a4b-a841-048222fdc9c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27f1e0-2da2-4a4b-a841-048222fdc9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3AEA6A8-7FC0-4DC1-B9D3-49F0AE14F9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27f1e0-2da2-4a4b-a841-048222fdc9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A15C6C-6BB6-4DB6-B7D6-7F14EAB2CC5C}">
  <ds:schemaRefs>
    <ds:schemaRef ds:uri="http://schemas.microsoft.com/office/2006/documentManagement/types"/>
    <ds:schemaRef ds:uri="http://purl.org/dc/elements/1.1/"/>
    <ds:schemaRef ds:uri="http://schemas.microsoft.com/office/2006/metadata/properties"/>
    <ds:schemaRef ds:uri="http://www.w3.org/XML/1998/namespace"/>
    <ds:schemaRef ds:uri="1727f1e0-2da2-4a4b-a841-048222fdc9c9"/>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9EDF6667-B669-49A4-BBE6-2132BA71C0C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Schoolyard kids education presentation, album (widescreen)</Template>
  <TotalTime>819</TotalTime>
  <Words>1101</Words>
  <Application>Microsoft Office PowerPoint</Application>
  <PresentationFormat>Widescreen</PresentationFormat>
  <Paragraphs>131</Paragraphs>
  <Slides>16</Slides>
  <Notes>4</Notes>
  <HiddenSlides>0</HiddenSlides>
  <MMClips>17</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Century Gothic</vt:lpstr>
      <vt:lpstr>Sassoon Primary</vt:lpstr>
      <vt:lpstr>SassoonPrimaryInfant</vt:lpstr>
      <vt:lpstr>Times New Roman</vt:lpstr>
      <vt:lpstr>Wingdings</vt:lpstr>
      <vt:lpstr>Children Friends 16x9</vt:lpstr>
      <vt:lpstr>Welcome to Primary 2</vt:lpstr>
      <vt:lpstr>Hello My Name is Mrs Cardigan</vt:lpstr>
      <vt:lpstr>PowerPoint Presentation</vt:lpstr>
      <vt:lpstr>PowerPoint Presentation</vt:lpstr>
      <vt:lpstr>Curriculum for Excellence</vt:lpstr>
      <vt:lpstr>Literacy</vt:lpstr>
      <vt:lpstr>Writing                          Listening &amp; Talking  </vt:lpstr>
      <vt:lpstr>Numeracy</vt:lpstr>
      <vt:lpstr>Resources used to Support Learning</vt:lpstr>
      <vt:lpstr>Health and Wellbeing</vt:lpstr>
      <vt:lpstr>Timetable</vt:lpstr>
      <vt:lpstr>Feedback and Reporting</vt:lpstr>
      <vt:lpstr>Dates for diary</vt:lpstr>
      <vt:lpstr>Ways to keep in touch</vt:lpstr>
      <vt:lpstr>A message from 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Primary 3b</dc:title>
  <dc:creator>Microsoft Office User</dc:creator>
  <cp:keywords/>
  <cp:lastModifiedBy>Miss Gillooly</cp:lastModifiedBy>
  <cp:revision>80</cp:revision>
  <cp:lastPrinted>2019-09-17T15:03:23Z</cp:lastPrinted>
  <dcterms:created xsi:type="dcterms:W3CDTF">2018-09-17T14:34:03Z</dcterms:created>
  <dcterms:modified xsi:type="dcterms:W3CDTF">2021-09-21T15:12:13Z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TC038961019991</vt:lpwstr>
  </property>
  <property fmtid="{D5CDD505-2E9C-101B-9397-08002B2CF9AE}" pid="3" name="ContentTypeId">
    <vt:lpwstr>0x010100C931CD0AA9B18741BA4CE3995FA53925</vt:lpwstr>
  </property>
</Properties>
</file>