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7" r:id="rId5"/>
    <p:sldId id="291" r:id="rId6"/>
    <p:sldId id="286" r:id="rId7"/>
    <p:sldId id="287" r:id="rId8"/>
    <p:sldId id="270" r:id="rId9"/>
    <p:sldId id="277" r:id="rId10"/>
    <p:sldId id="271" r:id="rId11"/>
    <p:sldId id="288" r:id="rId12"/>
    <p:sldId id="279" r:id="rId13"/>
    <p:sldId id="269" r:id="rId14"/>
    <p:sldId id="280" r:id="rId15"/>
    <p:sldId id="282" r:id="rId16"/>
    <p:sldId id="283" r:id="rId17"/>
    <p:sldId id="290" r:id="rId18"/>
  </p:sldIdLst>
  <p:sldSz cx="12192000" cy="6858000"/>
  <p:notesSz cx="6858000" cy="9144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80511-624B-439F-B5BB-FB0ED8E7FCE5}" v="70" dt="2021-09-15T17:45:12.671"/>
    <p1510:client id="{E6C7C9BE-274D-432A-8676-1802CF9AD41D}" v="1" dt="2021-09-14T19:42:10.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14"/>
  </p:normalViewPr>
  <p:slideViewPr>
    <p:cSldViewPr>
      <p:cViewPr varScale="1">
        <p:scale>
          <a:sx n="63" d="100"/>
          <a:sy n="63" d="100"/>
        </p:scale>
        <p:origin x="840"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7B5A37F-4AF9-45E4-8864-0CC5BD817D5B}" type="datetime1">
              <a:rPr lang="en-GB" smtClean="0"/>
              <a:t>22/09/2021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n-GB" smtClean="0"/>
              <a:t>‹#›</a:t>
            </a:fld>
            <a:endParaRPr lang="en-GB"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B88B00A-848A-4ECD-9296-B4484C86DA35}" type="datetime1">
              <a:rPr lang="en-GB" noProof="0" smtClean="0"/>
              <a:t>22/09/2021</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en-GB" noProof="0" smtClean="0"/>
              <a:t>‹#›</a:t>
            </a:fld>
            <a:endParaRPr lang="en-GB" noProof="0"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a:t>
            </a:fld>
            <a:endParaRPr lang="en-GB" dirty="0"/>
          </a:p>
        </p:txBody>
      </p:sp>
    </p:spTree>
    <p:extLst>
      <p:ext uri="{BB962C8B-B14F-4D97-AF65-F5344CB8AC3E}">
        <p14:creationId xmlns:p14="http://schemas.microsoft.com/office/powerpoint/2010/main" val="396980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5</a:t>
            </a:fld>
            <a:endParaRPr lang="en-GB" dirty="0"/>
          </a:p>
        </p:txBody>
      </p:sp>
    </p:spTree>
    <p:extLst>
      <p:ext uri="{BB962C8B-B14F-4D97-AF65-F5344CB8AC3E}">
        <p14:creationId xmlns:p14="http://schemas.microsoft.com/office/powerpoint/2010/main" val="2881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7</a:t>
            </a:fld>
            <a:endParaRPr lang="en-GB" dirty="0"/>
          </a:p>
        </p:txBody>
      </p:sp>
    </p:spTree>
    <p:extLst>
      <p:ext uri="{BB962C8B-B14F-4D97-AF65-F5344CB8AC3E}">
        <p14:creationId xmlns:p14="http://schemas.microsoft.com/office/powerpoint/2010/main" val="216224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10</a:t>
            </a:fld>
            <a:endParaRPr lang="en-GB" dirty="0"/>
          </a:p>
        </p:txBody>
      </p:sp>
    </p:spTree>
    <p:extLst>
      <p:ext uri="{BB962C8B-B14F-4D97-AF65-F5344CB8AC3E}">
        <p14:creationId xmlns:p14="http://schemas.microsoft.com/office/powerpoint/2010/main" val="3240036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Text Placeholder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en-US" noProof="0"/>
              <a:t>Click to edit Master title style</a:t>
            </a:r>
            <a:endParaRPr lang="en-GB" noProof="0"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ACA30FA5-719D-4311-A994-1E32E16A1C10}"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524000" y="365125"/>
            <a:ext cx="6858000" cy="4940300"/>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DD3AD42A-AC6C-4A4C-8FFC-97DA4C99DC2B}"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2B4CDFD9-B3EA-421A-B59B-79EE289E80ED}"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rtlCol="0" anchor="b">
            <a:normAutofit/>
          </a:bodyPr>
          <a:lstStyle>
            <a:lvl1pPr>
              <a:defRPr sz="440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52400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7888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25CFA9F0-87F7-4B7A-9F87-545EDF73314F}"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52400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7888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8" name="Footer Placeholder 7"/>
          <p:cNvSpPr>
            <a:spLocks noGrp="1"/>
          </p:cNvSpPr>
          <p:nvPr>
            <p:ph type="ftr" sz="quarter" idx="11"/>
          </p:nvPr>
        </p:nvSpPr>
        <p:spPr/>
        <p:txBody>
          <a:bodyPr rtlCol="0"/>
          <a:lstStyle/>
          <a:p>
            <a:pPr rtl="0"/>
            <a:r>
              <a:rPr lang="en-GB" noProof="0" dirty="0"/>
              <a:t>Add a footer</a:t>
            </a:r>
          </a:p>
        </p:txBody>
      </p:sp>
      <p:sp>
        <p:nvSpPr>
          <p:cNvPr id="7" name="Date Placeholder 6"/>
          <p:cNvSpPr>
            <a:spLocks noGrp="1"/>
          </p:cNvSpPr>
          <p:nvPr>
            <p:ph type="dt" sz="half" idx="10"/>
          </p:nvPr>
        </p:nvSpPr>
        <p:spPr/>
        <p:txBody>
          <a:bodyPr rtlCol="0"/>
          <a:lstStyle/>
          <a:p>
            <a:pPr rtl="0"/>
            <a:fld id="{FFAD51FD-2265-4464-99A6-D0FE7F1BE714}" type="datetime1">
              <a:rPr lang="en-GB" noProof="0" smtClean="0"/>
              <a:t>22/09/2021</a:t>
            </a:fld>
            <a:endParaRPr lang="en-GB" noProof="0" dirty="0"/>
          </a:p>
        </p:txBody>
      </p:sp>
      <p:sp>
        <p:nvSpPr>
          <p:cNvPr id="9" name="Slide Number Placeholder 8"/>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4" name="Footer Placeholder 3"/>
          <p:cNvSpPr>
            <a:spLocks noGrp="1"/>
          </p:cNvSpPr>
          <p:nvPr>
            <p:ph type="ftr" sz="quarter" idx="11"/>
          </p:nvPr>
        </p:nvSpPr>
        <p:spPr/>
        <p:txBody>
          <a:bodyPr rtlCol="0"/>
          <a:lstStyle/>
          <a:p>
            <a:pPr rtl="0"/>
            <a:r>
              <a:rPr lang="en-GB" noProof="0" dirty="0"/>
              <a:t>Add a footer</a:t>
            </a:r>
          </a:p>
        </p:txBody>
      </p:sp>
      <p:sp>
        <p:nvSpPr>
          <p:cNvPr id="3" name="Date Placeholder 2"/>
          <p:cNvSpPr>
            <a:spLocks noGrp="1"/>
          </p:cNvSpPr>
          <p:nvPr>
            <p:ph type="dt" sz="half" idx="10"/>
          </p:nvPr>
        </p:nvSpPr>
        <p:spPr/>
        <p:txBody>
          <a:bodyPr rtlCol="0"/>
          <a:lstStyle/>
          <a:p>
            <a:pPr rtl="0"/>
            <a:fld id="{F5CDF3F4-D04E-4D2D-9ABC-243A97E4C559}" type="datetime1">
              <a:rPr lang="en-GB" noProof="0" smtClean="0"/>
              <a:t>22/09/2021</a:t>
            </a:fld>
            <a:endParaRPr lang="en-GB" noProof="0" dirty="0"/>
          </a:p>
        </p:txBody>
      </p:sp>
      <p:sp>
        <p:nvSpPr>
          <p:cNvPr id="5" name="Slide Number Placeholder 4"/>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dirty="0"/>
              <a:t>Add a footer</a:t>
            </a:r>
          </a:p>
        </p:txBody>
      </p:sp>
      <p:sp>
        <p:nvSpPr>
          <p:cNvPr id="2" name="Date Placeholder 1"/>
          <p:cNvSpPr>
            <a:spLocks noGrp="1"/>
          </p:cNvSpPr>
          <p:nvPr>
            <p:ph type="dt" sz="half" idx="10"/>
          </p:nvPr>
        </p:nvSpPr>
        <p:spPr/>
        <p:txBody>
          <a:bodyPr rtlCol="0"/>
          <a:lstStyle/>
          <a:p>
            <a:pPr rtl="0"/>
            <a:fld id="{D7507679-C931-4C2B-A161-69909595520E}" type="datetime1">
              <a:rPr lang="en-GB" noProof="0" smtClean="0"/>
              <a:t>22/09/2021</a:t>
            </a:fld>
            <a:endParaRPr lang="en-GB" noProof="0" dirty="0"/>
          </a:p>
        </p:txBody>
      </p:sp>
      <p:sp>
        <p:nvSpPr>
          <p:cNvPr id="4" name="Slide Number Placeholder 3"/>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B2AB2539-38DF-4CA5-87A7-E69B9F49F297}"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Drag picture to placeholder or click icon to add</a:t>
            </a:r>
            <a:endParaRPr lang="en-GB" noProof="0" dirty="0"/>
          </a:p>
        </p:txBody>
      </p:sp>
      <p:sp>
        <p:nvSpPr>
          <p:cNvPr id="4" name="Text Placeholder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5C6B51CB-EB71-4D50-9CE4-F98A4C970365}"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en-GB" noProof="0"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D7A14578-F1F8-4DAB-8600-44E382B551B5}" type="datetime1">
              <a:rPr lang="en-GB" noProof="0" smtClean="0"/>
              <a:t>22/09/2021</a:t>
            </a:fld>
            <a:endParaRPr lang="en-GB" noProof="0"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en-GB" noProof="0" smtClean="0"/>
              <a:pPr/>
              <a:t>‹#›</a:t>
            </a:fld>
            <a:endParaRPr lang="en-GB"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blogs.glowscotland.org.uk/nl/sthele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496" y="908720"/>
            <a:ext cx="8458200" cy="1828800"/>
          </a:xfrm>
        </p:spPr>
        <p:txBody>
          <a:bodyPr rtlCol="0">
            <a:normAutofit/>
          </a:bodyPr>
          <a:lstStyle/>
          <a:p>
            <a:pPr algn="ctr" rtl="0"/>
            <a:r>
              <a:rPr lang="en-GB" sz="5400" dirty="0">
                <a:latin typeface="Century Gothic" charset="0"/>
                <a:ea typeface="Century Gothic" charset="0"/>
                <a:cs typeface="Century Gothic" charset="0"/>
              </a:rPr>
              <a:t>Welcome to Primary 1</a:t>
            </a:r>
          </a:p>
        </p:txBody>
      </p:sp>
      <p:sp>
        <p:nvSpPr>
          <p:cNvPr id="3" name="Subtitle 2"/>
          <p:cNvSpPr>
            <a:spLocks noGrp="1"/>
          </p:cNvSpPr>
          <p:nvPr>
            <p:ph type="subTitle" idx="1"/>
          </p:nvPr>
        </p:nvSpPr>
        <p:spPr>
          <a:xfrm>
            <a:off x="2567608" y="3356992"/>
            <a:ext cx="7086600" cy="914400"/>
          </a:xfrm>
        </p:spPr>
        <p:txBody>
          <a:bodyPr rtlCol="0">
            <a:normAutofit fontScale="70000" lnSpcReduction="20000"/>
          </a:bodyPr>
          <a:lstStyle/>
          <a:p>
            <a:pPr algn="ctr" rtl="0"/>
            <a:r>
              <a:rPr lang="en-GB" sz="4400" dirty="0">
                <a:latin typeface="Century Gothic" charset="0"/>
                <a:ea typeface="Century Gothic" charset="0"/>
                <a:cs typeface="Century Gothic" charset="0"/>
              </a:rPr>
              <a:t>Mrs Marshall</a:t>
            </a:r>
          </a:p>
          <a:p>
            <a:pPr algn="ctr" rtl="0"/>
            <a:r>
              <a:rPr lang="en-GB" sz="4400" dirty="0">
                <a:latin typeface="Century Gothic" charset="0"/>
                <a:ea typeface="Century Gothic" charset="0"/>
                <a:cs typeface="Century Gothic" charset="0"/>
              </a:rPr>
              <a:t>Twitter:  @</a:t>
            </a:r>
            <a:r>
              <a:rPr lang="en-GB" sz="4400" dirty="0" err="1">
                <a:latin typeface="Century Gothic" charset="0"/>
                <a:ea typeface="Century Gothic" charset="0"/>
                <a:cs typeface="Century Gothic" charset="0"/>
              </a:rPr>
              <a:t>sthelensnlc</a:t>
            </a:r>
            <a:r>
              <a:rPr lang="en-GB" sz="4400" dirty="0">
                <a:latin typeface="Century Gothic" charset="0"/>
                <a:ea typeface="Century Gothic" charset="0"/>
                <a:cs typeface="Century Gothic" charset="0"/>
              </a:rPr>
              <a:t> </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88640"/>
            <a:ext cx="9829800" cy="1082674"/>
          </a:xfrm>
        </p:spPr>
        <p:txBody>
          <a:bodyPr rtlCol="0">
            <a:normAutofit/>
          </a:bodyPr>
          <a:lstStyle/>
          <a:p>
            <a:pPr algn="ctr" rtl="0"/>
            <a:r>
              <a:rPr lang="en-GB" sz="4400" dirty="0">
                <a:latin typeface="Century Gothic" charset="0"/>
                <a:ea typeface="Century Gothic" charset="0"/>
                <a:cs typeface="Century Gothic" charset="0"/>
              </a:rPr>
              <a:t>Timetable</a:t>
            </a:r>
          </a:p>
        </p:txBody>
      </p:sp>
      <p:sp>
        <p:nvSpPr>
          <p:cNvPr id="3" name="Content Placeholder 2"/>
          <p:cNvSpPr>
            <a:spLocks noGrp="1"/>
          </p:cNvSpPr>
          <p:nvPr>
            <p:ph idx="1"/>
          </p:nvPr>
        </p:nvSpPr>
        <p:spPr>
          <a:xfrm>
            <a:off x="1524000" y="1556792"/>
            <a:ext cx="9396536" cy="3960440"/>
          </a:xfrm>
        </p:spPr>
        <p:txBody>
          <a:bodyPr numCol="1" rtlCol="0" anchor="ctr">
            <a:normAutofit fontScale="77500" lnSpcReduction="20000"/>
          </a:bodyPr>
          <a:lstStyle/>
          <a:p>
            <a:pPr>
              <a:buFont typeface="Arial" charset="0"/>
              <a:buChar char="•"/>
            </a:pPr>
            <a:r>
              <a:rPr lang="en-GB" sz="2800" dirty="0">
                <a:latin typeface="Century Gothic" charset="0"/>
                <a:ea typeface="Century Gothic" charset="0"/>
                <a:cs typeface="Century Gothic" charset="0"/>
              </a:rPr>
              <a:t>P.E.</a:t>
            </a:r>
          </a:p>
          <a:p>
            <a:pPr>
              <a:buFont typeface="Wingdings" charset="2"/>
              <a:buChar char="v"/>
            </a:pPr>
            <a:r>
              <a:rPr lang="en-GB" sz="2800" dirty="0">
                <a:latin typeface="Century Gothic" charset="0"/>
                <a:ea typeface="Century Gothic" charset="0"/>
                <a:cs typeface="Century Gothic" charset="0"/>
              </a:rPr>
              <a:t> Tuesday &amp; Friday.</a:t>
            </a:r>
          </a:p>
          <a:p>
            <a:pPr>
              <a:buFont typeface="Wingdings" charset="2"/>
              <a:buChar char="v"/>
            </a:pPr>
            <a:r>
              <a:rPr lang="en-GB" sz="2800" dirty="0">
                <a:latin typeface="Century Gothic" charset="0"/>
                <a:ea typeface="Century Gothic" charset="0"/>
                <a:cs typeface="Century Gothic" charset="0"/>
              </a:rPr>
              <a:t> On these days full P.E. kit can be worn to school.</a:t>
            </a:r>
          </a:p>
          <a:p>
            <a:pPr>
              <a:buFont typeface="Arial" charset="0"/>
              <a:buChar char="•"/>
            </a:pPr>
            <a:endParaRPr lang="en-GB" sz="2800" dirty="0">
              <a:latin typeface="Century Gothic" charset="0"/>
              <a:ea typeface="Century Gothic" charset="0"/>
              <a:cs typeface="Century Gothic" charset="0"/>
            </a:endParaRPr>
          </a:p>
          <a:p>
            <a:pPr>
              <a:buFont typeface="Arial" charset="0"/>
              <a:buChar char="•"/>
            </a:pPr>
            <a:r>
              <a:rPr lang="en-GB" sz="2800" dirty="0">
                <a:latin typeface="Century Gothic" charset="0"/>
                <a:ea typeface="Century Gothic" charset="0"/>
                <a:cs typeface="Century Gothic" charset="0"/>
              </a:rPr>
              <a:t>Homework</a:t>
            </a:r>
          </a:p>
          <a:p>
            <a:pPr lvl="1">
              <a:buFont typeface="Wingdings" charset="2"/>
              <a:buChar char="v"/>
            </a:pPr>
            <a:r>
              <a:rPr lang="en-GB" sz="2800" dirty="0">
                <a:latin typeface="Century Gothic" charset="0"/>
                <a:ea typeface="Century Gothic" charset="0"/>
                <a:cs typeface="Century Gothic" charset="0"/>
              </a:rPr>
              <a:t> Issued on a Monday</a:t>
            </a:r>
          </a:p>
          <a:p>
            <a:pPr lvl="1">
              <a:buFont typeface="Wingdings" charset="2"/>
              <a:buChar char="v"/>
            </a:pPr>
            <a:r>
              <a:rPr lang="en-GB" sz="2800" dirty="0">
                <a:latin typeface="Century Gothic" charset="0"/>
                <a:ea typeface="Century Gothic" charset="0"/>
                <a:cs typeface="Century Gothic" charset="0"/>
              </a:rPr>
              <a:t> Returned on a Thursday</a:t>
            </a:r>
          </a:p>
          <a:p>
            <a:pPr marL="502920" lvl="2" indent="0">
              <a:buNone/>
            </a:pPr>
            <a:endParaRPr lang="en-GB" sz="2800" i="1" u="sng" dirty="0">
              <a:latin typeface="Century Gothic" charset="0"/>
              <a:ea typeface="Century Gothic" charset="0"/>
              <a:cs typeface="Century Gothic" charset="0"/>
            </a:endParaRPr>
          </a:p>
          <a:p>
            <a:pPr marL="502920" lvl="2" indent="0">
              <a:buNone/>
            </a:pPr>
            <a:r>
              <a:rPr lang="en-GB" sz="3100" i="1" u="sng" dirty="0">
                <a:latin typeface="Century Gothic" charset="0"/>
                <a:ea typeface="Century Gothic" charset="0"/>
                <a:cs typeface="Century Gothic" charset="0"/>
              </a:rPr>
              <a:t>N.B. Reading books must be brought to school every day for classroom learning.</a:t>
            </a:r>
            <a:endParaRPr lang="en-GB" sz="3100" u="sng" dirty="0">
              <a:latin typeface="Century Gothic" charset="0"/>
              <a:ea typeface="Century Gothic" charset="0"/>
              <a:cs typeface="Century Gothic" charset="0"/>
            </a:endParaRPr>
          </a:p>
          <a:p>
            <a:pPr lvl="2">
              <a:buFont typeface="Arial" charset="0"/>
              <a:buChar char="•"/>
            </a:pPr>
            <a:endParaRPr lang="en-GB" sz="3500" u="sng" dirty="0">
              <a:latin typeface="Century Gothic" charset="0"/>
              <a:ea typeface="Century Gothic" charset="0"/>
              <a:cs typeface="Century Gothic" charset="0"/>
            </a:endParaRPr>
          </a:p>
        </p:txBody>
      </p:sp>
      <p:pic>
        <p:nvPicPr>
          <p:cNvPr id="4" name="Recorded Sound">
            <a:hlinkClick r:id="" action="ppaction://media"/>
            <a:extLst>
              <a:ext uri="{FF2B5EF4-FFF2-40B4-BE49-F238E27FC236}">
                <a16:creationId xmlns:a16="http://schemas.microsoft.com/office/drawing/2014/main" id="{31C65C76-40AA-4AE1-8116-7BB043E6C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6280" y="3017520"/>
            <a:ext cx="1440160" cy="1440160"/>
          </a:xfrm>
          <a:prstGeom prst="rect">
            <a:avLst/>
          </a:prstGeom>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72" y="332656"/>
            <a:ext cx="9829800" cy="611088"/>
          </a:xfrm>
        </p:spPr>
        <p:txBody>
          <a:bodyPr>
            <a:normAutofit/>
          </a:bodyPr>
          <a:lstStyle/>
          <a:p>
            <a:pPr algn="ctr"/>
            <a:r>
              <a:rPr lang="en-US" sz="3600" dirty="0">
                <a:latin typeface="SassoonPrimaryInfant" panose="00000400000000000000" pitchFamily="2" charset="0"/>
              </a:rPr>
              <a:t>Feedback and Reporting</a:t>
            </a:r>
          </a:p>
        </p:txBody>
      </p:sp>
      <p:sp>
        <p:nvSpPr>
          <p:cNvPr id="3" name="Content Placeholder 2"/>
          <p:cNvSpPr>
            <a:spLocks noGrp="1"/>
          </p:cNvSpPr>
          <p:nvPr>
            <p:ph idx="1"/>
          </p:nvPr>
        </p:nvSpPr>
        <p:spPr>
          <a:xfrm>
            <a:off x="486628" y="1196752"/>
            <a:ext cx="11370012" cy="3888432"/>
          </a:xfrm>
        </p:spPr>
        <p:txBody>
          <a:bodyPr>
            <a:normAutofit fontScale="92500" lnSpcReduction="10000"/>
          </a:bodyPr>
          <a:lstStyle/>
          <a:p>
            <a:r>
              <a:rPr lang="en-GB" dirty="0">
                <a:latin typeface="SassoonPrimaryInfant" panose="00000400000000000000" pitchFamily="2" charset="0"/>
              </a:rPr>
              <a:t>Personal Learning Plans (PLP’s) are used to ensure children feel involved in their learning, are aware of their next steps and are active participants in learning. We know parents want to be part of the learning journey with children so the document helps to share information on your child's learning with you. There are instructions included in the document to explain how to use the PLP to support discussions about learning at home.  Learning Targets within the PLP’s are focused on Reading, Writing, Talking and Listening, Maths and Health and Wellbeing</a:t>
            </a:r>
            <a:endParaRPr lang="en-US" dirty="0">
              <a:latin typeface="SassoonPrimaryInfant" panose="00000400000000000000" pitchFamily="2" charset="0"/>
            </a:endParaRPr>
          </a:p>
          <a:p>
            <a:r>
              <a:rPr lang="en-US" dirty="0">
                <a:latin typeface="SassoonPrimaryInfant" panose="00000400000000000000" pitchFamily="2" charset="0"/>
              </a:rPr>
              <a:t>Parents Evenings – There are two opportunity to discuss your child’s progress, in November and May.  Arrangements will be made for this in line with Government restrictions.  </a:t>
            </a:r>
          </a:p>
          <a:p>
            <a:r>
              <a:rPr lang="en-US" dirty="0">
                <a:latin typeface="SassoonPrimaryInfant" panose="00000400000000000000" pitchFamily="2" charset="0"/>
              </a:rPr>
              <a:t>Formal Reports will be sent to parents in May, prior to the Parents’ Evening</a:t>
            </a:r>
          </a:p>
          <a:p>
            <a:pPr marL="0" indent="0" algn="just">
              <a:buNone/>
            </a:pPr>
            <a:r>
              <a:rPr lang="en-GB" sz="2600" dirty="0">
                <a:latin typeface="SassoonPrimaryInfant" panose="00000400000000000000" pitchFamily="2" charset="0"/>
              </a:rPr>
              <a:t>Although there are lots of opportunities across the year to hear about how children are getting on - you can still get in touch with the school at any time if you have a concern or would like some information. This can be arranged by calling the office.</a:t>
            </a:r>
            <a:endParaRPr lang="en-US" sz="2600" dirty="0">
              <a:latin typeface="SassoonPrimaryInfant" panose="00000400000000000000" pitchFamily="2" charset="0"/>
            </a:endParaRPr>
          </a:p>
          <a:p>
            <a:endParaRPr lang="en-US" dirty="0"/>
          </a:p>
        </p:txBody>
      </p:sp>
    </p:spTree>
    <p:extLst>
      <p:ext uri="{BB962C8B-B14F-4D97-AF65-F5344CB8AC3E}">
        <p14:creationId xmlns:p14="http://schemas.microsoft.com/office/powerpoint/2010/main" val="5061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Dates for diary</a:t>
            </a:r>
          </a:p>
        </p:txBody>
      </p:sp>
      <p:sp>
        <p:nvSpPr>
          <p:cNvPr id="3" name="Content Placeholder 2"/>
          <p:cNvSpPr>
            <a:spLocks noGrp="1"/>
          </p:cNvSpPr>
          <p:nvPr>
            <p:ph idx="1"/>
          </p:nvPr>
        </p:nvSpPr>
        <p:spPr>
          <a:xfrm>
            <a:off x="623392" y="1124744"/>
            <a:ext cx="10044608" cy="4178776"/>
          </a:xfrm>
        </p:spPr>
        <p:txBody>
          <a:bodyPr>
            <a:noAutofit/>
          </a:bodyPr>
          <a:lstStyle/>
          <a:p>
            <a:pPr marL="0" indent="0">
              <a:buNone/>
            </a:pPr>
            <a:endParaRPr lang="en-GB" sz="1400" dirty="0">
              <a:latin typeface="Sassoon Primary" pitchFamily="50" charset="0"/>
            </a:endParaRPr>
          </a:p>
          <a:p>
            <a:pPr lvl="1" fontAlgn="base"/>
            <a:r>
              <a:rPr lang="en-GB" sz="2000" dirty="0">
                <a:latin typeface="Century Gothic" panose="020B0502020202020204" pitchFamily="34" charset="0"/>
              </a:rPr>
              <a:t>October 25</a:t>
            </a:r>
            <a:r>
              <a:rPr lang="en-GB" sz="2000" baseline="30000" dirty="0">
                <a:latin typeface="Century Gothic" panose="020B0502020202020204" pitchFamily="34" charset="0"/>
              </a:rPr>
              <a:t>th</a:t>
            </a:r>
            <a:r>
              <a:rPr lang="en-GB" sz="2000" dirty="0">
                <a:latin typeface="Century Gothic" panose="020B0502020202020204" pitchFamily="34" charset="0"/>
              </a:rPr>
              <a:t> 2021- Personal Learning Plans sent home</a:t>
            </a:r>
          </a:p>
          <a:p>
            <a:pPr lvl="1" fontAlgn="base"/>
            <a:r>
              <a:rPr lang="en-GB" sz="2000" dirty="0">
                <a:latin typeface="Century Gothic" panose="020B0502020202020204" pitchFamily="34" charset="0"/>
              </a:rPr>
              <a:t>November 11</a:t>
            </a:r>
            <a:r>
              <a:rPr lang="en-GB" sz="2000" baseline="30000" dirty="0">
                <a:latin typeface="Century Gothic" panose="020B0502020202020204" pitchFamily="34" charset="0"/>
              </a:rPr>
              <a:t>th</a:t>
            </a:r>
            <a:r>
              <a:rPr lang="en-GB" sz="2000" dirty="0">
                <a:latin typeface="Century Gothic" panose="020B0502020202020204" pitchFamily="34" charset="0"/>
              </a:rPr>
              <a:t>  2021- Parents evening </a:t>
            </a:r>
          </a:p>
          <a:p>
            <a:pPr lvl="1" fontAlgn="base"/>
            <a:r>
              <a:rPr lang="en-GB" sz="2000" dirty="0">
                <a:latin typeface="Century Gothic" panose="020B0502020202020204" pitchFamily="34" charset="0"/>
              </a:rPr>
              <a:t>December 6</a:t>
            </a:r>
            <a:r>
              <a:rPr lang="en-GB" sz="2000" baseline="30000" dirty="0">
                <a:latin typeface="Century Gothic" panose="020B0502020202020204" pitchFamily="34" charset="0"/>
              </a:rPr>
              <a:t>th  </a:t>
            </a:r>
            <a:r>
              <a:rPr lang="en-GB" sz="2000" dirty="0">
                <a:latin typeface="Century Gothic" panose="020B0502020202020204" pitchFamily="34" charset="0"/>
              </a:rPr>
              <a:t>2021 - PLP Tracker sent home </a:t>
            </a:r>
          </a:p>
          <a:p>
            <a:pPr lvl="1" fontAlgn="base"/>
            <a:r>
              <a:rPr lang="en-GB" sz="2000" dirty="0">
                <a:latin typeface="Century Gothic" panose="020B0502020202020204" pitchFamily="34" charset="0"/>
              </a:rPr>
              <a:t>January 24</a:t>
            </a:r>
            <a:r>
              <a:rPr lang="en-GB" sz="2000" baseline="30000" dirty="0">
                <a:latin typeface="Century Gothic" panose="020B0502020202020204" pitchFamily="34" charset="0"/>
              </a:rPr>
              <a:t>th</a:t>
            </a:r>
            <a:r>
              <a:rPr lang="en-GB" sz="2000" dirty="0">
                <a:latin typeface="Century Gothic" panose="020B0502020202020204" pitchFamily="34" charset="0"/>
              </a:rPr>
              <a:t> 2022 - Updated PLP sent home with new targets set</a:t>
            </a:r>
          </a:p>
          <a:p>
            <a:pPr lvl="1" fontAlgn="base"/>
            <a:r>
              <a:rPr lang="en-GB" sz="2000" dirty="0">
                <a:latin typeface="Century Gothic" panose="020B0502020202020204" pitchFamily="34" charset="0"/>
              </a:rPr>
              <a:t>March 28</a:t>
            </a:r>
            <a:r>
              <a:rPr lang="en-GB" sz="2000" baseline="30000" dirty="0">
                <a:latin typeface="Century Gothic" panose="020B0502020202020204" pitchFamily="34" charset="0"/>
              </a:rPr>
              <a:t>th</a:t>
            </a:r>
            <a:r>
              <a:rPr lang="en-GB" sz="2000" dirty="0">
                <a:latin typeface="Century Gothic" panose="020B0502020202020204" pitchFamily="34" charset="0"/>
              </a:rPr>
              <a:t> 2022 - PLP Tracker sent home with feedback on how children are getting on</a:t>
            </a:r>
          </a:p>
          <a:p>
            <a:pPr lvl="1" fontAlgn="base"/>
            <a:r>
              <a:rPr lang="en-GB" sz="2000" dirty="0">
                <a:latin typeface="Century Gothic" panose="020B0502020202020204" pitchFamily="34" charset="0"/>
              </a:rPr>
              <a:t>May 23</a:t>
            </a:r>
            <a:r>
              <a:rPr lang="en-GB" sz="2000" baseline="30000" dirty="0">
                <a:latin typeface="Century Gothic" panose="020B0502020202020204" pitchFamily="34" charset="0"/>
              </a:rPr>
              <a:t>rd</a:t>
            </a:r>
            <a:r>
              <a:rPr lang="en-GB" sz="2000" dirty="0">
                <a:latin typeface="Century Gothic" panose="020B0502020202020204" pitchFamily="34" charset="0"/>
              </a:rPr>
              <a:t> - Formal report cards sent home to parents</a:t>
            </a:r>
          </a:p>
          <a:p>
            <a:pPr lvl="1" fontAlgn="base"/>
            <a:r>
              <a:rPr lang="en-GB" sz="2000" dirty="0">
                <a:latin typeface="Century Gothic" panose="020B0502020202020204" pitchFamily="34" charset="0"/>
              </a:rPr>
              <a:t>May 25</a:t>
            </a:r>
            <a:r>
              <a:rPr lang="en-GB" sz="2000" baseline="30000" dirty="0">
                <a:latin typeface="Century Gothic" panose="020B0502020202020204" pitchFamily="34" charset="0"/>
              </a:rPr>
              <a:t>th</a:t>
            </a:r>
            <a:r>
              <a:rPr lang="en-GB" sz="2000" dirty="0">
                <a:latin typeface="Century Gothic" panose="020B0502020202020204" pitchFamily="34" charset="0"/>
              </a:rPr>
              <a:t> - Final parents' Evening</a:t>
            </a:r>
          </a:p>
        </p:txBody>
      </p:sp>
    </p:spTree>
    <p:extLst>
      <p:ext uri="{BB962C8B-B14F-4D97-AF65-F5344CB8AC3E}">
        <p14:creationId xmlns:p14="http://schemas.microsoft.com/office/powerpoint/2010/main" val="20432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680"/>
            <a:ext cx="9829800" cy="683096"/>
          </a:xfrm>
        </p:spPr>
        <p:txBody>
          <a:bodyPr>
            <a:normAutofit/>
          </a:bodyPr>
          <a:lstStyle/>
          <a:p>
            <a:pPr algn="ctr"/>
            <a:r>
              <a:rPr lang="en-US" sz="4000" dirty="0">
                <a:latin typeface="SassoonPrimaryInfant" panose="00000400000000000000" pitchFamily="2" charset="0"/>
              </a:rPr>
              <a:t>Ways to keep in touch</a:t>
            </a:r>
          </a:p>
        </p:txBody>
      </p:sp>
      <p:sp>
        <p:nvSpPr>
          <p:cNvPr id="3" name="Content Placeholder 2"/>
          <p:cNvSpPr>
            <a:spLocks noGrp="1"/>
          </p:cNvSpPr>
          <p:nvPr>
            <p:ph idx="1"/>
          </p:nvPr>
        </p:nvSpPr>
        <p:spPr/>
        <p:txBody>
          <a:bodyPr>
            <a:normAutofit/>
          </a:bodyPr>
          <a:lstStyle/>
          <a:p>
            <a:r>
              <a:rPr lang="en-GB" sz="2800" dirty="0">
                <a:latin typeface="SassoonPrimaryInfant" panose="00000400000000000000" pitchFamily="2" charset="0"/>
              </a:rPr>
              <a:t>Following us on Twitter @</a:t>
            </a:r>
            <a:r>
              <a:rPr lang="en-GB" sz="2800" dirty="0" err="1">
                <a:latin typeface="SassoonPrimaryInfant" panose="00000400000000000000" pitchFamily="2" charset="0"/>
              </a:rPr>
              <a:t>StHelnsNLC</a:t>
            </a:r>
            <a:r>
              <a:rPr lang="en-GB" sz="2800" dirty="0">
                <a:latin typeface="SassoonPrimaryInfant" panose="00000400000000000000" pitchFamily="2" charset="0"/>
              </a:rPr>
              <a:t> </a:t>
            </a:r>
          </a:p>
          <a:p>
            <a:r>
              <a:rPr lang="en-US" sz="2800" dirty="0">
                <a:latin typeface="SassoonPrimaryInfant" panose="00000400000000000000" pitchFamily="2" charset="0"/>
              </a:rPr>
              <a:t>Have a look at our school website:</a:t>
            </a:r>
          </a:p>
          <a:p>
            <a:pPr marL="0" indent="0">
              <a:buNone/>
            </a:pPr>
            <a:r>
              <a:rPr lang="en-GB" sz="2800" u="sng" dirty="0">
                <a:latin typeface="SassoonPrimaryInfant" panose="00000400000000000000" pitchFamily="2" charset="0"/>
                <a:hlinkClick r:id="rId2"/>
              </a:rPr>
              <a:t>https://blogs.glowscotland.org.uk/nl/sthelens/</a:t>
            </a:r>
            <a:endParaRPr lang="en-GB" sz="2800" u="sng" dirty="0">
              <a:latin typeface="SassoonPrimaryInfant" panose="00000400000000000000" pitchFamily="2" charset="0"/>
            </a:endParaRPr>
          </a:p>
          <a:p>
            <a:r>
              <a:rPr lang="en-GB" sz="2800" dirty="0">
                <a:latin typeface="SassoonPrimaryInfant" panose="00000400000000000000" pitchFamily="2" charset="0"/>
              </a:rPr>
              <a:t>You can also find important information in the newsletter that is emailed to all parents</a:t>
            </a:r>
            <a:endParaRPr lang="en-US" sz="2800" dirty="0">
              <a:latin typeface="SassoonPrimaryInfant" panose="00000400000000000000" pitchFamily="2" charset="0"/>
            </a:endParaRPr>
          </a:p>
        </p:txBody>
      </p:sp>
    </p:spTree>
    <p:extLst>
      <p:ext uri="{BB962C8B-B14F-4D97-AF65-F5344CB8AC3E}">
        <p14:creationId xmlns:p14="http://schemas.microsoft.com/office/powerpoint/2010/main" val="105353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a:latin typeface="SassoonPrimaryInfant" panose="00000400000000000000" pitchFamily="2" charset="0"/>
              </a:rPr>
              <a:t>A message from me</a:t>
            </a:r>
          </a:p>
        </p:txBody>
      </p:sp>
      <p:sp>
        <p:nvSpPr>
          <p:cNvPr id="3" name="Content Placeholder 2"/>
          <p:cNvSpPr>
            <a:spLocks noGrp="1"/>
          </p:cNvSpPr>
          <p:nvPr>
            <p:ph idx="1"/>
          </p:nvPr>
        </p:nvSpPr>
        <p:spPr/>
        <p:txBody>
          <a:bodyPr>
            <a:normAutofit/>
          </a:bodyPr>
          <a:lstStyle/>
          <a:p>
            <a:pPr marL="0" indent="0">
              <a:buNone/>
            </a:pPr>
            <a:endParaRPr lang="en-GB" sz="2800" dirty="0">
              <a:latin typeface="SassoonPrimaryInfant" panose="00000400000000000000" pitchFamily="2" charset="0"/>
            </a:endParaRPr>
          </a:p>
          <a:p>
            <a:pPr marL="0" indent="0">
              <a:buNone/>
            </a:pPr>
            <a:r>
              <a:rPr lang="en-GB" sz="2800" dirty="0">
                <a:latin typeface="SassoonPrimaryInfant" panose="00000400000000000000" pitchFamily="2" charset="0"/>
              </a:rPr>
              <a:t>I am enjoying working with the children I am looking forward to supporting them with their learning and working alongside all of their families. </a:t>
            </a:r>
          </a:p>
        </p:txBody>
      </p:sp>
      <p:pic>
        <p:nvPicPr>
          <p:cNvPr id="5" name="Recorded Sound">
            <a:hlinkClick r:id="" action="ppaction://media"/>
            <a:extLst>
              <a:ext uri="{FF2B5EF4-FFF2-40B4-BE49-F238E27FC236}">
                <a16:creationId xmlns:a16="http://schemas.microsoft.com/office/drawing/2014/main" id="{149EE810-CD12-44E8-B6EE-1B564238AF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2104" y="3259336"/>
            <a:ext cx="1368152" cy="1368152"/>
          </a:xfrm>
          <a:prstGeom prst="rect">
            <a:avLst/>
          </a:prstGeom>
        </p:spPr>
      </p:pic>
    </p:spTree>
    <p:extLst>
      <p:ext uri="{BB962C8B-B14F-4D97-AF65-F5344CB8AC3E}">
        <p14:creationId xmlns:p14="http://schemas.microsoft.com/office/powerpoint/2010/main" val="374776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 panose="00000400000000000000" pitchFamily="2" charset="0"/>
              </a:rPr>
              <a:t>Hello My Name is Mrs Marshall</a:t>
            </a:r>
            <a:endParaRPr lang="en-GB" dirty="0"/>
          </a:p>
        </p:txBody>
      </p:sp>
      <p:sp>
        <p:nvSpPr>
          <p:cNvPr id="3" name="Rectangle 2"/>
          <p:cNvSpPr/>
          <p:nvPr/>
        </p:nvSpPr>
        <p:spPr>
          <a:xfrm>
            <a:off x="6312024" y="1916832"/>
            <a:ext cx="184731" cy="3139321"/>
          </a:xfrm>
          <a:prstGeom prst="rect">
            <a:avLst/>
          </a:prstGeom>
        </p:spPr>
        <p:txBody>
          <a:bodyPr wrap="none">
            <a:spAutoFit/>
          </a:bodyPr>
          <a:lstStyle/>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p:txBody>
      </p:sp>
      <p:pic>
        <p:nvPicPr>
          <p:cNvPr id="4" name="Recorded Sound">
            <a:hlinkClick r:id="" action="ppaction://media"/>
            <a:extLst>
              <a:ext uri="{FF2B5EF4-FFF2-40B4-BE49-F238E27FC236}">
                <a16:creationId xmlns:a16="http://schemas.microsoft.com/office/drawing/2014/main" id="{52E23F36-C877-45EC-98BD-570D2199A8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19536" y="2204864"/>
            <a:ext cx="1368152" cy="1368152"/>
          </a:xfrm>
          <a:prstGeom prst="rect">
            <a:avLst/>
          </a:prstGeom>
        </p:spPr>
      </p:pic>
      <p:pic>
        <p:nvPicPr>
          <p:cNvPr id="7" name="Picture 6">
            <a:extLst>
              <a:ext uri="{FF2B5EF4-FFF2-40B4-BE49-F238E27FC236}">
                <a16:creationId xmlns:a16="http://schemas.microsoft.com/office/drawing/2014/main" id="{283B13CE-9DA5-4B22-80AC-5B81D4C86BE2}"/>
              </a:ext>
            </a:extLst>
          </p:cNvPr>
          <p:cNvPicPr>
            <a:picLocks noChangeAspect="1"/>
          </p:cNvPicPr>
          <p:nvPr/>
        </p:nvPicPr>
        <p:blipFill>
          <a:blip r:embed="rId5"/>
          <a:stretch>
            <a:fillRect/>
          </a:stretch>
        </p:blipFill>
        <p:spPr>
          <a:xfrm>
            <a:off x="4439816" y="1772816"/>
            <a:ext cx="2596506" cy="4392488"/>
          </a:xfrm>
          <a:prstGeom prst="rect">
            <a:avLst/>
          </a:prstGeom>
        </p:spPr>
      </p:pic>
    </p:spTree>
    <p:extLst>
      <p:ext uri="{BB962C8B-B14F-4D97-AF65-F5344CB8AC3E}">
        <p14:creationId xmlns:p14="http://schemas.microsoft.com/office/powerpoint/2010/main" val="2255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416" y="476672"/>
            <a:ext cx="10729192"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SassoonPrimaryInfant" panose="00000400000000000000" pitchFamily="2" charset="0"/>
              </a:rPr>
              <a:t>This is our classroom.</a:t>
            </a:r>
          </a:p>
        </p:txBody>
      </p:sp>
      <p:pic>
        <p:nvPicPr>
          <p:cNvPr id="4" name="Picture 3">
            <a:extLst>
              <a:ext uri="{FF2B5EF4-FFF2-40B4-BE49-F238E27FC236}">
                <a16:creationId xmlns:a16="http://schemas.microsoft.com/office/drawing/2014/main" id="{6CD95055-E000-4DAC-B744-055A3C0ED9A2}"/>
              </a:ext>
            </a:extLst>
          </p:cNvPr>
          <p:cNvPicPr>
            <a:picLocks noChangeAspect="1"/>
          </p:cNvPicPr>
          <p:nvPr/>
        </p:nvPicPr>
        <p:blipFill>
          <a:blip r:embed="rId4"/>
          <a:stretch>
            <a:fillRect/>
          </a:stretch>
        </p:blipFill>
        <p:spPr>
          <a:xfrm>
            <a:off x="2927648" y="1523402"/>
            <a:ext cx="5904656" cy="3811196"/>
          </a:xfrm>
          <a:prstGeom prst="rect">
            <a:avLst/>
          </a:prstGeom>
        </p:spPr>
      </p:pic>
      <p:pic>
        <p:nvPicPr>
          <p:cNvPr id="5" name="Recorded Sound">
            <a:hlinkClick r:id="" action="ppaction://media"/>
            <a:extLst>
              <a:ext uri="{FF2B5EF4-FFF2-40B4-BE49-F238E27FC236}">
                <a16:creationId xmlns:a16="http://schemas.microsoft.com/office/drawing/2014/main" id="{B0019EC6-F77B-4210-AC5A-CA7801E19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456" y="1988840"/>
            <a:ext cx="1080120" cy="1080120"/>
          </a:xfrm>
          <a:prstGeom prst="rect">
            <a:avLst/>
          </a:prstGeom>
        </p:spPr>
      </p:pic>
    </p:spTree>
    <p:extLst>
      <p:ext uri="{BB962C8B-B14F-4D97-AF65-F5344CB8AC3E}">
        <p14:creationId xmlns:p14="http://schemas.microsoft.com/office/powerpoint/2010/main" val="31794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latin typeface="SassoonPrimaryInfant" panose="00000400000000000000" pitchFamily="2" charset="0"/>
              </a:rPr>
              <a:t>Curriculum for Excellence</a:t>
            </a:r>
          </a:p>
        </p:txBody>
      </p:sp>
      <p:sp>
        <p:nvSpPr>
          <p:cNvPr id="3" name="Content Placeholder 2"/>
          <p:cNvSpPr>
            <a:spLocks noGrp="1"/>
          </p:cNvSpPr>
          <p:nvPr>
            <p:ph idx="1"/>
          </p:nvPr>
        </p:nvSpPr>
        <p:spPr/>
        <p:txBody>
          <a:bodyPr>
            <a:normAutofit lnSpcReduction="10000"/>
          </a:bodyPr>
          <a:lstStyle/>
          <a:p>
            <a:pPr marL="0" indent="0">
              <a:buNone/>
            </a:pPr>
            <a:r>
              <a:rPr lang="en-GB" sz="2800" dirty="0">
                <a:latin typeface="SassoonPrimaryInfant" panose="00000400000000000000" pitchFamily="2" charset="0"/>
              </a:rPr>
              <a:t>Within the 8 curricular areas of the curriculum children’s learning will focus on 3 key aspects.</a:t>
            </a:r>
          </a:p>
          <a:p>
            <a:pPr marL="514350" indent="-514350">
              <a:buFont typeface="+mj-lt"/>
              <a:buAutoNum type="arabicPeriod"/>
            </a:pPr>
            <a:r>
              <a:rPr lang="en-GB" sz="2800" dirty="0">
                <a:solidFill>
                  <a:srgbClr val="FF0000"/>
                </a:solidFill>
                <a:latin typeface="SassoonPrimaryInfant" panose="00000400000000000000" pitchFamily="2" charset="0"/>
              </a:rPr>
              <a:t>Literacy</a:t>
            </a:r>
          </a:p>
          <a:p>
            <a:pPr marL="514350" indent="-514350">
              <a:buFont typeface="+mj-lt"/>
              <a:buAutoNum type="arabicPeriod"/>
            </a:pPr>
            <a:r>
              <a:rPr lang="en-GB" sz="2800" dirty="0">
                <a:solidFill>
                  <a:srgbClr val="0070C0"/>
                </a:solidFill>
                <a:latin typeface="SassoonPrimaryInfant" panose="00000400000000000000" pitchFamily="2" charset="0"/>
              </a:rPr>
              <a:t>Numeracy</a:t>
            </a:r>
          </a:p>
          <a:p>
            <a:pPr marL="514350" indent="-514350">
              <a:buFont typeface="+mj-lt"/>
              <a:buAutoNum type="arabicPeriod"/>
            </a:pPr>
            <a:r>
              <a:rPr lang="en-GB" sz="2800" dirty="0">
                <a:solidFill>
                  <a:srgbClr val="00B050"/>
                </a:solidFill>
                <a:latin typeface="SassoonPrimaryInfant" panose="00000400000000000000" pitchFamily="2" charset="0"/>
              </a:rPr>
              <a:t>Health and Wellbeing</a:t>
            </a:r>
          </a:p>
          <a:p>
            <a:pPr marL="0" indent="0">
              <a:buNone/>
            </a:pPr>
            <a:r>
              <a:rPr lang="en-GB" sz="2800" dirty="0">
                <a:latin typeface="SassoonPrimaryInfant" panose="00000400000000000000" pitchFamily="2" charset="0"/>
              </a:rPr>
              <a:t>The additional 5 areas are covered within Topic work and Interdisciplinary Learning.</a:t>
            </a:r>
          </a:p>
        </p:txBody>
      </p:sp>
      <p:pic>
        <p:nvPicPr>
          <p:cNvPr id="4" name="Recorded Sound">
            <a:hlinkClick r:id="" action="ppaction://media"/>
            <a:extLst>
              <a:ext uri="{FF2B5EF4-FFF2-40B4-BE49-F238E27FC236}">
                <a16:creationId xmlns:a16="http://schemas.microsoft.com/office/drawing/2014/main" id="{932BB5D7-4DAE-4425-803E-4D934F3E5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0256" y="2852936"/>
            <a:ext cx="1368152" cy="1368152"/>
          </a:xfrm>
          <a:prstGeom prst="rect">
            <a:avLst/>
          </a:prstGeom>
        </p:spPr>
      </p:pic>
    </p:spTree>
    <p:extLst>
      <p:ext uri="{BB962C8B-B14F-4D97-AF65-F5344CB8AC3E}">
        <p14:creationId xmlns:p14="http://schemas.microsoft.com/office/powerpoint/2010/main" val="40246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rtl="0"/>
            <a:r>
              <a:rPr lang="en-GB" sz="4800" dirty="0">
                <a:solidFill>
                  <a:srgbClr val="FF0000"/>
                </a:solidFill>
                <a:latin typeface="SassoonPrimaryInfant" panose="00000400000000000000" pitchFamily="2" charset="0"/>
                <a:ea typeface="Century Gothic" charset="0"/>
                <a:cs typeface="Century Gothic" charset="0"/>
              </a:rPr>
              <a:t>Literacy</a:t>
            </a:r>
          </a:p>
        </p:txBody>
      </p:sp>
      <p:sp>
        <p:nvSpPr>
          <p:cNvPr id="3" name="Content Placeholder 2"/>
          <p:cNvSpPr>
            <a:spLocks noGrp="1"/>
          </p:cNvSpPr>
          <p:nvPr>
            <p:ph sz="half" idx="1"/>
          </p:nvPr>
        </p:nvSpPr>
        <p:spPr>
          <a:xfrm>
            <a:off x="838200" y="1628800"/>
            <a:ext cx="4572000" cy="3691607"/>
          </a:xfrm>
        </p:spPr>
        <p:txBody>
          <a:bodyPr rtlCol="0">
            <a:normAutofit lnSpcReduction="1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   Spelling</a:t>
            </a:r>
          </a:p>
          <a:p>
            <a:pPr marL="0" indent="0" rtl="0">
              <a:buNone/>
            </a:pPr>
            <a:r>
              <a:rPr lang="en-GB" sz="1800" dirty="0">
                <a:latin typeface="SassoonPrimaryInfant" panose="00000400000000000000" pitchFamily="2" charset="0"/>
                <a:ea typeface="Century Gothic" charset="0"/>
                <a:cs typeface="Century Gothic" charset="0"/>
              </a:rPr>
              <a:t>    </a:t>
            </a:r>
            <a:r>
              <a:rPr lang="en-GB" sz="1800" b="1" u="sng" dirty="0">
                <a:latin typeface="SassoonPrimaryInfant" panose="00000400000000000000" pitchFamily="2" charset="0"/>
                <a:ea typeface="Century Gothic" charset="0"/>
                <a:cs typeface="Century Gothic" charset="0"/>
              </a:rPr>
              <a:t>Common words</a:t>
            </a:r>
          </a:p>
          <a:p>
            <a:pPr lvl="1"/>
            <a:r>
              <a:rPr lang="en-GB" sz="2000" dirty="0">
                <a:latin typeface="SassoonPrimaryInfant" panose="00000400000000000000" pitchFamily="2" charset="0"/>
                <a:ea typeface="Century Gothic" charset="0"/>
                <a:cs typeface="Century Gothic" charset="0"/>
              </a:rPr>
              <a:t> Three per week</a:t>
            </a:r>
          </a:p>
          <a:p>
            <a:pPr lvl="1"/>
            <a:r>
              <a:rPr lang="en-GB" sz="2000" dirty="0">
                <a:latin typeface="SassoonPrimaryInfant" panose="00000400000000000000" pitchFamily="2" charset="0"/>
                <a:ea typeface="Century Gothic" charset="0"/>
                <a:cs typeface="Century Gothic" charset="0"/>
              </a:rPr>
              <a:t> Active tasks </a:t>
            </a:r>
            <a:r>
              <a:rPr lang="en-GB" sz="2000" dirty="0" err="1">
                <a:latin typeface="SassoonPrimaryInfant" panose="00000400000000000000" pitchFamily="2" charset="0"/>
                <a:ea typeface="Century Gothic" charset="0"/>
                <a:cs typeface="Century Gothic" charset="0"/>
              </a:rPr>
              <a:t>eg</a:t>
            </a:r>
            <a:r>
              <a:rPr lang="en-GB" sz="2000" dirty="0">
                <a:latin typeface="SassoonPrimaryInfant" panose="00000400000000000000" pitchFamily="2" charset="0"/>
                <a:ea typeface="Century Gothic" charset="0"/>
                <a:cs typeface="Century Gothic" charset="0"/>
              </a:rPr>
              <a:t>. spelling boards, partner dictation</a:t>
            </a:r>
          </a:p>
          <a:p>
            <a:pPr marL="274320" lvl="1" indent="0">
              <a:buNone/>
            </a:pPr>
            <a:r>
              <a:rPr lang="en-GB" sz="2000" b="1" u="sng" dirty="0">
                <a:latin typeface="SassoonPrimaryInfant" panose="00000400000000000000" pitchFamily="2" charset="0"/>
                <a:ea typeface="Century Gothic" charset="0"/>
                <a:cs typeface="Century Gothic" charset="0"/>
              </a:rPr>
              <a:t>Sounds (phonemes)</a:t>
            </a:r>
          </a:p>
          <a:p>
            <a:pPr lvl="2"/>
            <a:r>
              <a:rPr lang="en-GB" sz="2000" dirty="0">
                <a:latin typeface="SassoonPrimaryInfant" panose="00000400000000000000" pitchFamily="2" charset="0"/>
                <a:ea typeface="Century Gothic" charset="0"/>
                <a:cs typeface="Century Gothic" charset="0"/>
              </a:rPr>
              <a:t> Two per week</a:t>
            </a:r>
          </a:p>
          <a:p>
            <a:pPr lvl="2"/>
            <a:r>
              <a:rPr lang="en-GB" sz="2000" dirty="0">
                <a:latin typeface="SassoonPrimaryInfant" panose="00000400000000000000" pitchFamily="2" charset="0"/>
                <a:ea typeface="Century Gothic" charset="0"/>
                <a:cs typeface="Century Gothic" charset="0"/>
              </a:rPr>
              <a:t> Jolly Phonics, multi sensory stations, </a:t>
            </a:r>
            <a:r>
              <a:rPr lang="en-GB" sz="2000" dirty="0" err="1">
                <a:latin typeface="SassoonPrimaryInfant" panose="00000400000000000000" pitchFamily="2" charset="0"/>
                <a:ea typeface="Century Gothic" charset="0"/>
                <a:cs typeface="Century Gothic" charset="0"/>
              </a:rPr>
              <a:t>smartpals</a:t>
            </a:r>
            <a:r>
              <a:rPr lang="en-GB" sz="2000" dirty="0">
                <a:latin typeface="SassoonPrimaryInfant" panose="00000400000000000000" pitchFamily="2" charset="0"/>
                <a:ea typeface="Century Gothic" charset="0"/>
                <a:cs typeface="Century Gothic" charset="0"/>
              </a:rPr>
              <a:t>, letter formation &amp; magnetic boards</a:t>
            </a:r>
          </a:p>
        </p:txBody>
      </p:sp>
      <p:sp>
        <p:nvSpPr>
          <p:cNvPr id="4" name="Content Placeholder 3"/>
          <p:cNvSpPr>
            <a:spLocks noGrp="1"/>
          </p:cNvSpPr>
          <p:nvPr>
            <p:ph sz="half" idx="2"/>
          </p:nvPr>
        </p:nvSpPr>
        <p:spPr>
          <a:xfrm>
            <a:off x="6297671" y="1617115"/>
            <a:ext cx="4389120" cy="3619599"/>
          </a:xfrm>
        </p:spPr>
        <p:txBody>
          <a:bodyPr rtlCol="0">
            <a:normAutofit lnSpcReduction="1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Reading</a:t>
            </a:r>
          </a:p>
          <a:p>
            <a:pPr rtl="0"/>
            <a:r>
              <a:rPr lang="en-GB" dirty="0">
                <a:latin typeface="SassoonPrimaryInfant" panose="00000400000000000000" pitchFamily="2" charset="0"/>
                <a:ea typeface="Century Gothic" charset="0"/>
                <a:cs typeface="Century Gothic" charset="0"/>
              </a:rPr>
              <a:t> Introduced by class teacher</a:t>
            </a:r>
            <a:r>
              <a:rPr lang="en-GB" dirty="0">
                <a:latin typeface="SassoonPrimaryInfant" panose="00000400000000000000" pitchFamily="2" charset="0"/>
                <a:ea typeface="Century Gothic" charset="0"/>
                <a:cs typeface="Century Gothic" charset="0"/>
                <a:sym typeface="Wingdings"/>
              </a:rPr>
              <a:t> (walk through, modelling, unfamiliar vocabulary)</a:t>
            </a:r>
          </a:p>
          <a:p>
            <a:pPr rtl="0"/>
            <a:r>
              <a:rPr lang="en-GB" dirty="0">
                <a:latin typeface="SassoonPrimaryInfant" panose="00000400000000000000" pitchFamily="2" charset="0"/>
                <a:ea typeface="Century Gothic" charset="0"/>
                <a:cs typeface="Century Gothic" charset="0"/>
                <a:sym typeface="Wingdings"/>
              </a:rPr>
              <a:t> Partner reading, guided reading &amp; independent reading</a:t>
            </a:r>
          </a:p>
          <a:p>
            <a:pPr rtl="0"/>
            <a:r>
              <a:rPr lang="en-GB" dirty="0">
                <a:latin typeface="SassoonPrimaryInfant" panose="00000400000000000000" pitchFamily="2" charset="0"/>
                <a:ea typeface="Century Gothic" charset="0"/>
                <a:cs typeface="Century Gothic" charset="0"/>
                <a:sym typeface="Wingdings"/>
              </a:rPr>
              <a:t> Read to write tasks – strip books, cut up sentences, story sequencing.</a:t>
            </a:r>
          </a:p>
          <a:p>
            <a:pPr rtl="0"/>
            <a:r>
              <a:rPr lang="en-GB" dirty="0">
                <a:latin typeface="SassoonPrimaryInfant" panose="00000400000000000000" pitchFamily="2" charset="0"/>
                <a:ea typeface="Century Gothic" charset="0"/>
                <a:cs typeface="Century Gothic" charset="0"/>
                <a:sym typeface="Wingdings"/>
              </a:rPr>
              <a:t>Independent reading and reading for fun.</a:t>
            </a:r>
            <a:endParaRPr lang="en-GB" dirty="0">
              <a:latin typeface="SassoonPrimaryInfant" panose="00000400000000000000" pitchFamily="2" charset="0"/>
              <a:ea typeface="Century Gothic" charset="0"/>
              <a:cs typeface="Century Gothic" charset="0"/>
            </a:endParaRPr>
          </a:p>
        </p:txBody>
      </p:sp>
      <p:pic>
        <p:nvPicPr>
          <p:cNvPr id="5" name="Recorded Sound">
            <a:hlinkClick r:id="" action="ppaction://media"/>
            <a:extLst>
              <a:ext uri="{FF2B5EF4-FFF2-40B4-BE49-F238E27FC236}">
                <a16:creationId xmlns:a16="http://schemas.microsoft.com/office/drawing/2014/main" id="{8C444405-965A-41D3-B20C-04382D1BA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3800" y="2492896"/>
            <a:ext cx="936104" cy="936104"/>
          </a:xfrm>
          <a:prstGeom prst="rect">
            <a:avLst/>
          </a:prstGeom>
        </p:spPr>
      </p:pic>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32699"/>
            <a:ext cx="11277128" cy="797199"/>
          </a:xfrm>
        </p:spPr>
        <p:txBody>
          <a:bodyPr/>
          <a:lstStyle/>
          <a:p>
            <a:r>
              <a:rPr lang="en-US" sz="4400" b="1" u="sng" dirty="0">
                <a:solidFill>
                  <a:srgbClr val="FF0000"/>
                </a:solidFill>
                <a:latin typeface="SassoonPrimaryInfant" panose="00000400000000000000" pitchFamily="2" charset="0"/>
                <a:cs typeface="Century Gothic"/>
              </a:rPr>
              <a:t>Writing</a:t>
            </a:r>
            <a:r>
              <a:rPr lang="en-US" sz="4400" b="1" dirty="0">
                <a:latin typeface="SassoonPrimaryInfant" panose="00000400000000000000" pitchFamily="2" charset="0"/>
                <a:cs typeface="Century Gothic"/>
              </a:rPr>
              <a:t>                          </a:t>
            </a:r>
            <a:r>
              <a:rPr lang="en-US" sz="4400" b="1" u="sng" dirty="0">
                <a:solidFill>
                  <a:srgbClr val="FF0000"/>
                </a:solidFill>
                <a:latin typeface="SassoonPrimaryInfant" panose="00000400000000000000" pitchFamily="2" charset="0"/>
                <a:cs typeface="Century Gothic"/>
              </a:rPr>
              <a:t>Listening &amp; Talking  </a:t>
            </a:r>
          </a:p>
        </p:txBody>
      </p:sp>
      <p:sp>
        <p:nvSpPr>
          <p:cNvPr id="3" name="Content Placeholder 2"/>
          <p:cNvSpPr>
            <a:spLocks noGrp="1"/>
          </p:cNvSpPr>
          <p:nvPr>
            <p:ph sz="half" idx="1"/>
          </p:nvPr>
        </p:nvSpPr>
        <p:spPr>
          <a:xfrm>
            <a:off x="623392" y="1060195"/>
            <a:ext cx="5724128" cy="4889085"/>
          </a:xfrm>
        </p:spPr>
        <p:txBody>
          <a:bodyPr vert="horz" lIns="91440" tIns="45720" rIns="91440" bIns="45720" rtlCol="0" anchor="t">
            <a:normAutofit/>
          </a:bodyPr>
          <a:lstStyle/>
          <a:p>
            <a:pPr>
              <a:buFont typeface="Wingdings" charset="2"/>
              <a:buChar char="v"/>
            </a:pPr>
            <a:r>
              <a:rPr lang="en-US" dirty="0">
                <a:latin typeface="SassoonPrimaryInfant" panose="00000400000000000000" pitchFamily="2" charset="0"/>
                <a:cs typeface="Century Gothic"/>
              </a:rPr>
              <a:t> One taught writing lesson per week</a:t>
            </a:r>
          </a:p>
          <a:p>
            <a:pPr>
              <a:buFont typeface="Wingdings" charset="2"/>
              <a:buChar char="v"/>
            </a:pPr>
            <a:r>
              <a:rPr lang="en-US" dirty="0">
                <a:latin typeface="SassoonPrimaryInfant" panose="00000400000000000000" pitchFamily="2" charset="0"/>
                <a:cs typeface="Century Gothic"/>
              </a:rPr>
              <a:t> Introduction to genres, for example Creating Instructional texts </a:t>
            </a:r>
          </a:p>
          <a:p>
            <a:pPr>
              <a:buFont typeface="Wingdings" charset="2"/>
              <a:buChar char="v"/>
            </a:pPr>
            <a:r>
              <a:rPr lang="en-US" dirty="0">
                <a:latin typeface="SassoonPrimaryInfant" panose="00000400000000000000" pitchFamily="2" charset="0"/>
                <a:cs typeface="Century Gothic"/>
              </a:rPr>
              <a:t> Links to class theme/topic</a:t>
            </a:r>
          </a:p>
          <a:p>
            <a:pPr>
              <a:buFont typeface="Wingdings" charset="2"/>
              <a:buChar char="v"/>
            </a:pPr>
            <a:r>
              <a:rPr lang="en-US" dirty="0">
                <a:latin typeface="SassoonPrimaryInfant" panose="00000400000000000000" pitchFamily="2" charset="0"/>
                <a:cs typeface="Century Gothic"/>
              </a:rPr>
              <a:t> Independent writing, Over writing and under writing</a:t>
            </a:r>
          </a:p>
          <a:p>
            <a:pPr>
              <a:buFont typeface="Wingdings" charset="2"/>
              <a:buChar char="v"/>
            </a:pPr>
            <a:r>
              <a:rPr lang="en-US" dirty="0">
                <a:latin typeface="SassoonPrimaryInfant" panose="00000400000000000000" pitchFamily="2" charset="0"/>
                <a:cs typeface="Century Gothic"/>
              </a:rPr>
              <a:t> As children become more independent they will begin to use word mats, writing wall, knowledge of phonemes and common words</a:t>
            </a:r>
          </a:p>
          <a:p>
            <a:pPr>
              <a:buFont typeface="Wingdings" charset="2"/>
              <a:buChar char="v"/>
            </a:pPr>
            <a:r>
              <a:rPr lang="en-US" dirty="0">
                <a:latin typeface="SassoonPrimaryInfant" panose="00000400000000000000" pitchFamily="2" charset="0"/>
                <a:cs typeface="Century Gothic"/>
              </a:rPr>
              <a:t> Introduction to self and peer assessment strategies</a:t>
            </a:r>
          </a:p>
          <a:p>
            <a:pPr marL="0" indent="0">
              <a:buNone/>
            </a:pPr>
            <a:endParaRPr lang="en-US" dirty="0">
              <a:latin typeface="Century Gothic"/>
              <a:cs typeface="Century Gothic"/>
            </a:endParaRPr>
          </a:p>
        </p:txBody>
      </p:sp>
      <p:sp>
        <p:nvSpPr>
          <p:cNvPr id="4" name="Content Placeholder 2"/>
          <p:cNvSpPr>
            <a:spLocks noGrp="1"/>
          </p:cNvSpPr>
          <p:nvPr>
            <p:ph sz="half" idx="1"/>
          </p:nvPr>
        </p:nvSpPr>
        <p:spPr>
          <a:xfrm>
            <a:off x="6600056" y="1029898"/>
            <a:ext cx="5300464" cy="4256856"/>
          </a:xfrm>
        </p:spPr>
        <p:txBody>
          <a:bodyPr vert="horz" lIns="91440" tIns="45720" rIns="91440" bIns="45720" rtlCol="0" anchor="t">
            <a:normAutofit lnSpcReduction="10000"/>
          </a:bodyPr>
          <a:lstStyle/>
          <a:p>
            <a:pPr>
              <a:buFont typeface="Wingdings" charset="2"/>
              <a:buChar char="v"/>
            </a:pPr>
            <a:r>
              <a:rPr lang="en-US" dirty="0">
                <a:latin typeface="SassoonPrimaryInfant" panose="00000400000000000000" pitchFamily="2" charset="0"/>
                <a:cs typeface="Century Gothic"/>
              </a:rPr>
              <a:t> Can hear and say patterns in words, for example rhyming words.</a:t>
            </a:r>
          </a:p>
          <a:p>
            <a:pPr>
              <a:buFont typeface="Wingdings" charset="2"/>
              <a:buChar char="v"/>
            </a:pPr>
            <a:r>
              <a:rPr lang="en-US" dirty="0">
                <a:latin typeface="SassoonPrimaryInfant" panose="00000400000000000000" pitchFamily="2" charset="0"/>
                <a:cs typeface="Century Gothic"/>
              </a:rPr>
              <a:t>Participates actively in songs, rhymes and stories.</a:t>
            </a:r>
          </a:p>
          <a:p>
            <a:pPr>
              <a:buFont typeface="Wingdings" panose="05000000000000000000" pitchFamily="2" charset="2"/>
              <a:buChar char="v"/>
            </a:pPr>
            <a:r>
              <a:rPr lang="en-US" dirty="0">
                <a:latin typeface="SassoonPrimaryInfant" panose="00000400000000000000" pitchFamily="2" charset="0"/>
                <a:cs typeface="Century Gothic"/>
              </a:rPr>
              <a:t>Opportunities to take turns and contribute to class discussions.</a:t>
            </a:r>
          </a:p>
          <a:p>
            <a:pPr>
              <a:buFont typeface="Wingdings" charset="2"/>
              <a:buChar char="v"/>
            </a:pPr>
            <a:r>
              <a:rPr lang="en-US" dirty="0">
                <a:latin typeface="SassoonPrimaryInfant" panose="00000400000000000000" pitchFamily="2" charset="0"/>
                <a:cs typeface="Century Gothic"/>
              </a:rPr>
              <a:t> Communicate clearly and audibly while engaging with others. </a:t>
            </a:r>
          </a:p>
          <a:p>
            <a:pPr>
              <a:buFont typeface="Wingdings" charset="2"/>
              <a:buChar char="v"/>
            </a:pPr>
            <a:r>
              <a:rPr lang="en-US" dirty="0">
                <a:latin typeface="SassoonPrimaryInfant" panose="00000400000000000000" pitchFamily="2" charset="0"/>
                <a:cs typeface="Century Gothic"/>
              </a:rPr>
              <a:t> Opportunities to ask questions and respond relevantly to questions from others.</a:t>
            </a:r>
          </a:p>
          <a:p>
            <a:pPr>
              <a:buFont typeface="Wingdings" charset="2"/>
              <a:buChar char="v"/>
            </a:pPr>
            <a:r>
              <a:rPr lang="en-US" dirty="0">
                <a:latin typeface="SassoonPrimaryInfant" panose="00000400000000000000" pitchFamily="2" charset="0"/>
                <a:cs typeface="Century Gothic"/>
              </a:rPr>
              <a:t>Can use new vocabulary and phrases to express ideas, thoughts ad feelings.</a:t>
            </a:r>
          </a:p>
          <a:p>
            <a:pPr marL="0" indent="0">
              <a:buNone/>
            </a:pPr>
            <a:endParaRPr lang="en-US" dirty="0">
              <a:latin typeface="Century Gothic"/>
              <a:cs typeface="Century Gothic"/>
            </a:endParaRPr>
          </a:p>
        </p:txBody>
      </p:sp>
    </p:spTree>
    <p:extLst>
      <p:ext uri="{BB962C8B-B14F-4D97-AF65-F5344CB8AC3E}">
        <p14:creationId xmlns:p14="http://schemas.microsoft.com/office/powerpoint/2010/main" val="28603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10243492" cy="1082674"/>
          </a:xfrm>
        </p:spPr>
        <p:txBody>
          <a:bodyPr rtlCol="0">
            <a:normAutofit/>
          </a:bodyPr>
          <a:lstStyle/>
          <a:p>
            <a:pPr rtl="0"/>
            <a:r>
              <a:rPr lang="en-GB" sz="5400" dirty="0">
                <a:solidFill>
                  <a:srgbClr val="0070C0"/>
                </a:solidFill>
                <a:latin typeface="SassoonPrimaryInfant" panose="00000400000000000000" pitchFamily="2" charset="0"/>
                <a:ea typeface="Century Gothic" charset="0"/>
                <a:cs typeface="Century Gothic" charset="0"/>
              </a:rPr>
              <a:t>Numeracy</a:t>
            </a:r>
          </a:p>
        </p:txBody>
      </p:sp>
      <p:sp>
        <p:nvSpPr>
          <p:cNvPr id="4" name="Content Placeholder 3"/>
          <p:cNvSpPr>
            <a:spLocks noGrp="1"/>
          </p:cNvSpPr>
          <p:nvPr>
            <p:ph sz="half" idx="2"/>
          </p:nvPr>
        </p:nvSpPr>
        <p:spPr>
          <a:xfrm>
            <a:off x="623392" y="1379031"/>
            <a:ext cx="4680520" cy="3671333"/>
          </a:xfrm>
        </p:spPr>
        <p:txBody>
          <a:bodyPr rtlCol="0" anchor="ctr">
            <a:noAutofit/>
          </a:bodyPr>
          <a:lstStyle/>
          <a:p>
            <a:pPr marL="0" indent="0" rtl="0">
              <a:buNone/>
            </a:pPr>
            <a:endParaRPr lang="en-GB" sz="3200" i="1" u="sng" dirty="0">
              <a:latin typeface="SassoonPrimaryInfant" panose="00000400000000000000" pitchFamily="2" charset="0"/>
              <a:ea typeface="Century Gothic" charset="0"/>
              <a:cs typeface="Century Gothic" charset="0"/>
            </a:endParaRPr>
          </a:p>
          <a:p>
            <a:pPr lvl="1"/>
            <a:r>
              <a:rPr lang="en-GB" sz="2400" dirty="0">
                <a:latin typeface="SassoonPrimaryInfant" panose="00000400000000000000" pitchFamily="2" charset="0"/>
                <a:ea typeface="Century Gothic" charset="0"/>
                <a:cs typeface="Century Gothic" charset="0"/>
              </a:rPr>
              <a:t>Mental maths </a:t>
            </a:r>
          </a:p>
          <a:p>
            <a:pPr lvl="1"/>
            <a:r>
              <a:rPr lang="en-GB" sz="2400" dirty="0">
                <a:latin typeface="SassoonPrimaryInfant" panose="00000400000000000000" pitchFamily="2" charset="0"/>
                <a:ea typeface="Century Gothic" charset="0"/>
                <a:cs typeface="Century Gothic" charset="0"/>
              </a:rPr>
              <a:t>Number formation</a:t>
            </a:r>
          </a:p>
          <a:p>
            <a:pPr lvl="1">
              <a:buFont typeface="Arial" charset="0"/>
              <a:buChar char="•"/>
            </a:pPr>
            <a:r>
              <a:rPr lang="en-GB" sz="2400" dirty="0">
                <a:latin typeface="SassoonPrimaryInfant" panose="00000400000000000000" pitchFamily="2" charset="0"/>
                <a:ea typeface="Century Gothic" charset="0"/>
                <a:cs typeface="Century Gothic" charset="0"/>
              </a:rPr>
              <a:t>Oral counting </a:t>
            </a:r>
            <a:r>
              <a:rPr lang="en-GB" sz="2400" dirty="0" err="1">
                <a:latin typeface="SassoonPrimaryInfant" panose="00000400000000000000" pitchFamily="2" charset="0"/>
                <a:ea typeface="Century Gothic" charset="0"/>
                <a:cs typeface="Century Gothic" charset="0"/>
              </a:rPr>
              <a:t>eg</a:t>
            </a:r>
            <a:r>
              <a:rPr lang="en-GB" sz="2400" dirty="0">
                <a:latin typeface="SassoonPrimaryInfant" panose="00000400000000000000" pitchFamily="2" charset="0"/>
                <a:ea typeface="Century Gothic" charset="0"/>
                <a:cs typeface="Century Gothic" charset="0"/>
              </a:rPr>
              <a:t>. forwards, backwards, counting in 1s, 2s and 10s and missing number sequences</a:t>
            </a:r>
          </a:p>
          <a:p>
            <a:pPr lvl="1">
              <a:buFont typeface="Arial" charset="0"/>
              <a:buChar char="•"/>
            </a:pPr>
            <a:r>
              <a:rPr lang="en-GB" sz="2400" dirty="0">
                <a:latin typeface="SassoonPrimaryInfant" panose="00000400000000000000" pitchFamily="2" charset="0"/>
                <a:ea typeface="Century Gothic" charset="0"/>
                <a:cs typeface="Century Gothic" charset="0"/>
              </a:rPr>
              <a:t>Addition and subtraction using concrete materials</a:t>
            </a:r>
          </a:p>
          <a:p>
            <a:pPr lvl="1">
              <a:buFont typeface="Arial" charset="0"/>
              <a:buChar char="•"/>
            </a:pPr>
            <a:r>
              <a:rPr lang="en-GB" sz="2400" dirty="0">
                <a:latin typeface="SassoonPrimaryInfant" panose="00000400000000000000" pitchFamily="2" charset="0"/>
                <a:ea typeface="Century Gothic" charset="0"/>
                <a:cs typeface="Century Gothic" charset="0"/>
              </a:rPr>
              <a:t>Active and written</a:t>
            </a:r>
            <a:r>
              <a:rPr lang="is-IS" sz="2400" dirty="0">
                <a:latin typeface="SassoonPrimaryInfant" panose="00000400000000000000" pitchFamily="2" charset="0"/>
                <a:ea typeface="Century Gothic" charset="0"/>
                <a:cs typeface="Century Gothic" charset="0"/>
              </a:rPr>
              <a:t> tasks</a:t>
            </a:r>
            <a:endParaRPr lang="en-GB" sz="2400" dirty="0">
              <a:latin typeface="SassoonPrimaryInfant" panose="00000400000000000000" pitchFamily="2" charset="0"/>
              <a:ea typeface="Century Gothic" charset="0"/>
              <a:cs typeface="Century Gothic" charset="0"/>
            </a:endParaRPr>
          </a:p>
          <a:p>
            <a:pPr lvl="1">
              <a:buFont typeface="Arial" charset="0"/>
              <a:buChar char="•"/>
            </a:pPr>
            <a:endParaRPr lang="is-IS" sz="2400" dirty="0">
              <a:latin typeface="Century Gothic" charset="0"/>
              <a:ea typeface="Century Gothic" charset="0"/>
              <a:cs typeface="Century Gothic" charset="0"/>
            </a:endParaRPr>
          </a:p>
        </p:txBody>
      </p:sp>
      <p:sp>
        <p:nvSpPr>
          <p:cNvPr id="6" name="Content Placeholder 5"/>
          <p:cNvSpPr>
            <a:spLocks noGrp="1"/>
          </p:cNvSpPr>
          <p:nvPr>
            <p:ph sz="quarter" idx="4"/>
          </p:nvPr>
        </p:nvSpPr>
        <p:spPr>
          <a:xfrm>
            <a:off x="5732237" y="623836"/>
            <a:ext cx="4572000" cy="5112568"/>
          </a:xfrm>
        </p:spPr>
        <p:txBody>
          <a:bodyPr rtlCol="0">
            <a:normAutofit fontScale="25000" lnSpcReduction="20000"/>
          </a:bodyPr>
          <a:lstStyle/>
          <a:p>
            <a:pPr marL="0" indent="0" rtl="0">
              <a:buNone/>
            </a:pPr>
            <a:r>
              <a:rPr lang="en-GB" sz="9800" i="1" dirty="0">
                <a:latin typeface="Century Gothic" charset="0"/>
                <a:ea typeface="Century Gothic" charset="0"/>
                <a:cs typeface="Century Gothic" charset="0"/>
              </a:rPr>
              <a:t> </a:t>
            </a:r>
            <a:r>
              <a:rPr lang="en-GB" sz="9800" b="1" u="sng" dirty="0">
                <a:latin typeface="SassoonPrimaryInfant" panose="00000400000000000000" pitchFamily="2" charset="0"/>
                <a:ea typeface="Century Gothic" charset="0"/>
                <a:cs typeface="Century Gothic" charset="0"/>
              </a:rPr>
              <a:t>Topics covered in Term 1</a:t>
            </a:r>
          </a:p>
          <a:p>
            <a:pPr fontAlgn="base"/>
            <a:r>
              <a:rPr lang="en-GB" sz="9600" dirty="0">
                <a:latin typeface="SassoonPrimaryInfant" panose="00000400000000000000" pitchFamily="2" charset="0"/>
              </a:rPr>
              <a:t>Estimation and Rounding  </a:t>
            </a:r>
          </a:p>
          <a:p>
            <a:pPr fontAlgn="base"/>
            <a:r>
              <a:rPr lang="en-GB" sz="9600" dirty="0">
                <a:latin typeface="SassoonPrimaryInfant" panose="00000400000000000000" pitchFamily="2" charset="0"/>
              </a:rPr>
              <a:t>Number and Number Processes </a:t>
            </a:r>
          </a:p>
          <a:p>
            <a:pPr fontAlgn="base"/>
            <a:r>
              <a:rPr lang="en-GB" sz="9600" dirty="0">
                <a:latin typeface="SassoonPrimaryInfant" panose="00000400000000000000" pitchFamily="2" charset="0"/>
              </a:rPr>
              <a:t>Measurement </a:t>
            </a:r>
          </a:p>
          <a:p>
            <a:pPr fontAlgn="base"/>
            <a:r>
              <a:rPr lang="en-GB" sz="9600" dirty="0">
                <a:latin typeface="SassoonPrimaryInfant" panose="00000400000000000000" pitchFamily="2" charset="0"/>
              </a:rPr>
              <a:t>Addition and Subtraction</a:t>
            </a:r>
          </a:p>
          <a:p>
            <a:pPr marL="274320" lvl="1" indent="0">
              <a:buNone/>
            </a:pPr>
            <a:endParaRPr lang="en-GB" sz="7400" dirty="0">
              <a:latin typeface="Century Gothic" charset="0"/>
              <a:ea typeface="Century Gothic" charset="0"/>
              <a:cs typeface="Century Gothic" charset="0"/>
            </a:endParaRPr>
          </a:p>
          <a:p>
            <a:pPr marL="274320" lvl="1" indent="0">
              <a:buNone/>
            </a:pPr>
            <a:r>
              <a:rPr lang="en-GB" sz="9800" u="sng" dirty="0">
                <a:latin typeface="SassoonPrimaryInfant" panose="00000400000000000000" pitchFamily="2" charset="0"/>
                <a:ea typeface="Century Gothic" charset="0"/>
                <a:cs typeface="Century Gothic" charset="0"/>
              </a:rPr>
              <a:t>Resources Used</a:t>
            </a:r>
          </a:p>
          <a:p>
            <a:pPr lvl="2"/>
            <a:r>
              <a:rPr lang="en-GB" sz="7400" dirty="0">
                <a:latin typeface="SassoonPrimaryInfant" panose="00000400000000000000" pitchFamily="2" charset="0"/>
                <a:ea typeface="Century Gothic" charset="0"/>
                <a:cs typeface="Century Gothic" charset="0"/>
              </a:rPr>
              <a:t> Espresso </a:t>
            </a:r>
          </a:p>
          <a:p>
            <a:pPr lvl="2"/>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Sumdog</a:t>
            </a:r>
            <a:endParaRPr lang="en-GB" sz="7400" dirty="0">
              <a:latin typeface="SassoonPrimaryInfant" panose="00000400000000000000" pitchFamily="2" charset="0"/>
              <a:ea typeface="Century Gothic" charset="0"/>
              <a:cs typeface="Century Gothic" charset="0"/>
            </a:endParaRPr>
          </a:p>
          <a:p>
            <a:pPr lvl="2"/>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SMARTboard</a:t>
            </a:r>
            <a:r>
              <a:rPr lang="en-GB" sz="7400" dirty="0">
                <a:latin typeface="SassoonPrimaryInfant" panose="00000400000000000000" pitchFamily="2" charset="0"/>
                <a:ea typeface="Century Gothic" charset="0"/>
                <a:cs typeface="Century Gothic" charset="0"/>
              </a:rPr>
              <a:t> games</a:t>
            </a:r>
          </a:p>
          <a:p>
            <a:pPr lvl="2"/>
            <a:r>
              <a:rPr lang="en-GB" sz="7400" dirty="0">
                <a:latin typeface="SassoonPrimaryInfant" panose="00000400000000000000" pitchFamily="2" charset="0"/>
                <a:ea typeface="Century Gothic" charset="0"/>
                <a:cs typeface="Century Gothic" charset="0"/>
              </a:rPr>
              <a:t>Concrete materials </a:t>
            </a:r>
            <a:r>
              <a:rPr lang="en-GB" sz="7400" dirty="0" err="1">
                <a:latin typeface="SassoonPrimaryInfant" panose="00000400000000000000" pitchFamily="2" charset="0"/>
                <a:ea typeface="Century Gothic" charset="0"/>
                <a:cs typeface="Century Gothic" charset="0"/>
              </a:rPr>
              <a:t>eg</a:t>
            </a:r>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Numicon</a:t>
            </a:r>
            <a:r>
              <a:rPr lang="en-GB" sz="7400" dirty="0">
                <a:latin typeface="SassoonPrimaryInfant" panose="00000400000000000000" pitchFamily="2" charset="0"/>
                <a:ea typeface="Century Gothic" charset="0"/>
                <a:cs typeface="Century Gothic" charset="0"/>
              </a:rPr>
              <a:t>, counting objects</a:t>
            </a:r>
          </a:p>
          <a:p>
            <a:pPr lvl="1"/>
            <a:endParaRPr lang="en-GB" dirty="0"/>
          </a:p>
          <a:p>
            <a:pPr lvl="1"/>
            <a:endParaRPr lang="en-GB" dirty="0"/>
          </a:p>
        </p:txBody>
      </p:sp>
      <p:pic>
        <p:nvPicPr>
          <p:cNvPr id="3" name="Recorded Sound">
            <a:hlinkClick r:id="" action="ppaction://media"/>
            <a:extLst>
              <a:ext uri="{FF2B5EF4-FFF2-40B4-BE49-F238E27FC236}">
                <a16:creationId xmlns:a16="http://schemas.microsoft.com/office/drawing/2014/main" id="{6BCDB84C-9CDF-496D-B8E6-F183AF7B7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3683" y="2864176"/>
            <a:ext cx="1082673" cy="1082673"/>
          </a:xfrm>
          <a:prstGeom prst="rect">
            <a:avLst/>
          </a:prstGeom>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27" y="188640"/>
            <a:ext cx="9829800" cy="683096"/>
          </a:xfrm>
        </p:spPr>
        <p:txBody>
          <a:bodyPr>
            <a:normAutofit/>
          </a:bodyPr>
          <a:lstStyle/>
          <a:p>
            <a:pPr algn="ctr"/>
            <a:r>
              <a:rPr lang="en-GB" sz="4000" dirty="0">
                <a:latin typeface="SassoonPrimaryInfant" panose="00000400000000000000" pitchFamily="2" charset="0"/>
              </a:rPr>
              <a:t>Resources used to Support Learning</a:t>
            </a:r>
          </a:p>
        </p:txBody>
      </p:sp>
      <p:sp>
        <p:nvSpPr>
          <p:cNvPr id="3" name="Content Placeholder 2"/>
          <p:cNvSpPr>
            <a:spLocks noGrp="1"/>
          </p:cNvSpPr>
          <p:nvPr>
            <p:ph sz="half" idx="1"/>
          </p:nvPr>
        </p:nvSpPr>
        <p:spPr>
          <a:xfrm>
            <a:off x="335360" y="1484784"/>
            <a:ext cx="3347864" cy="3474720"/>
          </a:xfrm>
        </p:spPr>
        <p:txBody>
          <a:bodyPr>
            <a:normAutofit/>
          </a:bodyPr>
          <a:lstStyle/>
          <a:p>
            <a:pPr marL="274320" lvl="1" indent="0">
              <a:buNone/>
            </a:pPr>
            <a:r>
              <a:rPr lang="en-GB" sz="3600" u="sng" dirty="0">
                <a:solidFill>
                  <a:srgbClr val="0070C0"/>
                </a:solidFill>
                <a:latin typeface="SassoonPrimaryInfant" panose="00000400000000000000" pitchFamily="2" charset="0"/>
                <a:ea typeface="Century Gothic" charset="0"/>
                <a:cs typeface="Century Gothic" charset="0"/>
              </a:rPr>
              <a:t>Maths</a:t>
            </a:r>
          </a:p>
          <a:p>
            <a:pPr lvl="1"/>
            <a:r>
              <a:rPr lang="en-GB" sz="2400" dirty="0">
                <a:latin typeface="SassoonPrimaryInfant" panose="00000400000000000000" pitchFamily="2" charset="0"/>
                <a:ea typeface="Century Gothic" charset="0"/>
                <a:cs typeface="Century Gothic" charset="0"/>
              </a:rPr>
              <a:t>Espresso </a:t>
            </a:r>
          </a:p>
          <a:p>
            <a:pPr lvl="1"/>
            <a:r>
              <a:rPr lang="en-GB" sz="2400" dirty="0">
                <a:latin typeface="SassoonPrimaryInfant" panose="00000400000000000000" pitchFamily="2" charset="0"/>
                <a:ea typeface="Century Gothic" charset="0"/>
                <a:cs typeface="Century Gothic" charset="0"/>
              </a:rPr>
              <a:t>Sumdog.com</a:t>
            </a:r>
          </a:p>
          <a:p>
            <a:pPr lvl="1"/>
            <a:r>
              <a:rPr lang="en-GB" sz="2400" dirty="0">
                <a:latin typeface="SassoonPrimaryInfant" panose="00000400000000000000" pitchFamily="2" charset="0"/>
                <a:ea typeface="Century Gothic" charset="0"/>
                <a:cs typeface="Century Gothic" charset="0"/>
              </a:rPr>
              <a:t>Smartboard Games</a:t>
            </a:r>
          </a:p>
          <a:p>
            <a:pPr lvl="1"/>
            <a:r>
              <a:rPr lang="en-GB" sz="2400" dirty="0">
                <a:latin typeface="SassoonPrimaryInfant" panose="00000400000000000000" pitchFamily="2" charset="0"/>
                <a:ea typeface="Century Gothic" charset="0"/>
                <a:cs typeface="Century Gothic" charset="0"/>
              </a:rPr>
              <a:t>Topmarks.co.uk</a:t>
            </a:r>
          </a:p>
          <a:p>
            <a:pPr lvl="1"/>
            <a:r>
              <a:rPr lang="en-GB" sz="2400" dirty="0">
                <a:latin typeface="SassoonPrimaryInfant" panose="00000400000000000000" pitchFamily="2" charset="0"/>
                <a:ea typeface="Century Gothic" charset="0"/>
                <a:cs typeface="Century Gothic" charset="0"/>
              </a:rPr>
              <a:t>ictgames.com</a:t>
            </a:r>
          </a:p>
        </p:txBody>
      </p:sp>
      <p:sp>
        <p:nvSpPr>
          <p:cNvPr id="4" name="Content Placeholder 3"/>
          <p:cNvSpPr>
            <a:spLocks noGrp="1"/>
          </p:cNvSpPr>
          <p:nvPr>
            <p:ph sz="half" idx="2"/>
          </p:nvPr>
        </p:nvSpPr>
        <p:spPr>
          <a:xfrm>
            <a:off x="3683224" y="1484784"/>
            <a:ext cx="3852936" cy="4464496"/>
          </a:xfrm>
        </p:spPr>
        <p:txBody>
          <a:bodyPr>
            <a:normAutofit/>
          </a:bodyPr>
          <a:lstStyle/>
          <a:p>
            <a:pPr marL="274320" lvl="1" indent="0">
              <a:buNone/>
            </a:pPr>
            <a:r>
              <a:rPr lang="en-GB" sz="3600" u="sng" dirty="0">
                <a:solidFill>
                  <a:srgbClr val="FF0000"/>
                </a:solidFill>
                <a:latin typeface="SassoonPrimaryInfant" panose="00000400000000000000" pitchFamily="2" charset="0"/>
                <a:ea typeface="Century Gothic" charset="0"/>
                <a:cs typeface="Century Gothic" charset="0"/>
              </a:rPr>
              <a:t>Literacy</a:t>
            </a:r>
          </a:p>
          <a:p>
            <a:pPr lvl="1"/>
            <a:r>
              <a:rPr lang="en-GB" sz="2400" dirty="0">
                <a:latin typeface="SassoonPrimaryInfant" panose="00000400000000000000" pitchFamily="2" charset="0"/>
                <a:ea typeface="Century Gothic" charset="0"/>
                <a:cs typeface="Century Gothic" charset="0"/>
              </a:rPr>
              <a:t>doorwayonline.org.uk</a:t>
            </a:r>
          </a:p>
          <a:p>
            <a:pPr lvl="1"/>
            <a:r>
              <a:rPr lang="en-GB" sz="2400" dirty="0">
                <a:latin typeface="SassoonPrimaryInfant" panose="00000400000000000000" pitchFamily="2" charset="0"/>
                <a:ea typeface="Century Gothic" charset="0"/>
                <a:cs typeface="Century Gothic" charset="0"/>
              </a:rPr>
              <a:t>starfall.com</a:t>
            </a:r>
          </a:p>
          <a:p>
            <a:pPr lvl="1"/>
            <a:r>
              <a:rPr lang="en-GB" sz="2400" dirty="0">
                <a:latin typeface="SassoonPrimaryInfant" panose="00000400000000000000" pitchFamily="2" charset="0"/>
                <a:ea typeface="Century Gothic" charset="0"/>
                <a:cs typeface="Century Gothic" charset="0"/>
              </a:rPr>
              <a:t>Oxfordowl.co.uk</a:t>
            </a:r>
          </a:p>
          <a:p>
            <a:pPr lvl="1"/>
            <a:r>
              <a:rPr lang="en-GB" sz="2400" dirty="0">
                <a:latin typeface="SassoonPrimaryInfant" panose="00000400000000000000" pitchFamily="2" charset="0"/>
                <a:ea typeface="Century Gothic" charset="0"/>
                <a:cs typeface="Century Gothic" charset="0"/>
              </a:rPr>
              <a:t>Discoveryeducation.co.uk</a:t>
            </a:r>
          </a:p>
          <a:p>
            <a:pPr marL="274320" lvl="1" indent="0">
              <a:buNone/>
            </a:pPr>
            <a:endParaRPr lang="en-GB" sz="3600" u="sng" dirty="0">
              <a:latin typeface="SassoonPrimaryInfant" panose="00000400000000000000" pitchFamily="2" charset="0"/>
              <a:ea typeface="Century Gothic" charset="0"/>
              <a:cs typeface="Century Gothic" charset="0"/>
            </a:endParaRPr>
          </a:p>
        </p:txBody>
      </p:sp>
      <p:sp>
        <p:nvSpPr>
          <p:cNvPr id="5" name="Rectangle 4"/>
          <p:cNvSpPr/>
          <p:nvPr/>
        </p:nvSpPr>
        <p:spPr>
          <a:xfrm>
            <a:off x="7392144" y="1484784"/>
            <a:ext cx="4392488" cy="2308324"/>
          </a:xfrm>
          <a:prstGeom prst="rect">
            <a:avLst/>
          </a:prstGeom>
          <a:noFill/>
        </p:spPr>
        <p:txBody>
          <a:bodyPr wrap="square" lIns="91440" tIns="45720" rIns="91440" bIns="45720">
            <a:spAutoFit/>
          </a:bodyPr>
          <a:lstStyle/>
          <a:p>
            <a:pPr marL="274320" lvl="1" indent="0">
              <a:buNone/>
            </a:pPr>
            <a:r>
              <a:rPr lang="en-GB" sz="3600" u="sng" dirty="0">
                <a:solidFill>
                  <a:srgbClr val="00B050"/>
                </a:solidFill>
                <a:latin typeface="SassoonPrimaryInfant" panose="00000400000000000000" pitchFamily="2" charset="0"/>
                <a:ea typeface="Century Gothic" charset="0"/>
                <a:cs typeface="Century Gothic" charset="0"/>
              </a:rPr>
              <a:t>Health &amp; Wellbeing</a:t>
            </a:r>
          </a:p>
          <a:p>
            <a:pPr marL="274320" lvl="1" indent="0">
              <a:buNone/>
            </a:pPr>
            <a:endParaRPr lang="en-GB" sz="3600" u="sng"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dirty="0">
                <a:latin typeface="SassoonPrimaryInfant" panose="00000400000000000000" pitchFamily="2" charset="0"/>
                <a:ea typeface="Century Gothic" charset="0"/>
                <a:cs typeface="Century Gothic" charset="0"/>
              </a:rPr>
              <a:t>sidandshanarri.co.uk</a:t>
            </a:r>
          </a:p>
          <a:p>
            <a:pPr marL="800100" lvl="1" indent="-342900">
              <a:buFont typeface="Arial" panose="020B0604020202020204" pitchFamily="34" charset="0"/>
              <a:buChar char="•"/>
            </a:pPr>
            <a:r>
              <a:rPr lang="en-GB" sz="2400" dirty="0" err="1">
                <a:latin typeface="SassoonPrimaryInfant" panose="00000400000000000000" pitchFamily="2" charset="0"/>
                <a:ea typeface="Century Gothic" charset="0"/>
                <a:cs typeface="Century Gothic" charset="0"/>
              </a:rPr>
              <a:t>healthyschools.scot</a:t>
            </a:r>
            <a:endParaRPr lang="en-GB" sz="2400"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dirty="0" err="1">
                <a:latin typeface="SassoonPrimaryInfant" panose="00000400000000000000" pitchFamily="2" charset="0"/>
                <a:ea typeface="Century Gothic" charset="0"/>
                <a:cs typeface="Century Gothic" charset="0"/>
              </a:rPr>
              <a:t>educationscotlsnd.gov.scot</a:t>
            </a:r>
            <a:endParaRPr lang="en-GB" sz="2400" dirty="0">
              <a:latin typeface="SassoonPrimaryInfant" panose="00000400000000000000" pitchFamily="2" charset="0"/>
              <a:ea typeface="Century Gothic" charset="0"/>
              <a:cs typeface="Century Gothic" charset="0"/>
            </a:endParaRPr>
          </a:p>
        </p:txBody>
      </p:sp>
      <p:sp>
        <p:nvSpPr>
          <p:cNvPr id="6" name="TextBox 5">
            <a:extLst>
              <a:ext uri="{FF2B5EF4-FFF2-40B4-BE49-F238E27FC236}">
                <a16:creationId xmlns:a16="http://schemas.microsoft.com/office/drawing/2014/main" id="{9B89B8F8-3222-4123-B23D-CE53822BDE48}"/>
              </a:ext>
            </a:extLst>
          </p:cNvPr>
          <p:cNvSpPr txBox="1"/>
          <p:nvPr/>
        </p:nvSpPr>
        <p:spPr>
          <a:xfrm>
            <a:off x="4007768" y="5157192"/>
            <a:ext cx="2952328" cy="923330"/>
          </a:xfrm>
          <a:prstGeom prst="rect">
            <a:avLst/>
          </a:prstGeom>
          <a:noFill/>
        </p:spPr>
        <p:txBody>
          <a:bodyPr wrap="square" rtlCol="0">
            <a:spAutoFit/>
          </a:bodyPr>
          <a:lstStyle/>
          <a:p>
            <a:r>
              <a:rPr lang="en-GB" dirty="0"/>
              <a:t> Espresso Education</a:t>
            </a:r>
          </a:p>
          <a:p>
            <a:r>
              <a:rPr lang="en-GB" dirty="0"/>
              <a:t> Username – student13896</a:t>
            </a:r>
          </a:p>
          <a:p>
            <a:r>
              <a:rPr lang="en-GB" dirty="0"/>
              <a:t> password - </a:t>
            </a:r>
            <a:r>
              <a:rPr lang="en-GB" dirty="0" err="1"/>
              <a:t>sthelens</a:t>
            </a:r>
            <a:r>
              <a:rPr lang="en-GB" dirty="0"/>
              <a:t>                </a:t>
            </a:r>
          </a:p>
        </p:txBody>
      </p:sp>
    </p:spTree>
    <p:extLst>
      <p:ext uri="{BB962C8B-B14F-4D97-AF65-F5344CB8AC3E}">
        <p14:creationId xmlns:p14="http://schemas.microsoft.com/office/powerpoint/2010/main" val="48423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B050"/>
                </a:solidFill>
                <a:latin typeface="SassoonPrimaryInfant" panose="00000400000000000000" pitchFamily="2" charset="0"/>
              </a:rPr>
              <a:t>Health and Wellbeing</a:t>
            </a:r>
          </a:p>
        </p:txBody>
      </p:sp>
      <p:sp>
        <p:nvSpPr>
          <p:cNvPr id="3" name="Content Placeholder 2"/>
          <p:cNvSpPr>
            <a:spLocks noGrp="1"/>
          </p:cNvSpPr>
          <p:nvPr>
            <p:ph idx="1"/>
          </p:nvPr>
        </p:nvSpPr>
        <p:spPr>
          <a:xfrm>
            <a:off x="1055440" y="1457146"/>
            <a:ext cx="9829800" cy="3746728"/>
          </a:xfrm>
        </p:spPr>
        <p:txBody>
          <a:bodyPr>
            <a:normAutofit/>
          </a:bodyPr>
          <a:lstStyle/>
          <a:p>
            <a:r>
              <a:rPr lang="en-US" dirty="0"/>
              <a:t>Health and Wellbeing encompasses everything we do</a:t>
            </a:r>
          </a:p>
          <a:p>
            <a:r>
              <a:rPr lang="en-US" dirty="0"/>
              <a:t>Class Charter at the beginning of the year</a:t>
            </a:r>
          </a:p>
          <a:p>
            <a:r>
              <a:rPr lang="en-GB" dirty="0"/>
              <a:t>Learning about the SHANARRI indicators - </a:t>
            </a:r>
            <a:r>
              <a:rPr lang="en-US" dirty="0"/>
              <a:t>Safe, Healthy, Achieving, Nurtured, Active, Respected, Responsible, Included. </a:t>
            </a:r>
            <a:endParaRPr lang="en-GB" dirty="0"/>
          </a:p>
          <a:p>
            <a:r>
              <a:rPr lang="en-GB" dirty="0"/>
              <a:t>Circle time</a:t>
            </a:r>
          </a:p>
          <a:p>
            <a:r>
              <a:rPr lang="en-GB" dirty="0"/>
              <a:t>Health and Wellbeing section of the Personal Learning Plans </a:t>
            </a:r>
          </a:p>
          <a:p>
            <a:r>
              <a:rPr lang="en-US" dirty="0"/>
              <a:t>Daily Mile</a:t>
            </a:r>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8208ED24-FD58-42A5-98A9-EB4DFDCF4D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13528" y="548933"/>
            <a:ext cx="1054472" cy="1054472"/>
          </a:xfrm>
          <a:prstGeom prst="rect">
            <a:avLst/>
          </a:prstGeom>
        </p:spPr>
      </p:pic>
      <p:pic>
        <p:nvPicPr>
          <p:cNvPr id="6" name="Picture 5">
            <a:extLst>
              <a:ext uri="{FF2B5EF4-FFF2-40B4-BE49-F238E27FC236}">
                <a16:creationId xmlns:a16="http://schemas.microsoft.com/office/drawing/2014/main" id="{14B2C0EE-B00C-46D7-9D23-CDAF1CA8F4C1}"/>
              </a:ext>
            </a:extLst>
          </p:cNvPr>
          <p:cNvPicPr>
            <a:picLocks noChangeAspect="1"/>
          </p:cNvPicPr>
          <p:nvPr/>
        </p:nvPicPr>
        <p:blipFill>
          <a:blip r:embed="rId5"/>
          <a:stretch>
            <a:fillRect/>
          </a:stretch>
        </p:blipFill>
        <p:spPr>
          <a:xfrm>
            <a:off x="8471449" y="3068960"/>
            <a:ext cx="3338630" cy="1944215"/>
          </a:xfrm>
          <a:prstGeom prst="rect">
            <a:avLst/>
          </a:prstGeom>
        </p:spPr>
      </p:pic>
    </p:spTree>
    <p:extLst>
      <p:ext uri="{BB962C8B-B14F-4D97-AF65-F5344CB8AC3E}">
        <p14:creationId xmlns:p14="http://schemas.microsoft.com/office/powerpoint/2010/main" val="118372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7193_TF03896101" id="{3BDD4395-3730-4B6C-A521-B61051B3E032}" vid="{EE435D20-B548-4B22-95E2-37D098029395}"/>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31CD0AA9B18741BA4CE3995FA53925" ma:contentTypeVersion="4" ma:contentTypeDescription="Create a new document." ma:contentTypeScope="" ma:versionID="bd952a52ad43b7c32d81a211d206ae11">
  <xsd:schema xmlns:xsd="http://www.w3.org/2001/XMLSchema" xmlns:xs="http://www.w3.org/2001/XMLSchema" xmlns:p="http://schemas.microsoft.com/office/2006/metadata/properties" xmlns:ns2="1727f1e0-2da2-4a4b-a841-048222fdc9c9" targetNamespace="http://schemas.microsoft.com/office/2006/metadata/properties" ma:root="true" ma:fieldsID="7733b7cca66e4420d5b98cdc680bb029" ns2:_="">
    <xsd:import namespace="1727f1e0-2da2-4a4b-a841-048222fdc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f1e0-2da2-4a4b-a841-048222fdc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A15C6C-6BB6-4DB6-B7D6-7F14EAB2CC5C}">
  <ds:schemaRefs>
    <ds:schemaRef ds:uri="http://schemas.openxmlformats.org/package/2006/metadata/core-properties"/>
    <ds:schemaRef ds:uri="1727f1e0-2da2-4a4b-a841-048222fdc9c9"/>
    <ds:schemaRef ds:uri="http://www.w3.org/XML/1998/namespace"/>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3.xml><?xml version="1.0" encoding="utf-8"?>
<ds:datastoreItem xmlns:ds="http://schemas.openxmlformats.org/officeDocument/2006/customXml" ds:itemID="{43AEA6A8-7FC0-4DC1-B9D3-49F0AE14F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f1e0-2da2-4a4b-a841-048222fdc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651</TotalTime>
  <Words>884</Words>
  <Application>Microsoft Office PowerPoint</Application>
  <PresentationFormat>Widescreen</PresentationFormat>
  <Paragraphs>127</Paragraphs>
  <Slides>14</Slides>
  <Notes>4</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Century Gothic</vt:lpstr>
      <vt:lpstr>Sassoon Primary</vt:lpstr>
      <vt:lpstr>SassoonPrimaryInfant</vt:lpstr>
      <vt:lpstr>Times New Roman</vt:lpstr>
      <vt:lpstr>Wingdings</vt:lpstr>
      <vt:lpstr>Children Friends 16x9</vt:lpstr>
      <vt:lpstr>Welcome to Primary 1</vt:lpstr>
      <vt:lpstr>Hello My Name is Mrs Marshall</vt:lpstr>
      <vt:lpstr>PowerPoint Presentation</vt:lpstr>
      <vt:lpstr>Curriculum for Excellence</vt:lpstr>
      <vt:lpstr>Literacy</vt:lpstr>
      <vt:lpstr>Writing                          Listening &amp; Talking  </vt:lpstr>
      <vt:lpstr>Numeracy</vt:lpstr>
      <vt:lpstr>Resources used to Support Learning</vt:lpstr>
      <vt:lpstr>Health and Wellbeing</vt:lpstr>
      <vt:lpstr>Timetable</vt:lpstr>
      <vt:lpstr>Feedback and Reporting</vt:lpstr>
      <vt:lpstr>Dates for diary</vt:lpstr>
      <vt:lpstr>Ways to keep in touch</vt:lpstr>
      <vt:lpstr>A message from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Primary 3b</dc:title>
  <dc:creator>Microsoft Office User</dc:creator>
  <cp:keywords/>
  <cp:lastModifiedBy>Miss Gillooly</cp:lastModifiedBy>
  <cp:revision>73</cp:revision>
  <cp:lastPrinted>2019-09-17T15:03:23Z</cp:lastPrinted>
  <dcterms:created xsi:type="dcterms:W3CDTF">2018-09-17T14:34:03Z</dcterms:created>
  <dcterms:modified xsi:type="dcterms:W3CDTF">2021-09-22T08:23:21Z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0x010100C931CD0AA9B18741BA4CE3995FA53925</vt:lpwstr>
  </property>
</Properties>
</file>