
<file path=[Content_Types].xml><?xml version="1.0" encoding="utf-8"?>
<Types xmlns="http://schemas.openxmlformats.org/package/2006/content-types">
  <Default Extension="mp3" ContentType="audio/mpeg"/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83" r:id="rId6"/>
    <p:sldId id="333" r:id="rId7"/>
    <p:sldId id="310" r:id="rId8"/>
    <p:sldId id="312" r:id="rId9"/>
    <p:sldId id="313" r:id="rId10"/>
    <p:sldId id="334" r:id="rId11"/>
    <p:sldId id="320" r:id="rId12"/>
    <p:sldId id="326" r:id="rId13"/>
    <p:sldId id="314" r:id="rId14"/>
    <p:sldId id="323" r:id="rId15"/>
    <p:sldId id="324" r:id="rId16"/>
    <p:sldId id="33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ily Imray" initials="EI" lastIdx="1" clrIdx="0">
    <p:extLst>
      <p:ext uri="{19B8F6BF-5375-455C-9EA6-DF929625EA0E}">
        <p15:presenceInfo xmlns:p15="http://schemas.microsoft.com/office/powerpoint/2012/main" userId="427a49109409341e" providerId="Windows Live"/>
      </p:ext>
    </p:extLst>
  </p:cmAuthor>
  <p:cmAuthor id="2" name="Emily" initials="E" lastIdx="1" clrIdx="1">
    <p:extLst>
      <p:ext uri="{19B8F6BF-5375-455C-9EA6-DF929625EA0E}">
        <p15:presenceInfo xmlns:p15="http://schemas.microsoft.com/office/powerpoint/2012/main" userId="Emil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B0E2BC"/>
    <a:srgbClr val="C1D36D"/>
    <a:srgbClr val="B7FBBA"/>
    <a:srgbClr val="CC3300"/>
    <a:srgbClr val="006600"/>
    <a:srgbClr val="FFFFCC"/>
    <a:srgbClr val="C55A11"/>
    <a:srgbClr val="FEF68C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1E72C1-7804-4534-8B47-56BC73624897}" v="1086" dt="2020-06-12T09:50:46.748"/>
    <p1510:client id="{CEC659BE-58EF-B7EF-C5D6-93F01178DBF1}" v="1" dt="2020-06-12T08:12:38.1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735" autoAdjust="0"/>
    <p:restoredTop sz="94660"/>
  </p:normalViewPr>
  <p:slideViewPr>
    <p:cSldViewPr snapToGrid="0">
      <p:cViewPr varScale="1">
        <p:scale>
          <a:sx n="70" d="100"/>
          <a:sy n="70" d="100"/>
        </p:scale>
        <p:origin x="9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411BC-12F5-4BE5-B491-5A1CDFAA4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FDBCA6-A5F2-4178-8060-4C2FA89A60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EB737B-422A-4872-AF8E-F1DDF7B79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36B92-74DA-4E17-8362-8238AE84A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6F0A6-49A4-4D96-8BC6-0703FC5C3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7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AF221-A9FF-41F1-8B72-E64E20BCB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E04901-3D28-481D-92F7-D1CA8168A7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063E4-A47C-402F-B803-65FB7BBF3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77460-239C-44B7-A090-1FD1FD8E0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B0DEE-0775-442B-8B51-3D25F6B86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D958D5-1B7E-4260-B09E-CE1933CD8A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90370D-17B3-462A-9974-477A84A4C2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96A71-C7D5-42D3-9482-724DAB2EC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DBAC-7A23-4E49-ABDB-FC7071C74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56364-A4AB-4C60-AA6E-583F14664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700E7-C4C2-4D06-B038-3B2E0984C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4C736-DFE9-4AA5-BB8B-DC68DB761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77ECE-371F-46A5-80D8-0C0098D3D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36A8A-9348-4F4B-A837-DE5F57984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81501-3561-4E84-8479-1D1751172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80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7724B-13D9-4530-9714-E1785C883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1488E-5319-4CB6-A02F-BB311D067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84066-ABBC-43DF-B43A-6040CD9F3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2CBBC-9A64-435C-807C-2B6E599BD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B3BFC-8AAF-4629-9A5A-3E7EAF446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1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70ACC-86A5-4FE2-A1C2-737030231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B8380-9AC2-4AEC-AECF-8E863B5CF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F9ECFD-79E0-4054-9498-1DF0AC7B9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A04B8-9DD7-400C-B744-8285D7EC9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73B2C-1C16-4C7E-8EA3-0C59F2675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2EF2CC-E34C-4135-B0D8-4D695A1A3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3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80AD0-EEF7-40BD-9A72-F640A0B4C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E1E67-DE7D-4C69-B115-3C2B42A7B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8B57BC-4ADD-476B-A8BB-90BF56BFFA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1D3E0E-1CDB-4A13-A26A-375D9F197D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16DADA-03EF-4D91-9A3A-A8906EC46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36C73C-A1BD-479A-B724-5F1422FEF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61F0CC-7DDA-418F-9BF8-29DD726B9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743BBF-819E-4E9B-8738-12BBC1BCA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8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647EE-FC51-4FD3-95BF-E519513D3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9FFB36-719A-4A4E-9601-D51CEF0D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5B4538-7FF9-4FE6-8448-A601E2FD5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26000-F960-4BFC-8185-76388B48B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65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A2E5D8-41E0-4FF3-99E5-4C7A7D7BA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144AF0-73F3-4660-801D-D344ED088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77CBF4-4247-456B-92BE-0C7D2A2D2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34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D20E0-975F-4617-8746-542E3D0D4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531FC-2143-4469-864D-B6CA54249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DFD8F4-A8E1-40FB-80D6-32ACB9EF6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2C738D-60CD-4E4F-86FA-585029F4C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24F643-F22B-4BAB-BFF2-F4974D9D9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0490C1-9683-4A48-8894-07AD2932D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6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521E0-8EB8-426C-8AA4-96694911E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A657D5-41F9-412C-9272-914A46B830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93DA6B-D685-4E86-BFB6-7608AC3377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159DD9-9597-4C69-895E-C4640CCD5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0BF3A6-5065-48C2-AE20-2E31D892B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2B0432-690E-469A-924F-D87439030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5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50D967-2EE2-426B-9986-FFE90C58C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85E42-F494-4997-BF8D-0E4DBED6B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6E1D4-D5C8-49B3-970D-970F8780EE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08872-AAC4-47A6-BAB1-E5BCC8FC660A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6B3C3-0268-4A90-A6DA-70D631BB77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BBAD5-8279-45AF-9AF4-966EEB18B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0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3" name="chimes.wav"/>
          </p:stSnd>
        </p:sndAc>
      </p:transition>
    </mc:Choice>
    <mc:Fallback xmlns="">
      <p:transition spd="slow">
        <p:fade/>
        <p:sndAc>
          <p:stSnd>
            <p:snd r:embed="rId14" name="chimes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.wav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I2Do309e4YU?feature=oembed" TargetMode="Externa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tm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tmp"/><Relationship Id="rId5" Type="http://schemas.openxmlformats.org/officeDocument/2006/relationships/image" Target="../media/image33.tmp"/><Relationship Id="rId4" Type="http://schemas.openxmlformats.org/officeDocument/2006/relationships/image" Target="../media/image32.tmp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.wav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.wav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18" Type="http://schemas.openxmlformats.org/officeDocument/2006/relationships/audio" Target="../media/audio1.wav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17" Type="http://schemas.microsoft.com/office/2007/relationships/hdphoto" Target="../media/hdphoto1.wdp"/><Relationship Id="rId2" Type="http://schemas.openxmlformats.org/officeDocument/2006/relationships/audio" Target="../media/audio1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c1npkEoEtos?feature=oembed" TargetMode="External"/><Relationship Id="rId6" Type="http://schemas.openxmlformats.org/officeDocument/2006/relationships/audio" Target="../media/audio1.wav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A3775C-2AAE-4B66-9B20-7E1DFAC52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5116529"/>
            <a:ext cx="10592174" cy="1000655"/>
          </a:xfrm>
        </p:spPr>
        <p:txBody>
          <a:bodyPr anchor="t">
            <a:noAutofit/>
          </a:bodyPr>
          <a:lstStyle/>
          <a:p>
            <a:pPr algn="l"/>
            <a:r>
              <a:rPr lang="en-US" sz="8000" dirty="0">
                <a:solidFill>
                  <a:schemeClr val="tx2"/>
                </a:solidFill>
                <a:latin typeface="Twinkl" pitchFamily="2" charset="0"/>
              </a:rPr>
              <a:t>Virtual Disney Trip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5B652D-25CE-41C4-958C-DC13A8C85F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105"/>
          <a:stretch/>
        </p:blipFill>
        <p:spPr>
          <a:xfrm>
            <a:off x="-1" y="10"/>
            <a:ext cx="12192001" cy="420144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17" name="Freeform: Shape 16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AE8C6839-2F69-43A0-8B06-9A8B676A33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2" y="4580785"/>
            <a:ext cx="9416898" cy="484374"/>
          </a:xfrm>
        </p:spPr>
        <p:txBody>
          <a:bodyPr anchor="b">
            <a:noAutofit/>
          </a:bodyPr>
          <a:lstStyle/>
          <a:p>
            <a:pPr algn="l"/>
            <a:r>
              <a:rPr lang="en-US" sz="6000" dirty="0">
                <a:solidFill>
                  <a:schemeClr val="tx2"/>
                </a:solidFill>
                <a:latin typeface="Twinkl" pitchFamily="2" charset="0"/>
              </a:rPr>
              <a:t>Primary </a:t>
            </a:r>
            <a:r>
              <a:rPr lang="en-US" sz="6000" dirty="0" smtClean="0">
                <a:solidFill>
                  <a:schemeClr val="tx2"/>
                </a:solidFill>
                <a:latin typeface="Twinkl" pitchFamily="2" charset="0"/>
              </a:rPr>
              <a:t>6’s</a:t>
            </a:r>
            <a:endParaRPr lang="en-US" sz="6000" dirty="0">
              <a:solidFill>
                <a:schemeClr val="tx2"/>
              </a:solidFill>
              <a:latin typeface="Twinkl" pitchFamily="2" charset="0"/>
            </a:endParaRPr>
          </a:p>
        </p:txBody>
      </p:sp>
      <p:pic>
        <p:nvPicPr>
          <p:cNvPr id="6" name="01 When You Wish Upon a Star">
            <a:hlinkClick r:id="" action="ppaction://media"/>
            <a:extLst>
              <a:ext uri="{FF2B5EF4-FFF2-40B4-BE49-F238E27FC236}">
                <a16:creationId xmlns:a16="http://schemas.microsoft.com/office/drawing/2014/main" id="{C3788CCA-847E-487B-B53A-E4D202C24C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7448" y="6095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8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18" y="622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 smtClean="0">
                <a:latin typeface="Twinkl" pitchFamily="2" charset="0"/>
              </a:rPr>
              <a:t>Task 3 - It’s </a:t>
            </a:r>
            <a:r>
              <a:rPr lang="en-GB" sz="6000" b="1" dirty="0">
                <a:latin typeface="Twinkl" pitchFamily="2" charset="0"/>
              </a:rPr>
              <a:t>a Small World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06DD20-A648-40AF-B564-638CB0FD8915}"/>
              </a:ext>
            </a:extLst>
          </p:cNvPr>
          <p:cNvSpPr txBox="1"/>
          <p:nvPr/>
        </p:nvSpPr>
        <p:spPr>
          <a:xfrm>
            <a:off x="431800" y="1505506"/>
            <a:ext cx="3200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Twinkl" pitchFamily="2" charset="0"/>
              </a:rPr>
              <a:t>1. </a:t>
            </a:r>
            <a:r>
              <a:rPr lang="en-GB" sz="2000" dirty="0">
                <a:latin typeface="Twinkl" pitchFamily="2" charset="0"/>
              </a:rPr>
              <a:t>Set sail on the, ‘It’s a Small World’ Boat Ride to visit countries around the world. (Click the picture to go!)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151586-61EA-4520-A0D8-53B2482957B9}"/>
              </a:ext>
            </a:extLst>
          </p:cNvPr>
          <p:cNvSpPr txBox="1"/>
          <p:nvPr/>
        </p:nvSpPr>
        <p:spPr>
          <a:xfrm>
            <a:off x="4007269" y="1505506"/>
            <a:ext cx="30753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Twinkl" pitchFamily="2" charset="0"/>
              </a:rPr>
              <a:t>2. </a:t>
            </a:r>
            <a:r>
              <a:rPr lang="en-GB" sz="2000" dirty="0">
                <a:latin typeface="Twinkl" pitchFamily="2" charset="0"/>
              </a:rPr>
              <a:t>Find out  the names of the 7 different continents in the world. </a:t>
            </a:r>
          </a:p>
        </p:txBody>
      </p:sp>
      <p:pic>
        <p:nvPicPr>
          <p:cNvPr id="8194" name="Picture 2" descr="Its A Small World&quot; by Jonah Adkins | Disney rides, Disney fun ...">
            <a:extLst>
              <a:ext uri="{FF2B5EF4-FFF2-40B4-BE49-F238E27FC236}">
                <a16:creationId xmlns:a16="http://schemas.microsoft.com/office/drawing/2014/main" id="{35BAE833-D354-4137-B21F-70E41A078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642" y="2612056"/>
            <a:ext cx="2740570" cy="177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0F6093E-A7F3-44E4-ADA3-10D439126DDE}"/>
              </a:ext>
            </a:extLst>
          </p:cNvPr>
          <p:cNvSpPr txBox="1"/>
          <p:nvPr/>
        </p:nvSpPr>
        <p:spPr>
          <a:xfrm>
            <a:off x="7457655" y="1364350"/>
            <a:ext cx="307531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Twinkl" pitchFamily="2" charset="0"/>
              </a:rPr>
              <a:t>3. </a:t>
            </a:r>
            <a:r>
              <a:rPr lang="en-GB" sz="2000" dirty="0">
                <a:latin typeface="Twinkl" pitchFamily="2" charset="0"/>
              </a:rPr>
              <a:t>Compare Scotland to another country. </a:t>
            </a:r>
          </a:p>
          <a:p>
            <a:r>
              <a:rPr lang="en-GB" sz="2000" dirty="0">
                <a:latin typeface="Twinkl" pitchFamily="2" charset="0"/>
              </a:rPr>
              <a:t>You may include: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winkl" pitchFamily="2" charset="0"/>
              </a:rPr>
              <a:t>Location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winkl" pitchFamily="2" charset="0"/>
              </a:rPr>
              <a:t>Weather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winkl" pitchFamily="2" charset="0"/>
              </a:rPr>
              <a:t>Food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winkl" pitchFamily="2" charset="0"/>
              </a:rPr>
              <a:t>Flags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winkl" pitchFamily="2" charset="0"/>
              </a:rPr>
              <a:t>Attractions/scenery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winkl" pitchFamily="2" charset="0"/>
              </a:rPr>
              <a:t>Anything else!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Twinkl" pitchFamily="2" charset="0"/>
            </a:endParaRPr>
          </a:p>
          <a:p>
            <a:r>
              <a:rPr lang="en-GB" sz="2000" dirty="0">
                <a:latin typeface="Twinkl" pitchFamily="2" charset="0"/>
              </a:rPr>
              <a:t>You can create a poster or record a video to showcase your information.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Twinkl" pitchFamily="2" charset="0"/>
            </a:endParaRPr>
          </a:p>
          <a:p>
            <a:endParaRPr lang="en-GB" sz="2000" dirty="0">
              <a:latin typeface="Twinkl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Twinkl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Twinkl" pitchFamily="2" charset="0"/>
            </a:endParaRPr>
          </a:p>
        </p:txBody>
      </p:sp>
      <p:pic>
        <p:nvPicPr>
          <p:cNvPr id="8198" name="Picture 6" descr="Flag Of Scotland National Flag Clip Art, PNG, 1024x1024px ...">
            <a:extLst>
              <a:ext uri="{FF2B5EF4-FFF2-40B4-BE49-F238E27FC236}">
                <a16:creationId xmlns:a16="http://schemas.microsoft.com/office/drawing/2014/main" id="{E36FC94E-A071-44AA-8597-427B3DAF7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22" r="98415">
                        <a14:foregroundMark x1="6707" y1="20000" x2="3538" y2="19002"/>
                        <a14:foregroundMark x1="4878" y1="21463" x2="40854" y2="41098"/>
                        <a14:foregroundMark x1="27073" y1="40488" x2="51463" y2="55000"/>
                        <a14:foregroundMark x1="51463" y1="55000" x2="53415" y2="55488"/>
                        <a14:foregroundMark x1="74739" y1="10652" x2="77195" y2="10610"/>
                        <a14:foregroundMark x1="77195" y1="10610" x2="77439" y2="10610"/>
                        <a14:foregroundMark x1="95366" y1="13293" x2="98415" y2="20122"/>
                        <a14:foregroundMark x1="98415" y1="20122" x2="98415" y2="20122"/>
                        <a14:backgroundMark x1="74024" y1="9634" x2="69878" y2="10244"/>
                        <a14:backgroundMark x1="854" y1="17195" x2="1220" y2="19268"/>
                        <a14:backgroundMark x1="1463" y1="16220" x2="1463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603" y="4834854"/>
            <a:ext cx="1960876" cy="196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nline Media 2" title="Set Sail on ￢ﾀﾜit￢ﾀﾙs a small world￢ﾀﾝ Virtual Boat Ride #DisneyMagicMoments">
            <a:hlinkClick r:id="" action="ppaction://media"/>
            <a:extLst>
              <a:ext uri="{FF2B5EF4-FFF2-40B4-BE49-F238E27FC236}">
                <a16:creationId xmlns:a16="http://schemas.microsoft.com/office/drawing/2014/main" id="{F3CEA3C1-75F7-4411-97F0-888435271F1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112000" y="3192494"/>
            <a:ext cx="384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0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3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 smtClean="0">
                <a:latin typeface="Twinkl" pitchFamily="2" charset="0"/>
              </a:rPr>
              <a:t>Task 4 - A </a:t>
            </a:r>
            <a:r>
              <a:rPr lang="en-GB" sz="4000" b="1" dirty="0">
                <a:latin typeface="Twinkl" pitchFamily="2" charset="0"/>
              </a:rPr>
              <a:t>New Ride: Part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4C4D3-7463-42D9-A6E2-815448A01EB5}"/>
              </a:ext>
            </a:extLst>
          </p:cNvPr>
          <p:cNvSpPr txBox="1"/>
          <p:nvPr/>
        </p:nvSpPr>
        <p:spPr>
          <a:xfrm>
            <a:off x="478717" y="1295849"/>
            <a:ext cx="107670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winkl" pitchFamily="2" charset="0"/>
              </a:rPr>
              <a:t>The year 2021 is </a:t>
            </a:r>
            <a:r>
              <a:rPr lang="en-GB" sz="3200" b="1" dirty="0">
                <a:latin typeface="Twinkl" pitchFamily="2" charset="0"/>
              </a:rPr>
              <a:t>Disneyland’s 50</a:t>
            </a:r>
            <a:r>
              <a:rPr lang="en-GB" sz="3200" b="1" baseline="30000" dirty="0">
                <a:latin typeface="Twinkl" pitchFamily="2" charset="0"/>
              </a:rPr>
              <a:t>th</a:t>
            </a:r>
            <a:r>
              <a:rPr lang="en-GB" sz="3200" b="1" dirty="0">
                <a:latin typeface="Twinkl" pitchFamily="2" charset="0"/>
              </a:rPr>
              <a:t> Anniversary!</a:t>
            </a:r>
            <a:r>
              <a:rPr lang="en-GB" sz="3200" dirty="0">
                <a:latin typeface="Twinkl" pitchFamily="2" charset="0"/>
              </a:rPr>
              <a:t> </a:t>
            </a:r>
          </a:p>
          <a:p>
            <a:r>
              <a:rPr lang="en-GB" sz="2800" dirty="0">
                <a:latin typeface="Twinkl" pitchFamily="2" charset="0"/>
              </a:rPr>
              <a:t>We’ve been asked to help design a new ride.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65236C-CA75-4A1C-AFD1-44D1A991EE23}"/>
              </a:ext>
            </a:extLst>
          </p:cNvPr>
          <p:cNvSpPr txBox="1"/>
          <p:nvPr/>
        </p:nvSpPr>
        <p:spPr>
          <a:xfrm>
            <a:off x="478717" y="2477270"/>
            <a:ext cx="5458059" cy="267765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28575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Think about: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Twinkl" pitchFamily="2" charset="0"/>
              </a:rPr>
              <a:t>What will it be named?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Twinkl" pitchFamily="2" charset="0"/>
              </a:rPr>
              <a:t>What movie is it based on?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Twinkl" pitchFamily="2" charset="0"/>
              </a:rPr>
              <a:t>Who will it be for? Young children, teenagers, adults?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Twinkl" pitchFamily="2" charset="0"/>
              </a:rPr>
              <a:t>What will it look like?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3DEF29-0C6F-46F4-A388-DB41994EF403}"/>
              </a:ext>
            </a:extLst>
          </p:cNvPr>
          <p:cNvSpPr txBox="1"/>
          <p:nvPr/>
        </p:nvSpPr>
        <p:spPr>
          <a:xfrm>
            <a:off x="478717" y="5405039"/>
            <a:ext cx="5458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Design your ride! You can draw or build this, you choose. </a:t>
            </a:r>
          </a:p>
        </p:txBody>
      </p:sp>
      <p:pic>
        <p:nvPicPr>
          <p:cNvPr id="5" name="Picture 4" descr="A picture containing grass, sitting, table, toy&#10;&#10;Description automatically generated">
            <a:extLst>
              <a:ext uri="{FF2B5EF4-FFF2-40B4-BE49-F238E27FC236}">
                <a16:creationId xmlns:a16="http://schemas.microsoft.com/office/drawing/2014/main" id="{601A241B-E3DF-4E4C-A77E-773B3026A8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733" y="4126780"/>
            <a:ext cx="1648055" cy="2152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A wooden table&#10;&#10;Description automatically generated">
            <a:extLst>
              <a:ext uri="{FF2B5EF4-FFF2-40B4-BE49-F238E27FC236}">
                <a16:creationId xmlns:a16="http://schemas.microsoft.com/office/drawing/2014/main" id="{D2978E32-2487-4B36-BBFE-06FA896007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085" y="4558753"/>
            <a:ext cx="1695687" cy="15337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 descr="A close up of an object&#10;&#10;Description automatically generated">
            <a:extLst>
              <a:ext uri="{FF2B5EF4-FFF2-40B4-BE49-F238E27FC236}">
                <a16:creationId xmlns:a16="http://schemas.microsoft.com/office/drawing/2014/main" id="{02762BB3-AB26-416C-954D-6D186FE89A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733" y="2202943"/>
            <a:ext cx="1667108" cy="17147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 descr="A person with collar shirt&#10;&#10;Description automatically generated">
            <a:extLst>
              <a:ext uri="{FF2B5EF4-FFF2-40B4-BE49-F238E27FC236}">
                <a16:creationId xmlns:a16="http://schemas.microsoft.com/office/drawing/2014/main" id="{D6E8DF09-F5FF-4AA0-9CB7-E5DB25F579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837" y="2395382"/>
            <a:ext cx="2012935" cy="18318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2" descr="Image result for disney logo">
            <a:extLst>
              <a:ext uri="{FF2B5EF4-FFF2-40B4-BE49-F238E27FC236}">
                <a16:creationId xmlns:a16="http://schemas.microsoft.com/office/drawing/2014/main" id="{8C299288-1E94-4CB5-A76A-08FF78214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32" y="82751"/>
            <a:ext cx="11811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 result for disney logo">
            <a:extLst>
              <a:ext uri="{FF2B5EF4-FFF2-40B4-BE49-F238E27FC236}">
                <a16:creationId xmlns:a16="http://schemas.microsoft.com/office/drawing/2014/main" id="{F41A278E-737E-492B-99EF-36498C164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287" y="36859"/>
            <a:ext cx="11811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94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3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latin typeface="Twinkl" pitchFamily="2" charset="0"/>
              </a:rPr>
              <a:t>A New Ride: Part </a:t>
            </a:r>
            <a:r>
              <a:rPr lang="en-GB" sz="4000" b="1" dirty="0" smtClean="0">
                <a:latin typeface="Twinkl" pitchFamily="2" charset="0"/>
              </a:rPr>
              <a:t>2 (OPTIONAL)</a:t>
            </a:r>
            <a:endParaRPr lang="en-GB" sz="4000" b="1" dirty="0">
              <a:latin typeface="Twinkl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4C4D3-7463-42D9-A6E2-815448A01EB5}"/>
              </a:ext>
            </a:extLst>
          </p:cNvPr>
          <p:cNvSpPr txBox="1"/>
          <p:nvPr/>
        </p:nvSpPr>
        <p:spPr>
          <a:xfrm>
            <a:off x="478717" y="1263851"/>
            <a:ext cx="7327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Create a poster to advertise your new ride.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65236C-CA75-4A1C-AFD1-44D1A991EE23}"/>
              </a:ext>
            </a:extLst>
          </p:cNvPr>
          <p:cNvSpPr txBox="1"/>
          <p:nvPr/>
        </p:nvSpPr>
        <p:spPr>
          <a:xfrm>
            <a:off x="478717" y="1787071"/>
            <a:ext cx="10875083" cy="954107"/>
          </a:xfrm>
          <a:prstGeom prst="rect">
            <a:avLst/>
          </a:prstGeom>
          <a:noFill/>
          <a:ln w="28575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Remember to include: Price, height limits and any safety rules.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Twinkl" pitchFamily="2" charset="0"/>
            </a:endParaRPr>
          </a:p>
        </p:txBody>
      </p:sp>
      <p:pic>
        <p:nvPicPr>
          <p:cNvPr id="4" name="Picture 3" descr="A picture containing toy, cake, birthday, looking&#10;&#10;Description automatically generated">
            <a:extLst>
              <a:ext uri="{FF2B5EF4-FFF2-40B4-BE49-F238E27FC236}">
                <a16:creationId xmlns:a16="http://schemas.microsoft.com/office/drawing/2014/main" id="{52FAADE5-2A82-4C91-9E34-45FCF638E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741178"/>
            <a:ext cx="8534400" cy="3488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458" name="Picture 2" descr="Image result for disney logo">
            <a:extLst>
              <a:ext uri="{FF2B5EF4-FFF2-40B4-BE49-F238E27FC236}">
                <a16:creationId xmlns:a16="http://schemas.microsoft.com/office/drawing/2014/main" id="{8E420EAC-D670-44F9-A3CC-6498268CA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32" y="82751"/>
            <a:ext cx="11811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disney logo">
            <a:extLst>
              <a:ext uri="{FF2B5EF4-FFF2-40B4-BE49-F238E27FC236}">
                <a16:creationId xmlns:a16="http://schemas.microsoft.com/office/drawing/2014/main" id="{CE32A5D1-94A1-494D-94A9-A333CD1A2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474" y="82751"/>
            <a:ext cx="11811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25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op 10 Lowest Crowd Times Of The Year At Disney World! – Nerdism">
            <a:extLst>
              <a:ext uri="{FF2B5EF4-FFF2-40B4-BE49-F238E27FC236}">
                <a16:creationId xmlns:a16="http://schemas.microsoft.com/office/drawing/2014/main" id="{FDAB42AD-64D6-4A22-A43E-A0C631ECA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F62CBFC-2308-41B5-90C9-7F6825D512AC}"/>
              </a:ext>
            </a:extLst>
          </p:cNvPr>
          <p:cNvSpPr txBox="1">
            <a:spLocks/>
          </p:cNvSpPr>
          <p:nvPr/>
        </p:nvSpPr>
        <p:spPr>
          <a:xfrm>
            <a:off x="233082" y="241010"/>
            <a:ext cx="2700000" cy="2700000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000" b="1" dirty="0">
                <a:solidFill>
                  <a:srgbClr val="262626"/>
                </a:solidFill>
                <a:latin typeface="Twinkl" pitchFamily="2" charset="0"/>
              </a:rPr>
              <a:t>I hope you all enjoyed your trip to Disney World!</a:t>
            </a:r>
            <a:br>
              <a:rPr lang="en-US" sz="3000" b="1" dirty="0">
                <a:solidFill>
                  <a:srgbClr val="262626"/>
                </a:solidFill>
                <a:latin typeface="Twinkl" pitchFamily="2" charset="0"/>
              </a:rPr>
            </a:br>
            <a:endParaRPr lang="en-US" sz="3200" dirty="0">
              <a:solidFill>
                <a:srgbClr val="262626"/>
              </a:solidFill>
              <a:latin typeface="Twinkl" pitchFamily="2" charset="0"/>
            </a:endParaRPr>
          </a:p>
          <a:p>
            <a:pPr algn="ctr">
              <a:spcAft>
                <a:spcPts val="600"/>
              </a:spcAft>
            </a:pPr>
            <a:r>
              <a:rPr lang="en-US" sz="1900" dirty="0">
                <a:solidFill>
                  <a:srgbClr val="262626"/>
                </a:solidFill>
                <a:latin typeface="Twinkl" pitchFamily="2" charset="0"/>
              </a:rPr>
              <a:t>Big hugs, </a:t>
            </a:r>
            <a:br>
              <a:rPr lang="en-US" sz="1900" dirty="0">
                <a:solidFill>
                  <a:srgbClr val="262626"/>
                </a:solidFill>
                <a:latin typeface="Twinkl" pitchFamily="2" charset="0"/>
              </a:rPr>
            </a:br>
            <a:r>
              <a:rPr lang="en-US" sz="1900" dirty="0" smtClean="0">
                <a:solidFill>
                  <a:srgbClr val="262626"/>
                </a:solidFill>
                <a:latin typeface="Twinkl" pitchFamily="2" charset="0"/>
              </a:rPr>
              <a:t>Miss O’Toole x</a:t>
            </a:r>
            <a:endParaRPr lang="en-US" sz="1700" dirty="0">
              <a:solidFill>
                <a:srgbClr val="262626"/>
              </a:solidFill>
              <a:latin typeface="Twinkl" pitchFamily="2" charset="0"/>
            </a:endParaRPr>
          </a:p>
        </p:txBody>
      </p:sp>
      <p:pic>
        <p:nvPicPr>
          <p:cNvPr id="3" name="01 When You Wish Upon a Star">
            <a:hlinkClick r:id="" action="ppaction://media"/>
            <a:extLst>
              <a:ext uri="{FF2B5EF4-FFF2-40B4-BE49-F238E27FC236}">
                <a16:creationId xmlns:a16="http://schemas.microsoft.com/office/drawing/2014/main" id="{A7C896DA-4416-4EFD-8F10-335453E9D9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4020.3125"/>
                  <p14:fade out="1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8327" y="6075218"/>
            <a:ext cx="568036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6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CF391-EB21-4D10-AC6A-22F0EA760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6000" b="1" dirty="0" smtClean="0">
                <a:latin typeface="Twinkl" pitchFamily="2" charset="0"/>
              </a:rPr>
              <a:t>Attention P6! </a:t>
            </a:r>
            <a:endParaRPr lang="en-US" sz="6000" b="1" dirty="0">
              <a:latin typeface="Twinkl" pitchFamily="2" charset="0"/>
            </a:endParaRPr>
          </a:p>
        </p:txBody>
      </p:sp>
      <p:pic>
        <p:nvPicPr>
          <p:cNvPr id="2050" name="Picture 2" descr="Invitation to Disney World (With images) | Disney invitations ...">
            <a:extLst>
              <a:ext uri="{FF2B5EF4-FFF2-40B4-BE49-F238E27FC236}">
                <a16:creationId xmlns:a16="http://schemas.microsoft.com/office/drawing/2014/main" id="{3CADA28A-84C3-4FC1-93AD-17CEA78062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" r="8736"/>
          <a:stretch/>
        </p:blipFill>
        <p:spPr bwMode="auto">
          <a:xfrm rot="21600000">
            <a:off x="20" y="10"/>
            <a:ext cx="4635571" cy="6857990"/>
          </a:xfrm>
          <a:prstGeom prst="rect">
            <a:avLst/>
          </a:prstGeom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53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49C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080934" y="2314807"/>
            <a:ext cx="6079169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Twinkl" pitchFamily="2" charset="0"/>
              </a:rPr>
              <a:t>To celebrate the end of term, our </a:t>
            </a:r>
            <a:r>
              <a:rPr lang="en-GB" sz="2000" dirty="0" smtClean="0">
                <a:latin typeface="Twinkl" pitchFamily="2" charset="0"/>
              </a:rPr>
              <a:t>main tasks </a:t>
            </a:r>
            <a:r>
              <a:rPr lang="en-GB" sz="2000" dirty="0" smtClean="0">
                <a:latin typeface="Twinkl" pitchFamily="2" charset="0"/>
              </a:rPr>
              <a:t>today are Disney themed. They will all revolve around a ‘virtual’ Disney trip to Disney Land. I can’t wait to see all of your fantastic responses! </a:t>
            </a:r>
          </a:p>
          <a:p>
            <a:endParaRPr lang="en-GB" sz="2000" dirty="0" smtClean="0">
              <a:latin typeface="Twinkl" pitchFamily="2" charset="0"/>
            </a:endParaRPr>
          </a:p>
          <a:p>
            <a:r>
              <a:rPr lang="en-GB" sz="2000" dirty="0" smtClean="0">
                <a:latin typeface="Twinkl" pitchFamily="2" charset="0"/>
              </a:rPr>
              <a:t>Miss O’Toole x </a:t>
            </a:r>
            <a:endParaRPr lang="en-GB" sz="2000" dirty="0" smtClean="0">
              <a:latin typeface="Twinkl" pitchFamily="2" charset="0"/>
            </a:endParaRPr>
          </a:p>
          <a:p>
            <a:endParaRPr lang="en-GB" sz="2000" dirty="0">
              <a:latin typeface="Twinkl" pitchFamily="2" charset="0"/>
            </a:endParaRPr>
          </a:p>
          <a:p>
            <a:endParaRPr lang="en-GB" sz="2000" dirty="0" smtClean="0">
              <a:latin typeface="Twinkl" pitchFamily="2" charset="0"/>
            </a:endParaRPr>
          </a:p>
          <a:p>
            <a:r>
              <a:rPr lang="en-GB" sz="1700" i="1" dirty="0" smtClean="0">
                <a:latin typeface="Twinkl" pitchFamily="2" charset="0"/>
              </a:rPr>
              <a:t>Note: This PowerPoint works best when viewed in Slide Show mode. Click the ‘Slide Show’ tab and then click ‘From Beginning’ to view this correctly. </a:t>
            </a:r>
            <a:endParaRPr lang="en-GB" sz="2000" dirty="0">
              <a:latin typeface="Twinkl" pitchFamily="2" charset="0"/>
            </a:endParaRPr>
          </a:p>
          <a:p>
            <a:endParaRPr lang="en-GB" sz="2000" dirty="0" smtClean="0">
              <a:latin typeface="Twinkl" pitchFamily="2" charset="0"/>
            </a:endParaRPr>
          </a:p>
          <a:p>
            <a:endParaRPr lang="en-GB" sz="2000" dirty="0" smtClean="0"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22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Twinkl" pitchFamily="2" charset="0"/>
              </a:rPr>
              <a:t>Task </a:t>
            </a:r>
            <a:r>
              <a:rPr lang="en-GB" b="1" dirty="0" smtClean="0">
                <a:latin typeface="Twinkl" pitchFamily="2" charset="0"/>
              </a:rPr>
              <a:t>1 </a:t>
            </a:r>
            <a:r>
              <a:rPr lang="en-GB" b="1" dirty="0">
                <a:latin typeface="Twinkl" pitchFamily="2" charset="0"/>
              </a:rPr>
              <a:t>–</a:t>
            </a:r>
            <a:r>
              <a:rPr lang="en-GB" b="1" dirty="0" smtClean="0">
                <a:latin typeface="Twinkl" pitchFamily="2" charset="0"/>
              </a:rPr>
              <a:t>Maths</a:t>
            </a:r>
            <a:r>
              <a:rPr lang="en-GB" b="1" dirty="0">
                <a:latin typeface="Twinkl" pitchFamily="2" charset="0"/>
              </a:rPr>
              <a:t> </a:t>
            </a:r>
            <a:r>
              <a:rPr lang="en-GB" b="1" dirty="0" smtClean="0">
                <a:latin typeface="Twinkl" pitchFamily="2" charset="0"/>
              </a:rPr>
              <a:t>Challenges</a:t>
            </a:r>
            <a:br>
              <a:rPr lang="en-GB" b="1" dirty="0" smtClean="0">
                <a:latin typeface="Twinkl" pitchFamily="2" charset="0"/>
              </a:rPr>
            </a:br>
            <a:r>
              <a:rPr lang="en-GB" b="1" dirty="0" smtClean="0">
                <a:latin typeface="Twinkl" pitchFamily="2" charset="0"/>
              </a:rPr>
              <a:t> </a:t>
            </a:r>
            <a:endParaRPr lang="en-GB" dirty="0"/>
          </a:p>
        </p:txBody>
      </p:sp>
      <p:pic>
        <p:nvPicPr>
          <p:cNvPr id="5" name="Picture 2" descr="Disney White Rabbit Transparent &amp; PNG Clipart Free Download - YAWD">
            <a:extLst>
              <a:ext uri="{FF2B5EF4-FFF2-40B4-BE49-F238E27FC236}">
                <a16:creationId xmlns:a16="http://schemas.microsoft.com/office/drawing/2014/main" id="{3A79BA5F-047F-4D5A-B916-CE237953A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612" y="182323"/>
            <a:ext cx="2928782" cy="253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08546" y="1236829"/>
            <a:ext cx="100174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smtClean="0">
                <a:latin typeface="Twinkl" pitchFamily="2" charset="0"/>
              </a:rPr>
              <a:t>Complete the appropriate challenge for your given Maths </a:t>
            </a:r>
            <a:r>
              <a:rPr lang="en-GB" sz="2200" dirty="0" smtClean="0">
                <a:latin typeface="Twinkl" pitchFamily="2" charset="0"/>
              </a:rPr>
              <a:t>group </a:t>
            </a:r>
            <a:r>
              <a:rPr lang="en-GB" sz="2200" dirty="0" smtClean="0">
                <a:latin typeface="Twinkl" pitchFamily="2" charset="0"/>
              </a:rPr>
              <a:t>on </a:t>
            </a:r>
          </a:p>
          <a:p>
            <a:r>
              <a:rPr lang="en-GB" sz="2200" dirty="0" smtClean="0">
                <a:latin typeface="Twinkl" pitchFamily="2" charset="0"/>
              </a:rPr>
              <a:t>the next slides</a:t>
            </a:r>
            <a:r>
              <a:rPr lang="en-GB" sz="2200" dirty="0" smtClean="0">
                <a:latin typeface="Twinkl" pitchFamily="2" charset="0"/>
              </a:rPr>
              <a:t>. </a:t>
            </a:r>
            <a:endParaRPr lang="en-GB" sz="2200" dirty="0">
              <a:latin typeface="Twinkl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204" y="1690688"/>
            <a:ext cx="5236383" cy="476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47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77AC1-5CF1-44F0-80F7-D901401862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09018" y="1314916"/>
            <a:ext cx="5328000" cy="37341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7000" dirty="0">
              <a:latin typeface="Twinkl" pitchFamily="2" charset="0"/>
            </a:endParaRPr>
          </a:p>
          <a:p>
            <a:pPr marL="1143000" indent="-1143000">
              <a:buAutoNum type="arabicPeriod"/>
            </a:pPr>
            <a:endParaRPr lang="en-US" sz="7000" dirty="0">
              <a:latin typeface="Twinkl" pitchFamily="2" charset="0"/>
            </a:endParaRPr>
          </a:p>
          <a:p>
            <a:pPr marL="0" indent="0">
              <a:buNone/>
            </a:pPr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pPr marL="0" indent="0">
              <a:buNone/>
            </a:pPr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18" y="6227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6000" b="1" dirty="0" smtClean="0">
                <a:latin typeface="Twinkl" pitchFamily="2" charset="0"/>
              </a:rPr>
              <a:t>Numeracy: Snack Time! </a:t>
            </a:r>
            <a:br>
              <a:rPr lang="en-GB" sz="6000" b="1" dirty="0" smtClean="0">
                <a:latin typeface="Twinkl" pitchFamily="2" charset="0"/>
              </a:rPr>
            </a:br>
            <a:r>
              <a:rPr lang="en-GB" sz="6000" b="1" dirty="0" smtClean="0">
                <a:solidFill>
                  <a:srgbClr val="FF0000"/>
                </a:solidFill>
                <a:latin typeface="Twinkl" pitchFamily="2" charset="0"/>
              </a:rPr>
              <a:t>Red Group</a:t>
            </a:r>
            <a:endParaRPr lang="en-GB" sz="6000" b="1" dirty="0">
              <a:solidFill>
                <a:srgbClr val="FF0000"/>
              </a:solidFill>
              <a:latin typeface="Twinkl" pitchFamily="2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E9325E3-27D9-4961-AA97-A46AA752CA82}"/>
              </a:ext>
            </a:extLst>
          </p:cNvPr>
          <p:cNvSpPr txBox="1">
            <a:spLocks/>
          </p:cNvSpPr>
          <p:nvPr/>
        </p:nvSpPr>
        <p:spPr>
          <a:xfrm>
            <a:off x="339256" y="1387833"/>
            <a:ext cx="5599562" cy="3531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586E3A-4E17-4DFA-9371-6855F7B053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9255" y="1387833"/>
            <a:ext cx="10144413" cy="27399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latin typeface="Twinkl" pitchFamily="2" charset="0"/>
              </a:rPr>
              <a:t>You have </a:t>
            </a:r>
            <a:r>
              <a:rPr lang="en-GB" sz="2000" dirty="0" smtClean="0">
                <a:latin typeface="Twinkl" pitchFamily="2" charset="0"/>
              </a:rPr>
              <a:t>£35.00 </a:t>
            </a:r>
            <a:r>
              <a:rPr lang="en-GB" sz="2000" dirty="0">
                <a:latin typeface="Twinkl" pitchFamily="2" charset="0"/>
              </a:rPr>
              <a:t>to </a:t>
            </a:r>
            <a:r>
              <a:rPr lang="en-GB" sz="2000" dirty="0" smtClean="0">
                <a:latin typeface="Twinkl" pitchFamily="2" charset="0"/>
              </a:rPr>
              <a:t>spend on lunch for a family of 4 (2 adults and 2 children). </a:t>
            </a:r>
            <a:endParaRPr lang="en-GB" sz="2000" dirty="0">
              <a:latin typeface="Twinkl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latin typeface="Twinkl" pitchFamily="2" charset="0"/>
              </a:rPr>
              <a:t>What will you buy</a:t>
            </a:r>
            <a:r>
              <a:rPr lang="en-GB" sz="2000" dirty="0" smtClean="0">
                <a:latin typeface="Twinkl" pitchFamily="2" charset="0"/>
              </a:rPr>
              <a:t>? </a:t>
            </a:r>
            <a:r>
              <a:rPr lang="en-GB" sz="1500" i="1" dirty="0" smtClean="0">
                <a:latin typeface="Twinkl" pitchFamily="2" charset="0"/>
              </a:rPr>
              <a:t>You must include at least 1 drink for each person. Snacks can be shared. </a:t>
            </a:r>
            <a:endParaRPr lang="en-GB" sz="1500" i="1" dirty="0">
              <a:latin typeface="Twinkl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latin typeface="Twinkl" pitchFamily="2" charset="0"/>
              </a:rPr>
              <a:t>Do you have enough money?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latin typeface="Twinkl" pitchFamily="2" charset="0"/>
              </a:rPr>
              <a:t>How much change will you get? 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pic>
        <p:nvPicPr>
          <p:cNvPr id="5122" name="Picture 2" descr="Clydesdale Bank 10 Pounds banknote 2017 series - Exchange yours today">
            <a:extLst>
              <a:ext uri="{FF2B5EF4-FFF2-40B4-BE49-F238E27FC236}">
                <a16:creationId xmlns:a16="http://schemas.microsoft.com/office/drawing/2014/main" id="{46AD37F6-0B4C-460B-ACC5-3B0103882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0243">
            <a:off x="9942668" y="1767933"/>
            <a:ext cx="1237215" cy="640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802960-3023-40A2-9DAA-DE6E272FE9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0" t="-72" r="30610" b="72"/>
          <a:stretch/>
        </p:blipFill>
        <p:spPr>
          <a:xfrm>
            <a:off x="888300" y="3240559"/>
            <a:ext cx="1260000" cy="126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4CCF6B-2EEC-415B-AE82-F6E5BAE9BDAF}"/>
              </a:ext>
            </a:extLst>
          </p:cNvPr>
          <p:cNvSpPr txBox="1"/>
          <p:nvPr/>
        </p:nvSpPr>
        <p:spPr>
          <a:xfrm>
            <a:off x="522309" y="4484227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Cheeseburger £6.00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788676-B934-40C6-AA5C-178EF0FB3F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" t="19662" r="-13" b="338"/>
          <a:stretch/>
        </p:blipFill>
        <p:spPr>
          <a:xfrm>
            <a:off x="9264778" y="3283876"/>
            <a:ext cx="1260000" cy="126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2BDD34-24CE-44BD-8E7C-53B22F050C43}"/>
              </a:ext>
            </a:extLst>
          </p:cNvPr>
          <p:cNvSpPr txBox="1"/>
          <p:nvPr/>
        </p:nvSpPr>
        <p:spPr>
          <a:xfrm>
            <a:off x="8898787" y="4483063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Pretzel</a:t>
            </a:r>
          </a:p>
          <a:p>
            <a:pPr algn="ctr"/>
            <a:r>
              <a:rPr lang="en-GB" dirty="0">
                <a:latin typeface="Twinkl" pitchFamily="2" charset="0"/>
              </a:rPr>
              <a:t> £2.50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4791617-1AB6-459E-A19C-E4ED0E6FC5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500" r="12500"/>
          <a:stretch/>
        </p:blipFill>
        <p:spPr>
          <a:xfrm>
            <a:off x="888300" y="5115239"/>
            <a:ext cx="1260000" cy="1260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47FF76C-EB0E-43C5-AB1A-3E6E59369792}"/>
              </a:ext>
            </a:extLst>
          </p:cNvPr>
          <p:cNvSpPr txBox="1"/>
          <p:nvPr/>
        </p:nvSpPr>
        <p:spPr>
          <a:xfrm>
            <a:off x="522309" y="6272488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Fruit Kebab</a:t>
            </a:r>
          </a:p>
          <a:p>
            <a:pPr algn="ctr"/>
            <a:r>
              <a:rPr lang="en-GB" dirty="0">
                <a:latin typeface="Twinkl" pitchFamily="2" charset="0"/>
              </a:rPr>
              <a:t> £1.25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300E6DA-9A6D-4382-A1B2-EFC8DF9570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3254" b="1216"/>
          <a:stretch/>
        </p:blipFill>
        <p:spPr>
          <a:xfrm>
            <a:off x="2543607" y="5062929"/>
            <a:ext cx="1260000" cy="1260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42FA4CA-3641-4832-9D73-E2AF669B3A32}"/>
              </a:ext>
            </a:extLst>
          </p:cNvPr>
          <p:cNvSpPr txBox="1"/>
          <p:nvPr/>
        </p:nvSpPr>
        <p:spPr>
          <a:xfrm>
            <a:off x="2148300" y="6271554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Apple</a:t>
            </a:r>
          </a:p>
          <a:p>
            <a:pPr algn="ctr"/>
            <a:r>
              <a:rPr lang="en-GB" dirty="0">
                <a:latin typeface="Twinkl" pitchFamily="2" charset="0"/>
              </a:rPr>
              <a:t> 50p</a:t>
            </a:r>
          </a:p>
        </p:txBody>
      </p:sp>
      <p:pic>
        <p:nvPicPr>
          <p:cNvPr id="5124" name="Picture 4" descr="Make lunchtime extra fun and get the kids to help make a Mickey Mouse Pizza. Perfect for the Disney fans in your house.">
            <a:extLst>
              <a:ext uri="{FF2B5EF4-FFF2-40B4-BE49-F238E27FC236}">
                <a16:creationId xmlns:a16="http://schemas.microsoft.com/office/drawing/2014/main" id="{5B0A62CD-96B1-453F-A9E1-661CF1BE38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5" t="48151" r="23008" b="352"/>
          <a:stretch/>
        </p:blipFill>
        <p:spPr bwMode="auto">
          <a:xfrm>
            <a:off x="2584491" y="3240559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B9A6E13-55A9-4623-83EE-42CBDDC58454}"/>
              </a:ext>
            </a:extLst>
          </p:cNvPr>
          <p:cNvSpPr txBox="1"/>
          <p:nvPr/>
        </p:nvSpPr>
        <p:spPr>
          <a:xfrm>
            <a:off x="2218500" y="4484227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Pizza </a:t>
            </a:r>
          </a:p>
          <a:p>
            <a:pPr algn="ctr"/>
            <a:r>
              <a:rPr lang="en-GB" dirty="0">
                <a:latin typeface="Twinkl" pitchFamily="2" charset="0"/>
              </a:rPr>
              <a:t>£5.50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706D87-2D2C-414B-8818-A3E4EA41043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31" t="10096" r="-631" b="23158"/>
          <a:stretch/>
        </p:blipFill>
        <p:spPr>
          <a:xfrm>
            <a:off x="4099172" y="3240559"/>
            <a:ext cx="1260000" cy="1260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E90A7BB-45CC-4F10-9185-A38AAC5DC2D9}"/>
              </a:ext>
            </a:extLst>
          </p:cNvPr>
          <p:cNvSpPr txBox="1"/>
          <p:nvPr/>
        </p:nvSpPr>
        <p:spPr>
          <a:xfrm>
            <a:off x="3844491" y="4494498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Hotdog </a:t>
            </a:r>
          </a:p>
          <a:p>
            <a:pPr algn="ctr"/>
            <a:r>
              <a:rPr lang="en-GB" dirty="0">
                <a:latin typeface="Twinkl" pitchFamily="2" charset="0"/>
              </a:rPr>
              <a:t>£3.50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55C51AD-FDF9-4CF0-BD35-AC3DE769DBF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30" t="13167" r="-330" b="11833"/>
          <a:stretch/>
        </p:blipFill>
        <p:spPr>
          <a:xfrm>
            <a:off x="5760960" y="3240559"/>
            <a:ext cx="1296000" cy="1296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81C83E5-DCF3-44B5-919B-EF26D754F95B}"/>
              </a:ext>
            </a:extLst>
          </p:cNvPr>
          <p:cNvSpPr txBox="1"/>
          <p:nvPr/>
        </p:nvSpPr>
        <p:spPr>
          <a:xfrm>
            <a:off x="5429372" y="4483063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Chicken &amp; Rice </a:t>
            </a:r>
          </a:p>
          <a:p>
            <a:pPr algn="ctr"/>
            <a:r>
              <a:rPr lang="en-GB" dirty="0">
                <a:latin typeface="Twinkl" pitchFamily="2" charset="0"/>
              </a:rPr>
              <a:t>£7.25</a:t>
            </a:r>
          </a:p>
        </p:txBody>
      </p:sp>
      <p:pic>
        <p:nvPicPr>
          <p:cNvPr id="5126" name="Picture 6" descr="Mickey Mouse soft pretzels  (lol, pinned her butternut squash soup too)">
            <a:extLst>
              <a:ext uri="{FF2B5EF4-FFF2-40B4-BE49-F238E27FC236}">
                <a16:creationId xmlns:a16="http://schemas.microsoft.com/office/drawing/2014/main" id="{63BA17D3-ED43-44B2-924F-B36067179B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0" b="12420"/>
          <a:stretch/>
        </p:blipFill>
        <p:spPr bwMode="auto">
          <a:xfrm>
            <a:off x="7530869" y="3276559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F294D91-536A-4D8F-84DF-A7BF2E4C32C5}"/>
              </a:ext>
            </a:extLst>
          </p:cNvPr>
          <p:cNvSpPr txBox="1"/>
          <p:nvPr/>
        </p:nvSpPr>
        <p:spPr>
          <a:xfrm>
            <a:off x="7164080" y="4510719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Soup &amp; Bread</a:t>
            </a:r>
          </a:p>
          <a:p>
            <a:pPr algn="ctr"/>
            <a:r>
              <a:rPr lang="en-GB" dirty="0">
                <a:latin typeface="Twinkl" pitchFamily="2" charset="0"/>
              </a:rPr>
              <a:t> £3.50</a:t>
            </a:r>
          </a:p>
        </p:txBody>
      </p:sp>
      <p:pic>
        <p:nvPicPr>
          <p:cNvPr id="5130" name="Picture 10" descr="Amazon.com: Disney Mickey Mouse Shaped Veggie Chips Children's ...">
            <a:extLst>
              <a:ext uri="{FF2B5EF4-FFF2-40B4-BE49-F238E27FC236}">
                <a16:creationId xmlns:a16="http://schemas.microsoft.com/office/drawing/2014/main" id="{10244BF6-BA91-423C-A713-9CA8861F83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569" t="-16558" r="-22656" b="-2720"/>
          <a:stretch/>
        </p:blipFill>
        <p:spPr bwMode="auto">
          <a:xfrm>
            <a:off x="4169372" y="4929778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C4AB1C1-0E8B-490D-BB79-741A01D2FB56}"/>
              </a:ext>
            </a:extLst>
          </p:cNvPr>
          <p:cNvSpPr txBox="1"/>
          <p:nvPr/>
        </p:nvSpPr>
        <p:spPr>
          <a:xfrm>
            <a:off x="3733181" y="6245070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Crisps</a:t>
            </a:r>
          </a:p>
          <a:p>
            <a:pPr algn="ctr"/>
            <a:r>
              <a:rPr lang="en-GB" dirty="0">
                <a:latin typeface="Twinkl" pitchFamily="2" charset="0"/>
              </a:rPr>
              <a:t> 70p</a:t>
            </a:r>
          </a:p>
        </p:txBody>
      </p:sp>
      <p:sp>
        <p:nvSpPr>
          <p:cNvPr id="21" name="AutoShape 14" descr="Disney Apple Juice, Donald Duck | Shop | St. Mary's Galaxy">
            <a:extLst>
              <a:ext uri="{FF2B5EF4-FFF2-40B4-BE49-F238E27FC236}">
                <a16:creationId xmlns:a16="http://schemas.microsoft.com/office/drawing/2014/main" id="{B3E009C0-896E-4F5E-B587-593D346F9D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40" name="Picture 20" descr="Disney Disney Donald Duck 100% Pure Orange Juice Original No Pulp ...">
            <a:extLst>
              <a:ext uri="{FF2B5EF4-FFF2-40B4-BE49-F238E27FC236}">
                <a16:creationId xmlns:a16="http://schemas.microsoft.com/office/drawing/2014/main" id="{F6AC09BE-4C8C-4A8B-92B0-23A25C1064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5363" y="5074935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1734450-16D5-4970-8129-CB004C68F4B6}"/>
              </a:ext>
            </a:extLst>
          </p:cNvPr>
          <p:cNvSpPr txBox="1"/>
          <p:nvPr/>
        </p:nvSpPr>
        <p:spPr>
          <a:xfrm>
            <a:off x="5411145" y="6233635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Orange Juice</a:t>
            </a:r>
          </a:p>
          <a:p>
            <a:pPr algn="ctr"/>
            <a:r>
              <a:rPr lang="en-GB" dirty="0">
                <a:latin typeface="Twinkl" pitchFamily="2" charset="0"/>
              </a:rPr>
              <a:t> £1.50</a:t>
            </a:r>
          </a:p>
        </p:txBody>
      </p:sp>
      <p:pic>
        <p:nvPicPr>
          <p:cNvPr id="5142" name="Picture 22" descr="Disney Frozen Themed Milkshake Recipe for a Sweet Birthday Party Treat - Easy Family Recipe Ideas">
            <a:extLst>
              <a:ext uri="{FF2B5EF4-FFF2-40B4-BE49-F238E27FC236}">
                <a16:creationId xmlns:a16="http://schemas.microsoft.com/office/drawing/2014/main" id="{B24A76CE-998C-4746-815D-DEBDFA4E9D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17" t="7290" r="-15182" b="3822"/>
          <a:stretch/>
        </p:blipFill>
        <p:spPr bwMode="auto">
          <a:xfrm>
            <a:off x="9223669" y="5062928"/>
            <a:ext cx="1260000" cy="120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5672C6E-0810-4BE1-BD80-F0B3A401138C}"/>
              </a:ext>
            </a:extLst>
          </p:cNvPr>
          <p:cNvSpPr txBox="1"/>
          <p:nvPr/>
        </p:nvSpPr>
        <p:spPr>
          <a:xfrm>
            <a:off x="8857678" y="6211669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Frozen Milkshake</a:t>
            </a:r>
          </a:p>
          <a:p>
            <a:pPr algn="ctr"/>
            <a:r>
              <a:rPr lang="en-GB" dirty="0">
                <a:latin typeface="Twinkl" pitchFamily="2" charset="0"/>
              </a:rPr>
              <a:t> £2.50</a:t>
            </a:r>
          </a:p>
        </p:txBody>
      </p:sp>
      <p:pic>
        <p:nvPicPr>
          <p:cNvPr id="5144" name="Picture 24" descr="Bottled Water - Safe Drinking Water">
            <a:extLst>
              <a:ext uri="{FF2B5EF4-FFF2-40B4-BE49-F238E27FC236}">
                <a16:creationId xmlns:a16="http://schemas.microsoft.com/office/drawing/2014/main" id="{8BBDFA1B-E3BC-414C-9CCC-40C23CE51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054" y="5082864"/>
            <a:ext cx="1092697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3A10077-7F24-465B-921E-5B3BDBAE1C25}"/>
              </a:ext>
            </a:extLst>
          </p:cNvPr>
          <p:cNvSpPr txBox="1"/>
          <p:nvPr/>
        </p:nvSpPr>
        <p:spPr>
          <a:xfrm>
            <a:off x="7091895" y="6271554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Water</a:t>
            </a:r>
          </a:p>
          <a:p>
            <a:pPr algn="ctr"/>
            <a:r>
              <a:rPr lang="en-GB" dirty="0">
                <a:latin typeface="Twinkl" pitchFamily="2" charset="0"/>
              </a:rPr>
              <a:t> £1.00</a:t>
            </a:r>
          </a:p>
        </p:txBody>
      </p:sp>
      <p:pic>
        <p:nvPicPr>
          <p:cNvPr id="5146" name="Picture 26" descr="Disney Lady And The Tramp Clipart , Transparent Cartoon, Free ...">
            <a:extLst>
              <a:ext uri="{FF2B5EF4-FFF2-40B4-BE49-F238E27FC236}">
                <a16:creationId xmlns:a16="http://schemas.microsoft.com/office/drawing/2014/main" id="{164DE9CF-D74C-4F04-9699-8F467107B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78" b="89778" l="9821" r="93750">
                        <a14:foregroundMark x1="28571" y1="20444" x2="33482" y2="28889"/>
                        <a14:foregroundMark x1="20982" y1="16444" x2="21429" y2="21778"/>
                        <a14:foregroundMark x1="33036" y1="10667" x2="35714" y2="10667"/>
                        <a14:foregroundMark x1="93750" y1="52000" x2="93750" y2="6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3" y="124177"/>
            <a:ext cx="1018852" cy="102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29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18" y="6227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6000" b="1" dirty="0" smtClean="0">
                <a:latin typeface="Twinkl" pitchFamily="2" charset="0"/>
              </a:rPr>
              <a:t>Numeracy: Ride </a:t>
            </a:r>
            <a:r>
              <a:rPr lang="en-GB" sz="6000" b="1" dirty="0">
                <a:latin typeface="Twinkl" pitchFamily="2" charset="0"/>
              </a:rPr>
              <a:t>Time</a:t>
            </a:r>
            <a:r>
              <a:rPr lang="en-GB" sz="6000" b="1" dirty="0" smtClean="0">
                <a:latin typeface="Twinkl" pitchFamily="2" charset="0"/>
              </a:rPr>
              <a:t>! </a:t>
            </a:r>
            <a:br>
              <a:rPr lang="en-GB" sz="6000" b="1" dirty="0" smtClean="0">
                <a:latin typeface="Twinkl" pitchFamily="2" charset="0"/>
              </a:rPr>
            </a:br>
            <a:r>
              <a:rPr lang="en-GB" sz="6000" b="1" dirty="0" smtClean="0">
                <a:solidFill>
                  <a:schemeClr val="accent1"/>
                </a:solidFill>
                <a:latin typeface="Twinkl" pitchFamily="2" charset="0"/>
              </a:rPr>
              <a:t>Blue Group </a:t>
            </a:r>
            <a:endParaRPr lang="en-GB" sz="6000" b="1" dirty="0">
              <a:solidFill>
                <a:schemeClr val="accent1"/>
              </a:solidFill>
              <a:latin typeface="Twinkl" pitchFamily="2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E9325E3-27D9-4961-AA97-A46AA752CA82}"/>
              </a:ext>
            </a:extLst>
          </p:cNvPr>
          <p:cNvSpPr txBox="1">
            <a:spLocks/>
          </p:cNvSpPr>
          <p:nvPr/>
        </p:nvSpPr>
        <p:spPr>
          <a:xfrm>
            <a:off x="-1451444" y="2903676"/>
            <a:ext cx="5599562" cy="3531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586E3A-4E17-4DFA-9371-6855F7B053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9255" y="1387833"/>
            <a:ext cx="11101527" cy="2343845"/>
          </a:xfrm>
        </p:spPr>
        <p:txBody>
          <a:bodyPr>
            <a:normAutofit fontScale="25000" lnSpcReduction="20000"/>
          </a:bodyPr>
          <a:lstStyle/>
          <a:p>
            <a:pPr marL="457200" indent="-457200">
              <a:lnSpc>
                <a:spcPct val="120000"/>
              </a:lnSpc>
              <a:buAutoNum type="arabicPeriod"/>
            </a:pPr>
            <a:r>
              <a:rPr lang="en-GB" sz="8000" dirty="0">
                <a:latin typeface="Twinkl" pitchFamily="2" charset="0"/>
              </a:rPr>
              <a:t>How long altogether would it take to ride Peter Pan’s Flight &amp; Frozen Ever After?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GB" sz="8000" dirty="0">
                <a:latin typeface="Twinkl" pitchFamily="2" charset="0"/>
              </a:rPr>
              <a:t>You have 35 minutes left in the park. Which </a:t>
            </a:r>
            <a:r>
              <a:rPr lang="en-GB" sz="8000" dirty="0" smtClean="0">
                <a:latin typeface="Twinkl" pitchFamily="2" charset="0"/>
              </a:rPr>
              <a:t>rides </a:t>
            </a:r>
            <a:r>
              <a:rPr lang="en-GB" sz="8000" dirty="0">
                <a:latin typeface="Twinkl" pitchFamily="2" charset="0"/>
              </a:rPr>
              <a:t>could you go on to make the most of your time left?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GB" sz="8000" dirty="0">
                <a:latin typeface="Twinkl" pitchFamily="2" charset="0"/>
              </a:rPr>
              <a:t>How much longer is </a:t>
            </a:r>
            <a:r>
              <a:rPr lang="en-GB" sz="8000" dirty="0" smtClean="0">
                <a:latin typeface="Twinkl" pitchFamily="2" charset="0"/>
              </a:rPr>
              <a:t>the Beauty and the Beast show than </a:t>
            </a:r>
            <a:r>
              <a:rPr lang="en-GB" sz="8000" dirty="0">
                <a:latin typeface="Twinkl" pitchFamily="2" charset="0"/>
              </a:rPr>
              <a:t>Peter Pan’s Flight?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GB" sz="8000" dirty="0">
                <a:latin typeface="Twinkl" pitchFamily="2" charset="0"/>
              </a:rPr>
              <a:t>How much shorter is Frozen Ever After than Beauty &amp; the Beast show? 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GB" sz="8000" dirty="0">
                <a:latin typeface="Twinkl" pitchFamily="2" charset="0"/>
              </a:rPr>
              <a:t>You want to visit all 4 attractions. How long will it take altogether?</a:t>
            </a:r>
          </a:p>
          <a:p>
            <a:pPr marL="457200" indent="-457200">
              <a:buAutoNum type="arabicPeriod"/>
            </a:pPr>
            <a:endParaRPr lang="en-GB" sz="8000" dirty="0">
              <a:latin typeface="Twinkl" pitchFamily="2" charset="0"/>
            </a:endParaRPr>
          </a:p>
          <a:p>
            <a:pPr marL="457200" indent="-457200">
              <a:buAutoNum type="arabicPeriod"/>
            </a:pPr>
            <a:endParaRPr lang="en-GB" sz="2000" dirty="0">
              <a:latin typeface="Twinkl" pitchFamily="2" charset="0"/>
            </a:endParaRPr>
          </a:p>
          <a:p>
            <a:pPr marL="0" indent="0">
              <a:buNone/>
            </a:pPr>
            <a:endParaRPr lang="en-GB" sz="2000" dirty="0">
              <a:latin typeface="Twinkl" pitchFamily="2" charset="0"/>
            </a:endParaRP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10C68F-3123-4A3F-9E4D-61EBBE3E34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87" r="33178"/>
          <a:stretch/>
        </p:blipFill>
        <p:spPr>
          <a:xfrm>
            <a:off x="218315" y="4073807"/>
            <a:ext cx="2483212" cy="18377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2BE3097-A7AD-4228-B218-C32E211445DC}"/>
              </a:ext>
            </a:extLst>
          </p:cNvPr>
          <p:cNvSpPr/>
          <p:nvPr/>
        </p:nvSpPr>
        <p:spPr>
          <a:xfrm>
            <a:off x="339256" y="5909204"/>
            <a:ext cx="24832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Peter Pan’s Flight</a:t>
            </a:r>
          </a:p>
          <a:p>
            <a:pPr algn="ctr"/>
            <a:r>
              <a:rPr lang="en-GB" dirty="0">
                <a:latin typeface="Twinkl" pitchFamily="2" charset="0"/>
              </a:rPr>
              <a:t>Duration: </a:t>
            </a:r>
            <a:r>
              <a:rPr lang="en-GB" dirty="0" smtClean="0">
                <a:latin typeface="Twinkl" pitchFamily="2" charset="0"/>
              </a:rPr>
              <a:t>11 minutes 19 seconds.</a:t>
            </a:r>
            <a:endParaRPr lang="en-GB" dirty="0">
              <a:latin typeface="Twinkl" pitchFamily="2" charset="0"/>
            </a:endParaRPr>
          </a:p>
        </p:txBody>
      </p:sp>
      <p:pic>
        <p:nvPicPr>
          <p:cNvPr id="6148" name="Picture 4" descr="How to Ride Frozen Ever After at Disney World Without the Wait ...">
            <a:extLst>
              <a:ext uri="{FF2B5EF4-FFF2-40B4-BE49-F238E27FC236}">
                <a16:creationId xmlns:a16="http://schemas.microsoft.com/office/drawing/2014/main" id="{DA4F9540-ADFF-4A5B-AC4B-8025A735B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899" y="4121128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D9C118F3-4D2C-4CC7-81B8-10B6E67F3AB0}"/>
              </a:ext>
            </a:extLst>
          </p:cNvPr>
          <p:cNvSpPr/>
          <p:nvPr/>
        </p:nvSpPr>
        <p:spPr>
          <a:xfrm>
            <a:off x="3174137" y="5932848"/>
            <a:ext cx="24832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Frozen Ever After</a:t>
            </a:r>
          </a:p>
          <a:p>
            <a:pPr algn="ctr"/>
            <a:r>
              <a:rPr lang="en-GB" dirty="0">
                <a:latin typeface="Twinkl" pitchFamily="2" charset="0"/>
              </a:rPr>
              <a:t>Duration: </a:t>
            </a:r>
            <a:r>
              <a:rPr lang="en-GB" dirty="0" smtClean="0">
                <a:latin typeface="Twinkl" pitchFamily="2" charset="0"/>
              </a:rPr>
              <a:t>12 minutes 6 seconds. </a:t>
            </a:r>
            <a:endParaRPr lang="en-GB" dirty="0">
              <a:latin typeface="Twinkl" pitchFamily="2" charset="0"/>
            </a:endParaRPr>
          </a:p>
        </p:txBody>
      </p:sp>
      <p:pic>
        <p:nvPicPr>
          <p:cNvPr id="6150" name="Picture 6" descr="PHOTOS: New Entrance to Toy Story Mania in Toy Story Land ...">
            <a:extLst>
              <a:ext uri="{FF2B5EF4-FFF2-40B4-BE49-F238E27FC236}">
                <a16:creationId xmlns:a16="http://schemas.microsoft.com/office/drawing/2014/main" id="{451D8BC8-498D-4C2D-B1CB-EDD28FE79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018" y="4129325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0BE26B8-0854-4499-A4A5-C652D9AA6FBE}"/>
              </a:ext>
            </a:extLst>
          </p:cNvPr>
          <p:cNvSpPr/>
          <p:nvPr/>
        </p:nvSpPr>
        <p:spPr>
          <a:xfrm>
            <a:off x="6009018" y="5941844"/>
            <a:ext cx="24832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Toy Story Mania!</a:t>
            </a:r>
          </a:p>
          <a:p>
            <a:pPr algn="ctr"/>
            <a:r>
              <a:rPr lang="en-GB" dirty="0">
                <a:latin typeface="Twinkl" pitchFamily="2" charset="0"/>
              </a:rPr>
              <a:t>Duration: </a:t>
            </a:r>
            <a:r>
              <a:rPr lang="en-GB" dirty="0" smtClean="0">
                <a:latin typeface="Twinkl" pitchFamily="2" charset="0"/>
              </a:rPr>
              <a:t>4 minutes 29 seconds. </a:t>
            </a:r>
            <a:endParaRPr lang="en-GB" dirty="0">
              <a:latin typeface="Twinkl" pitchFamily="2" charset="0"/>
            </a:endParaRPr>
          </a:p>
        </p:txBody>
      </p:sp>
      <p:pic>
        <p:nvPicPr>
          <p:cNvPr id="6152" name="Picture 8" descr="Beauty and the Beast - Live on Stage | Entertainment | Walt Disney ...">
            <a:extLst>
              <a:ext uri="{FF2B5EF4-FFF2-40B4-BE49-F238E27FC236}">
                <a16:creationId xmlns:a16="http://schemas.microsoft.com/office/drawing/2014/main" id="{07E27DE2-0AA0-4952-91EA-C69A0917C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137" y="4163892"/>
            <a:ext cx="2381154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66E163B5-53B9-4184-ACCA-D10F975E5CA9}"/>
              </a:ext>
            </a:extLst>
          </p:cNvPr>
          <p:cNvSpPr/>
          <p:nvPr/>
        </p:nvSpPr>
        <p:spPr>
          <a:xfrm>
            <a:off x="9298716" y="5864203"/>
            <a:ext cx="23811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Beauty &amp; the Beast Show</a:t>
            </a:r>
          </a:p>
          <a:p>
            <a:pPr algn="ctr"/>
            <a:r>
              <a:rPr lang="en-GB" dirty="0">
                <a:latin typeface="Twinkl" pitchFamily="2" charset="0"/>
              </a:rPr>
              <a:t>Duration: 30 minutes</a:t>
            </a:r>
          </a:p>
        </p:txBody>
      </p:sp>
    </p:spTree>
    <p:extLst>
      <p:ext uri="{BB962C8B-B14F-4D97-AF65-F5344CB8AC3E}">
        <p14:creationId xmlns:p14="http://schemas.microsoft.com/office/powerpoint/2010/main" val="117978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18" y="622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 smtClean="0">
                <a:latin typeface="Twinkl" pitchFamily="2" charset="0"/>
              </a:rPr>
              <a:t>Numeracy: </a:t>
            </a:r>
            <a:r>
              <a:rPr lang="en-GB" sz="6000" b="1" dirty="0" smtClean="0">
                <a:solidFill>
                  <a:srgbClr val="009900"/>
                </a:solidFill>
                <a:latin typeface="Twinkl" pitchFamily="2" charset="0"/>
              </a:rPr>
              <a:t>Green</a:t>
            </a:r>
            <a:r>
              <a:rPr lang="en-GB" sz="6000" b="1" dirty="0" smtClean="0">
                <a:latin typeface="Twinkl" pitchFamily="2" charset="0"/>
              </a:rPr>
              <a:t> Group </a:t>
            </a:r>
            <a:endParaRPr lang="en-GB" sz="6000" b="1" dirty="0">
              <a:latin typeface="Twinkl" pitchFamily="2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586E3A-4E17-4DFA-9371-6855F7B053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0434" y="1454201"/>
            <a:ext cx="8727208" cy="1230985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en-GB" sz="8000" dirty="0">
              <a:latin typeface="Twinkl" pitchFamily="2" charset="0"/>
            </a:endParaRPr>
          </a:p>
          <a:p>
            <a:pPr marL="457200" indent="-457200">
              <a:buAutoNum type="arabicPeriod"/>
            </a:pPr>
            <a:endParaRPr lang="en-GB" sz="2000" dirty="0">
              <a:latin typeface="Twinkl" pitchFamily="2" charset="0"/>
            </a:endParaRPr>
          </a:p>
          <a:p>
            <a:pPr marL="0" indent="0">
              <a:buNone/>
            </a:pPr>
            <a:endParaRPr lang="en-GB" sz="2000" dirty="0">
              <a:latin typeface="Twinkl" pitchFamily="2" charset="0"/>
            </a:endParaRP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5CFC5AD-F70E-4C05-987E-8FEE3FFAE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2596" y="3515481"/>
            <a:ext cx="2527721" cy="56084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latin typeface="Twinkl" pitchFamily="2" charset="0"/>
              </a:rPr>
              <a:t>The park opens at quarter past 9.</a:t>
            </a:r>
          </a:p>
        </p:txBody>
      </p:sp>
      <p:pic>
        <p:nvPicPr>
          <p:cNvPr id="19" name="Picture 2" descr="Blank Clock Faces for Exercises | Clock face printable, Blank ...">
            <a:extLst>
              <a:ext uri="{FF2B5EF4-FFF2-40B4-BE49-F238E27FC236}">
                <a16:creationId xmlns:a16="http://schemas.microsoft.com/office/drawing/2014/main" id="{71102691-1DD5-4397-BECD-E18EA0A40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13319" r="5776" b="16466"/>
          <a:stretch/>
        </p:blipFill>
        <p:spPr bwMode="auto">
          <a:xfrm>
            <a:off x="2487569" y="1589187"/>
            <a:ext cx="1916917" cy="194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2DBBC8D-6F8E-4C2E-9544-B5419E76C14F}"/>
              </a:ext>
            </a:extLst>
          </p:cNvPr>
          <p:cNvSpPr txBox="1">
            <a:spLocks/>
          </p:cNvSpPr>
          <p:nvPr/>
        </p:nvSpPr>
        <p:spPr>
          <a:xfrm>
            <a:off x="2965709" y="1215551"/>
            <a:ext cx="6132212" cy="7124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Twinkl" pitchFamily="2" charset="0"/>
              </a:rPr>
              <a:t>Draw the hour and minute hands to show the time.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latin typeface="Twinkl" pitchFamily="2" charset="0"/>
            </a:endParaRPr>
          </a:p>
        </p:txBody>
      </p:sp>
      <p:pic>
        <p:nvPicPr>
          <p:cNvPr id="6146" name="Picture 2" descr="Disney White Rabbit Transparent &amp; PNG Clipart Free Download - YAWD">
            <a:extLst>
              <a:ext uri="{FF2B5EF4-FFF2-40B4-BE49-F238E27FC236}">
                <a16:creationId xmlns:a16="http://schemas.microsoft.com/office/drawing/2014/main" id="{3A79BA5F-047F-4D5A-B916-CE237953A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756" y="0"/>
            <a:ext cx="1740289" cy="15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34686830-169E-4765-9892-223BF8B2B5F8}"/>
              </a:ext>
            </a:extLst>
          </p:cNvPr>
          <p:cNvSpPr txBox="1">
            <a:spLocks/>
          </p:cNvSpPr>
          <p:nvPr/>
        </p:nvSpPr>
        <p:spPr>
          <a:xfrm>
            <a:off x="4841181" y="3498047"/>
            <a:ext cx="2527721" cy="5608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>
                <a:latin typeface="Twinkl" pitchFamily="2" charset="0"/>
              </a:rPr>
              <a:t>You visit Mickey’s house at 11 o’clock.</a:t>
            </a:r>
          </a:p>
        </p:txBody>
      </p:sp>
      <p:pic>
        <p:nvPicPr>
          <p:cNvPr id="31" name="Picture 2" descr="Blank Clock Faces for Exercises | Clock face printable, Blank ...">
            <a:extLst>
              <a:ext uri="{FF2B5EF4-FFF2-40B4-BE49-F238E27FC236}">
                <a16:creationId xmlns:a16="http://schemas.microsoft.com/office/drawing/2014/main" id="{FCBF85BB-1B6B-456B-A934-C5224BF448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13319" r="5776" b="16466"/>
          <a:stretch/>
        </p:blipFill>
        <p:spPr bwMode="auto">
          <a:xfrm>
            <a:off x="5096154" y="1571753"/>
            <a:ext cx="1916917" cy="194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FE68657C-2B25-44CD-9AD7-C97BEEA84348}"/>
              </a:ext>
            </a:extLst>
          </p:cNvPr>
          <p:cNvSpPr txBox="1">
            <a:spLocks/>
          </p:cNvSpPr>
          <p:nvPr/>
        </p:nvSpPr>
        <p:spPr>
          <a:xfrm>
            <a:off x="7454480" y="3525277"/>
            <a:ext cx="2527721" cy="5608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>
                <a:latin typeface="Twinkl" pitchFamily="2" charset="0"/>
              </a:rPr>
              <a:t>You go on the log flumes at half past 1.</a:t>
            </a:r>
          </a:p>
        </p:txBody>
      </p:sp>
      <p:pic>
        <p:nvPicPr>
          <p:cNvPr id="33" name="Picture 2" descr="Blank Clock Faces for Exercises | Clock face printable, Blank ...">
            <a:extLst>
              <a:ext uri="{FF2B5EF4-FFF2-40B4-BE49-F238E27FC236}">
                <a16:creationId xmlns:a16="http://schemas.microsoft.com/office/drawing/2014/main" id="{6D921BDD-30C8-456F-9731-03B8D18E65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13319" r="5776" b="16466"/>
          <a:stretch/>
        </p:blipFill>
        <p:spPr bwMode="auto">
          <a:xfrm>
            <a:off x="7709453" y="1598983"/>
            <a:ext cx="1916917" cy="194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257FA4E-39E9-4178-94A4-8FE7ADD00206}"/>
              </a:ext>
            </a:extLst>
          </p:cNvPr>
          <p:cNvSpPr txBox="1">
            <a:spLocks/>
          </p:cNvSpPr>
          <p:nvPr/>
        </p:nvSpPr>
        <p:spPr>
          <a:xfrm>
            <a:off x="2209799" y="6116543"/>
            <a:ext cx="2527721" cy="5608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>
                <a:latin typeface="Twinkl" pitchFamily="2" charset="0"/>
              </a:rPr>
              <a:t>You visit the arcade at 10 past 4.</a:t>
            </a:r>
          </a:p>
        </p:txBody>
      </p:sp>
      <p:pic>
        <p:nvPicPr>
          <p:cNvPr id="46" name="Picture 2" descr="Blank Clock Faces for Exercises | Clock face printable, Blank ...">
            <a:extLst>
              <a:ext uri="{FF2B5EF4-FFF2-40B4-BE49-F238E27FC236}">
                <a16:creationId xmlns:a16="http://schemas.microsoft.com/office/drawing/2014/main" id="{7F3AFA54-2C56-43FA-ACA9-DA397A02CE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13319" r="5776" b="16466"/>
          <a:stretch/>
        </p:blipFill>
        <p:spPr bwMode="auto">
          <a:xfrm>
            <a:off x="2464772" y="4190249"/>
            <a:ext cx="1916917" cy="194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EB085AAF-0FC4-4D02-8344-3E95DFEEC434}"/>
              </a:ext>
            </a:extLst>
          </p:cNvPr>
          <p:cNvSpPr txBox="1">
            <a:spLocks/>
          </p:cNvSpPr>
          <p:nvPr/>
        </p:nvSpPr>
        <p:spPr>
          <a:xfrm>
            <a:off x="4818384" y="6099109"/>
            <a:ext cx="2527721" cy="5608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>
                <a:latin typeface="Twinkl" pitchFamily="2" charset="0"/>
              </a:rPr>
              <a:t>You eat dinner at 6:15pm.</a:t>
            </a:r>
          </a:p>
        </p:txBody>
      </p:sp>
      <p:pic>
        <p:nvPicPr>
          <p:cNvPr id="48" name="Picture 2" descr="Blank Clock Faces for Exercises | Clock face printable, Blank ...">
            <a:extLst>
              <a:ext uri="{FF2B5EF4-FFF2-40B4-BE49-F238E27FC236}">
                <a16:creationId xmlns:a16="http://schemas.microsoft.com/office/drawing/2014/main" id="{1CEF47F2-DE4E-4ADD-B133-B477ADC11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13319" r="5776" b="16466"/>
          <a:stretch/>
        </p:blipFill>
        <p:spPr bwMode="auto">
          <a:xfrm>
            <a:off x="5073357" y="4172815"/>
            <a:ext cx="1916917" cy="194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1AF4A304-42CB-4DF3-9B6B-F2E25FABA38B}"/>
              </a:ext>
            </a:extLst>
          </p:cNvPr>
          <p:cNvSpPr txBox="1">
            <a:spLocks/>
          </p:cNvSpPr>
          <p:nvPr/>
        </p:nvSpPr>
        <p:spPr>
          <a:xfrm>
            <a:off x="7431683" y="6126339"/>
            <a:ext cx="2527721" cy="5608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>
                <a:latin typeface="Twinkl" pitchFamily="2" charset="0"/>
              </a:rPr>
              <a:t>The park closes at 25 minutes past 8.  </a:t>
            </a:r>
          </a:p>
        </p:txBody>
      </p:sp>
      <p:pic>
        <p:nvPicPr>
          <p:cNvPr id="50" name="Picture 2" descr="Blank Clock Faces for Exercises | Clock face printable, Blank ...">
            <a:extLst>
              <a:ext uri="{FF2B5EF4-FFF2-40B4-BE49-F238E27FC236}">
                <a16:creationId xmlns:a16="http://schemas.microsoft.com/office/drawing/2014/main" id="{4B6D6D11-2197-444E-B522-C84332A13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13319" r="5776" b="16466"/>
          <a:stretch/>
        </p:blipFill>
        <p:spPr bwMode="auto">
          <a:xfrm>
            <a:off x="7686656" y="4200045"/>
            <a:ext cx="1916917" cy="194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Disney White Rabbit Transparent &amp; PNG Clipart Free Download - YAWD">
            <a:extLst>
              <a:ext uri="{FF2B5EF4-FFF2-40B4-BE49-F238E27FC236}">
                <a16:creationId xmlns:a16="http://schemas.microsoft.com/office/drawing/2014/main" id="{3A79BA5F-047F-4D5A-B916-CE237953A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5" y="293767"/>
            <a:ext cx="1740289" cy="15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4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000" b="1" dirty="0" smtClean="0">
                <a:latin typeface="Twinkl" pitchFamily="2" charset="0"/>
              </a:rPr>
              <a:t>Numeracy: </a:t>
            </a:r>
            <a:r>
              <a:rPr lang="en-GB" sz="6000" b="1" dirty="0" smtClean="0">
                <a:solidFill>
                  <a:schemeClr val="accent4"/>
                </a:solidFill>
                <a:latin typeface="Twinkl" pitchFamily="2" charset="0"/>
              </a:rPr>
              <a:t>Orange</a:t>
            </a:r>
            <a:r>
              <a:rPr lang="en-GB" sz="6000" b="1" dirty="0" smtClean="0">
                <a:latin typeface="Twinkl" pitchFamily="2" charset="0"/>
              </a:rPr>
              <a:t> Group </a:t>
            </a:r>
            <a:endParaRPr lang="en-GB" sz="6000" b="1" dirty="0">
              <a:latin typeface="Twinkl" pitchFamily="2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2DBBC8D-6F8E-4C2E-9544-B5419E76C14F}"/>
              </a:ext>
            </a:extLst>
          </p:cNvPr>
          <p:cNvSpPr txBox="1">
            <a:spLocks/>
          </p:cNvSpPr>
          <p:nvPr/>
        </p:nvSpPr>
        <p:spPr>
          <a:xfrm>
            <a:off x="2638163" y="1461211"/>
            <a:ext cx="6132212" cy="7124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latin typeface="Twinkl" pitchFamily="2" charset="0"/>
              </a:rPr>
              <a:t>Write the time shown on the clock.</a:t>
            </a:r>
            <a:endParaRPr lang="en-US" sz="2000" dirty="0">
              <a:latin typeface="Twinkl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latin typeface="Twinkl" pitchFamily="2" charset="0"/>
            </a:endParaRPr>
          </a:p>
        </p:txBody>
      </p:sp>
      <p:pic>
        <p:nvPicPr>
          <p:cNvPr id="6" name="Picture 2" descr="Blank Clock Faces for Exercises | Clock face printable, Blank ...">
            <a:extLst>
              <a:ext uri="{FF2B5EF4-FFF2-40B4-BE49-F238E27FC236}">
                <a16:creationId xmlns:a16="http://schemas.microsoft.com/office/drawing/2014/main" id="{71102691-1DD5-4397-BECD-E18EA0A40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13319" r="5776" b="16466"/>
          <a:stretch/>
        </p:blipFill>
        <p:spPr bwMode="auto">
          <a:xfrm>
            <a:off x="1001824" y="1814910"/>
            <a:ext cx="1916917" cy="194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lank Clock Faces for Exercises | Clock face printable, Blank ...">
            <a:extLst>
              <a:ext uri="{FF2B5EF4-FFF2-40B4-BE49-F238E27FC236}">
                <a16:creationId xmlns:a16="http://schemas.microsoft.com/office/drawing/2014/main" id="{FCBF85BB-1B6B-456B-A934-C5224BF448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13319" r="5776" b="16466"/>
          <a:stretch/>
        </p:blipFill>
        <p:spPr bwMode="auto">
          <a:xfrm>
            <a:off x="4555080" y="1814910"/>
            <a:ext cx="1916917" cy="194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Blank Clock Faces for Exercises | Clock face printable, Blank ...">
            <a:extLst>
              <a:ext uri="{FF2B5EF4-FFF2-40B4-BE49-F238E27FC236}">
                <a16:creationId xmlns:a16="http://schemas.microsoft.com/office/drawing/2014/main" id="{FCBF85BB-1B6B-456B-A934-C5224BF448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13319" r="5776" b="16466"/>
          <a:stretch/>
        </p:blipFill>
        <p:spPr bwMode="auto">
          <a:xfrm>
            <a:off x="8145170" y="1814910"/>
            <a:ext cx="1916917" cy="194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lank Clock Faces for Exercises | Clock face printable, Blank ...">
            <a:extLst>
              <a:ext uri="{FF2B5EF4-FFF2-40B4-BE49-F238E27FC236}">
                <a16:creationId xmlns:a16="http://schemas.microsoft.com/office/drawing/2014/main" id="{71102691-1DD5-4397-BECD-E18EA0A40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13319" r="5776" b="16466"/>
          <a:stretch/>
        </p:blipFill>
        <p:spPr bwMode="auto">
          <a:xfrm>
            <a:off x="1001824" y="4484786"/>
            <a:ext cx="1916917" cy="194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lank Clock Faces for Exercises | Clock face printable, Blank ...">
            <a:extLst>
              <a:ext uri="{FF2B5EF4-FFF2-40B4-BE49-F238E27FC236}">
                <a16:creationId xmlns:a16="http://schemas.microsoft.com/office/drawing/2014/main" id="{71102691-1DD5-4397-BECD-E18EA0A40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13319" r="5776" b="16466"/>
          <a:stretch/>
        </p:blipFill>
        <p:spPr bwMode="auto">
          <a:xfrm>
            <a:off x="4555079" y="4484786"/>
            <a:ext cx="1916917" cy="194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lank Clock Faces for Exercises | Clock face printable, Blank ...">
            <a:extLst>
              <a:ext uri="{FF2B5EF4-FFF2-40B4-BE49-F238E27FC236}">
                <a16:creationId xmlns:a16="http://schemas.microsoft.com/office/drawing/2014/main" id="{71102691-1DD5-4397-BECD-E18EA0A40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13319" r="5776" b="16466"/>
          <a:stretch/>
        </p:blipFill>
        <p:spPr bwMode="auto">
          <a:xfrm>
            <a:off x="8181118" y="4484786"/>
            <a:ext cx="1916917" cy="194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5CFC5AD-F70E-4C05-987E-8FEE3FFAE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421" y="3841289"/>
            <a:ext cx="2527721" cy="56084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600" dirty="0" smtClean="0">
                <a:latin typeface="Twinkl" pitchFamily="2" charset="0"/>
              </a:rPr>
              <a:t>The park opens at this time. </a:t>
            </a:r>
            <a:endParaRPr lang="en-US" sz="1600" dirty="0">
              <a:latin typeface="Twinkl" pitchFamily="2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5CFC5AD-F70E-4C05-987E-8FEE3FFAE678}"/>
              </a:ext>
            </a:extLst>
          </p:cNvPr>
          <p:cNvSpPr txBox="1">
            <a:spLocks/>
          </p:cNvSpPr>
          <p:nvPr/>
        </p:nvSpPr>
        <p:spPr>
          <a:xfrm>
            <a:off x="4249676" y="3798764"/>
            <a:ext cx="2527721" cy="5608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 smtClean="0">
                <a:latin typeface="Twinkl" pitchFamily="2" charset="0"/>
              </a:rPr>
              <a:t>Mickey Mouse enters the park at this time. </a:t>
            </a:r>
            <a:endParaRPr lang="en-US" sz="1600" dirty="0">
              <a:latin typeface="Twinkl" pitchFamily="2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5CFC5AD-F70E-4C05-987E-8FEE3FFAE678}"/>
              </a:ext>
            </a:extLst>
          </p:cNvPr>
          <p:cNvSpPr txBox="1">
            <a:spLocks/>
          </p:cNvSpPr>
          <p:nvPr/>
        </p:nvSpPr>
        <p:spPr>
          <a:xfrm>
            <a:off x="7875715" y="3798764"/>
            <a:ext cx="3206267" cy="5608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 smtClean="0">
                <a:latin typeface="Twinkl" pitchFamily="2" charset="0"/>
              </a:rPr>
              <a:t>The log flume queue normally gets busy at this time. </a:t>
            </a:r>
            <a:endParaRPr lang="en-US" sz="1600" dirty="0">
              <a:latin typeface="Twinkl" pitchFamily="2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5CFC5AD-F70E-4C05-987E-8FEE3FFAE678}"/>
              </a:ext>
            </a:extLst>
          </p:cNvPr>
          <p:cNvSpPr txBox="1">
            <a:spLocks/>
          </p:cNvSpPr>
          <p:nvPr/>
        </p:nvSpPr>
        <p:spPr>
          <a:xfrm>
            <a:off x="660095" y="6297154"/>
            <a:ext cx="2527721" cy="5608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 smtClean="0">
                <a:latin typeface="Twinkl" pitchFamily="2" charset="0"/>
              </a:rPr>
              <a:t>Most people attend the snack bar at this time. </a:t>
            </a:r>
            <a:endParaRPr lang="en-US" sz="1600" dirty="0">
              <a:latin typeface="Twinkl" pitchFamily="2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5CFC5AD-F70E-4C05-987E-8FEE3FFAE678}"/>
              </a:ext>
            </a:extLst>
          </p:cNvPr>
          <p:cNvSpPr txBox="1">
            <a:spLocks/>
          </p:cNvSpPr>
          <p:nvPr/>
        </p:nvSpPr>
        <p:spPr>
          <a:xfrm>
            <a:off x="4322460" y="6297154"/>
            <a:ext cx="2527721" cy="5608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 smtClean="0">
                <a:latin typeface="Twinkl" pitchFamily="2" charset="0"/>
              </a:rPr>
              <a:t>Donald Duck meets visitors at this time. </a:t>
            </a:r>
            <a:endParaRPr lang="en-US" sz="1600" dirty="0">
              <a:latin typeface="Twinkl" pitchFamily="2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5CFC5AD-F70E-4C05-987E-8FEE3FFAE678}"/>
              </a:ext>
            </a:extLst>
          </p:cNvPr>
          <p:cNvSpPr txBox="1">
            <a:spLocks/>
          </p:cNvSpPr>
          <p:nvPr/>
        </p:nvSpPr>
        <p:spPr>
          <a:xfrm>
            <a:off x="7875715" y="6428514"/>
            <a:ext cx="2527721" cy="5608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 smtClean="0">
                <a:latin typeface="Twinkl" pitchFamily="2" charset="0"/>
              </a:rPr>
              <a:t>The park closes at this time. </a:t>
            </a:r>
            <a:endParaRPr lang="en-US" sz="1600" dirty="0">
              <a:latin typeface="Twinkl" pitchFamily="2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960281" y="2173614"/>
            <a:ext cx="0" cy="61316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1473958" y="2763385"/>
            <a:ext cx="486323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527022" y="2891120"/>
            <a:ext cx="0" cy="5481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5036023" y="2480194"/>
            <a:ext cx="477512" cy="24146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9103628" y="2789405"/>
            <a:ext cx="634233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9150501" y="2333767"/>
            <a:ext cx="270243" cy="45300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1960281" y="4843490"/>
            <a:ext cx="0" cy="61316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1990008" y="5242639"/>
            <a:ext cx="311665" cy="2245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5527022" y="5456650"/>
            <a:ext cx="10926" cy="64389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5527022" y="5283915"/>
            <a:ext cx="423402" cy="18053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9150501" y="5464453"/>
            <a:ext cx="328347" cy="5203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8845100" y="5453037"/>
            <a:ext cx="288636" cy="24932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3" name="Picture 2" descr="Disney White Rabbit Transparent &amp; PNG Clipart Free Download - YAWD">
            <a:extLst>
              <a:ext uri="{FF2B5EF4-FFF2-40B4-BE49-F238E27FC236}">
                <a16:creationId xmlns:a16="http://schemas.microsoft.com/office/drawing/2014/main" id="{3A79BA5F-047F-4D5A-B916-CE237953A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3418" y="463373"/>
            <a:ext cx="1415229" cy="122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Disney White Rabbit Transparent &amp; PNG Clipart Free Download - YAWD">
            <a:extLst>
              <a:ext uri="{FF2B5EF4-FFF2-40B4-BE49-F238E27FC236}">
                <a16:creationId xmlns:a16="http://schemas.microsoft.com/office/drawing/2014/main" id="{3A79BA5F-047F-4D5A-B916-CE237953A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80" y="282474"/>
            <a:ext cx="1374341" cy="140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59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3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 smtClean="0">
                <a:latin typeface="Twinkl" pitchFamily="2" charset="0"/>
              </a:rPr>
              <a:t>Task 2 - Weather </a:t>
            </a:r>
            <a:r>
              <a:rPr lang="en-GB" sz="6000" b="1" dirty="0">
                <a:latin typeface="Twinkl" pitchFamily="2" charset="0"/>
              </a:rPr>
              <a:t>Check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4C4D3-7463-42D9-A6E2-815448A01EB5}"/>
              </a:ext>
            </a:extLst>
          </p:cNvPr>
          <p:cNvSpPr txBox="1"/>
          <p:nvPr/>
        </p:nvSpPr>
        <p:spPr>
          <a:xfrm>
            <a:off x="196929" y="1290191"/>
            <a:ext cx="703270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dirty="0">
                <a:latin typeface="Twinkl" pitchFamily="2" charset="0"/>
              </a:rPr>
              <a:t>Disneyland is in Orlando in America.</a:t>
            </a:r>
          </a:p>
          <a:p>
            <a:r>
              <a:rPr lang="en-GB" sz="2500" dirty="0">
                <a:latin typeface="Twinkl" pitchFamily="2" charset="0"/>
              </a:rPr>
              <a:t>Find out what the weather is like in Orlando this week. </a:t>
            </a:r>
          </a:p>
          <a:p>
            <a:r>
              <a:rPr lang="en-GB" sz="2500" dirty="0">
                <a:latin typeface="Twinkl" pitchFamily="2" charset="0"/>
              </a:rPr>
              <a:t>Will it be rainy, cloudy or sunny? </a:t>
            </a:r>
          </a:p>
          <a:p>
            <a:r>
              <a:rPr lang="en-GB" sz="2500" dirty="0">
                <a:latin typeface="Twinkl" pitchFamily="2" charset="0"/>
              </a:rPr>
              <a:t>What is the temperature?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E1913E-19A6-4D07-8ECF-78CCD37C2470}"/>
              </a:ext>
            </a:extLst>
          </p:cNvPr>
          <p:cNvSpPr txBox="1"/>
          <p:nvPr/>
        </p:nvSpPr>
        <p:spPr>
          <a:xfrm>
            <a:off x="316079" y="3451918"/>
            <a:ext cx="6767109" cy="29854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500" b="1" u="sng" dirty="0">
                <a:latin typeface="Twinkl" pitchFamily="2" charset="0"/>
              </a:rPr>
              <a:t>Task</a:t>
            </a:r>
            <a:r>
              <a:rPr lang="en-GB" sz="2500" dirty="0">
                <a:latin typeface="Twinkl" pitchFamily="2" charset="0"/>
              </a:rPr>
              <a:t>: Create a weather report video to tell us about the weather at Disney World</a:t>
            </a:r>
            <a:r>
              <a:rPr lang="en-GB" sz="2500" dirty="0" smtClean="0">
                <a:latin typeface="Twinkl" pitchFamily="2" charset="0"/>
              </a:rPr>
              <a:t>. What </a:t>
            </a:r>
            <a:r>
              <a:rPr lang="en-GB" sz="2500" dirty="0">
                <a:latin typeface="Twinkl" pitchFamily="2" charset="0"/>
              </a:rPr>
              <a:t>will we need to pack to be prepared</a:t>
            </a:r>
            <a:r>
              <a:rPr lang="en-GB" sz="2500" dirty="0" smtClean="0">
                <a:latin typeface="Twinkl" pitchFamily="2" charset="0"/>
              </a:rPr>
              <a:t>?</a:t>
            </a:r>
          </a:p>
          <a:p>
            <a:r>
              <a:rPr lang="en-GB" sz="2000" dirty="0">
                <a:latin typeface="Twinkl" pitchFamily="2" charset="0"/>
              </a:rPr>
              <a:t>Alternatively, you can write a brief summary of the </a:t>
            </a:r>
            <a:r>
              <a:rPr lang="en-GB" sz="2000" dirty="0" smtClean="0">
                <a:latin typeface="Twinkl" pitchFamily="2" charset="0"/>
              </a:rPr>
              <a:t>weather</a:t>
            </a:r>
            <a:r>
              <a:rPr lang="en-GB" sz="2000" dirty="0" smtClean="0">
                <a:latin typeface="Twinkl" pitchFamily="2" charset="0"/>
                <a:sym typeface="Wingdings" panose="05000000000000000000" pitchFamily="2" charset="2"/>
              </a:rPr>
              <a:t>. A video report is not essential – Don’t worry!  </a:t>
            </a:r>
            <a:endParaRPr lang="en-GB" sz="2000" dirty="0">
              <a:latin typeface="Twinkl" pitchFamily="2" charset="0"/>
            </a:endParaRPr>
          </a:p>
          <a:p>
            <a:endParaRPr lang="en-GB" sz="2500" dirty="0">
              <a:latin typeface="Twinkl" pitchFamily="2" charset="0"/>
            </a:endParaRPr>
          </a:p>
          <a:p>
            <a:endParaRPr lang="en-GB" sz="2800" dirty="0">
              <a:latin typeface="Twinkl" pitchFamily="2" charset="0"/>
            </a:endParaRPr>
          </a:p>
        </p:txBody>
      </p:sp>
      <p:pic>
        <p:nvPicPr>
          <p:cNvPr id="3" name="Online Media 2" title="Kindergarten Weather Report">
            <a:hlinkClick r:id="" action="ppaction://media"/>
            <a:extLst>
              <a:ext uri="{FF2B5EF4-FFF2-40B4-BE49-F238E27FC236}">
                <a16:creationId xmlns:a16="http://schemas.microsoft.com/office/drawing/2014/main" id="{09DCDEFB-6602-4EA3-A34A-B66AD923A35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348786" y="3914793"/>
            <a:ext cx="4279106" cy="2406997"/>
          </a:xfrm>
          <a:prstGeom prst="rect">
            <a:avLst/>
          </a:prstGeom>
        </p:spPr>
      </p:pic>
      <p:pic>
        <p:nvPicPr>
          <p:cNvPr id="15364" name="Picture 4" descr="Flag of the United States - Wikipedia">
            <a:extLst>
              <a:ext uri="{FF2B5EF4-FFF2-40B4-BE49-F238E27FC236}">
                <a16:creationId xmlns:a16="http://schemas.microsoft.com/office/drawing/2014/main" id="{6BB8B5CA-BBBA-40CB-870C-660D19A93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964" y="1509385"/>
            <a:ext cx="2952750" cy="1552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5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CF391-EB21-4D10-AC6A-22F0EA760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 fontScale="90000"/>
          </a:bodyPr>
          <a:lstStyle/>
          <a:p>
            <a:r>
              <a:rPr lang="en-US" sz="6000" b="1" dirty="0" smtClean="0">
                <a:latin typeface="Twinkl" pitchFamily="2" charset="0"/>
              </a:rPr>
              <a:t>It’s time to explore the rides! </a:t>
            </a:r>
            <a:endParaRPr lang="en-US" sz="6000" b="1" dirty="0">
              <a:latin typeface="Twinkl" pitchFamily="2" charset="0"/>
            </a:endParaRPr>
          </a:p>
        </p:txBody>
      </p:sp>
      <p:pic>
        <p:nvPicPr>
          <p:cNvPr id="1026" name="Picture 2" descr="18+ Disney Bloggers Share their Top 10 Best Disney World Rides -">
            <a:extLst>
              <a:ext uri="{FF2B5EF4-FFF2-40B4-BE49-F238E27FC236}">
                <a16:creationId xmlns:a16="http://schemas.microsoft.com/office/drawing/2014/main" id="{207D500C-51A3-4CB0-BC52-0A2A4966D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" r="7489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28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2A83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33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6E40E16A2D7A4E858752B970FFAC14" ma:contentTypeVersion="13" ma:contentTypeDescription="Create a new document." ma:contentTypeScope="" ma:versionID="5598836bb29912111f6001f572b69051">
  <xsd:schema xmlns:xsd="http://www.w3.org/2001/XMLSchema" xmlns:xs="http://www.w3.org/2001/XMLSchema" xmlns:p="http://schemas.microsoft.com/office/2006/metadata/properties" xmlns:ns3="3de7aa68-7f8a-49c8-8fa2-4878c4e05fe6" xmlns:ns4="8ff673ef-12e3-49d1-9a49-cb19f6412709" targetNamespace="http://schemas.microsoft.com/office/2006/metadata/properties" ma:root="true" ma:fieldsID="8fb9eb6da5342893b2a5b5df8dbed005" ns3:_="" ns4:_="">
    <xsd:import namespace="3de7aa68-7f8a-49c8-8fa2-4878c4e05fe6"/>
    <xsd:import namespace="8ff673ef-12e3-49d1-9a49-cb19f641270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e7aa68-7f8a-49c8-8fa2-4878c4e05f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f673ef-12e3-49d1-9a49-cb19f641270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0FE6B05-2E43-4F17-9E16-7B3C7AAF18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5BDBC70-6F15-4327-97C3-0E60FB5E6873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8ff673ef-12e3-49d1-9a49-cb19f6412709"/>
    <ds:schemaRef ds:uri="http://purl.org/dc/elements/1.1/"/>
    <ds:schemaRef ds:uri="http://schemas.microsoft.com/office/infopath/2007/PartnerControls"/>
    <ds:schemaRef ds:uri="3de7aa68-7f8a-49c8-8fa2-4878c4e05fe6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0054AB2-DF2B-4106-8AAF-5B3310DC66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de7aa68-7f8a-49c8-8fa2-4878c4e05fe6"/>
    <ds:schemaRef ds:uri="8ff673ef-12e3-49d1-9a49-cb19f64127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787</Words>
  <Application>Microsoft Office PowerPoint</Application>
  <PresentationFormat>Widescreen</PresentationFormat>
  <Paragraphs>124</Paragraphs>
  <Slides>13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Twinkl</vt:lpstr>
      <vt:lpstr>Wingdings</vt:lpstr>
      <vt:lpstr>Office Theme</vt:lpstr>
      <vt:lpstr>Virtual Disney Trip</vt:lpstr>
      <vt:lpstr>Attention P6! </vt:lpstr>
      <vt:lpstr>Task 1 –Maths Challenges  </vt:lpstr>
      <vt:lpstr>Numeracy: Snack Time!  Red Group</vt:lpstr>
      <vt:lpstr>Numeracy: Ride Time!  Blue Group </vt:lpstr>
      <vt:lpstr>Numeracy: Green Group </vt:lpstr>
      <vt:lpstr>Numeracy: Orange Group </vt:lpstr>
      <vt:lpstr>Task 2 - Weather Check</vt:lpstr>
      <vt:lpstr>It’s time to explore the rides! </vt:lpstr>
      <vt:lpstr>Task 3 - It’s a Small World </vt:lpstr>
      <vt:lpstr>Task 4 - A New Ride: Part 1</vt:lpstr>
      <vt:lpstr>A New Ride: Part 2 (OPTIONAL)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Disney Trip</dc:title>
  <dc:creator>Emily Imray</dc:creator>
  <cp:lastModifiedBy>Miss O'Toole</cp:lastModifiedBy>
  <cp:revision>10</cp:revision>
  <dcterms:created xsi:type="dcterms:W3CDTF">2020-06-12T09:47:59Z</dcterms:created>
  <dcterms:modified xsi:type="dcterms:W3CDTF">2020-06-17T10:15:18Z</dcterms:modified>
</cp:coreProperties>
</file>