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58" r:id="rId2"/>
    <p:sldId id="264" r:id="rId3"/>
    <p:sldId id="271" r:id="rId4"/>
    <p:sldId id="272" r:id="rId5"/>
    <p:sldId id="273" r:id="rId6"/>
    <p:sldId id="274" r:id="rId7"/>
    <p:sldId id="275" r:id="rId8"/>
    <p:sldId id="267" r:id="rId9"/>
  </p:sldIdLst>
  <p:sldSz cx="9144000" cy="6858000" type="screen4x3"/>
  <p:notesSz cx="6858000" cy="9144000"/>
  <p:embeddedFontLst>
    <p:embeddedFont>
      <p:font typeface="Sassoon Infant Rg" panose="02000503030000020003" charset="0"/>
      <p:regular r:id="rId12"/>
      <p:bold r:id="rId13"/>
    </p:embeddedFont>
    <p:embeddedFont>
      <p:font typeface="Twinkl" panose="020B0604020202020204" charset="0"/>
      <p:regular r:id="rId14"/>
      <p:bold r:id="rId15"/>
    </p:embeddedFont>
    <p:embeddedFont>
      <p:font typeface="Twinkl SemiBold" charset="0"/>
      <p:bold r:id="rId16"/>
    </p:embeddedFont>
    <p:embeddedFont>
      <p:font typeface="Calibri"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5B0"/>
    <a:srgbClr val="0079C3"/>
    <a:srgbClr val="00A7E6"/>
    <a:srgbClr val="DE1E5A"/>
    <a:srgbClr val="18A0DB"/>
    <a:srgbClr val="BC0105"/>
    <a:srgbClr val="4DB1E3"/>
    <a:srgbClr val="80C1EB"/>
    <a:srgbClr val="ACDD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73" d="100"/>
          <a:sy n="73" d="100"/>
        </p:scale>
        <p:origin x="1278"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16/06/2020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16/06/2020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What are the Five Pillars of Islam?</a:t>
            </a:r>
          </a:p>
        </p:txBody>
      </p:sp>
      <p:sp>
        <p:nvSpPr>
          <p:cNvPr id="5" name="Rectangle 4"/>
          <p:cNvSpPr/>
          <p:nvPr/>
        </p:nvSpPr>
        <p:spPr>
          <a:xfrm>
            <a:off x="755650" y="1513946"/>
            <a:ext cx="7632700" cy="1530401"/>
          </a:xfrm>
          <a:prstGeom prst="rect">
            <a:avLst/>
          </a:prstGeom>
        </p:spPr>
        <p:txBody>
          <a:bodyPr wrap="square" lIns="0" tIns="72000" rIns="0" bIns="72000">
            <a:spAutoFit/>
          </a:bodyPr>
          <a:lstStyle/>
          <a:p>
            <a:pPr>
              <a:spcBef>
                <a:spcPct val="0"/>
              </a:spcBef>
              <a:buFontTx/>
              <a:buNone/>
            </a:pPr>
            <a:r>
              <a:rPr lang="en-GB" altLang="en-US" dirty="0"/>
              <a:t>The Five Pillars of Islam are five duties that Muslims try to carry out. It helps them to live a good and responsible life, and bring them closer to God (Allah) and their community. </a:t>
            </a:r>
          </a:p>
          <a:p>
            <a:pPr>
              <a:spcBef>
                <a:spcPct val="0"/>
              </a:spcBef>
              <a:buFontTx/>
              <a:buNone/>
            </a:pPr>
            <a:endParaRPr lang="en-GB" altLang="en-US" dirty="0"/>
          </a:p>
          <a:p>
            <a:pPr>
              <a:spcBef>
                <a:spcPct val="0"/>
              </a:spcBef>
              <a:buFontTx/>
              <a:buNone/>
            </a:pPr>
            <a:r>
              <a:rPr lang="en-GB" altLang="en-US" dirty="0"/>
              <a:t>Each pillar has a different name; Shahada, Salah, Zakat, Sawm, and Hajj.</a:t>
            </a:r>
          </a:p>
        </p:txBody>
      </p:sp>
      <p:pic>
        <p:nvPicPr>
          <p:cNvPr id="7" name="Picture 6">
            <a:extLst>
              <a:ext uri="{FF2B5EF4-FFF2-40B4-BE49-F238E27FC236}">
                <a16:creationId xmlns:a16="http://schemas.microsoft.com/office/drawing/2014/main" id="{E634A138-1026-453B-AA42-ABF71D28EAC1}"/>
              </a:ext>
            </a:extLst>
          </p:cNvPr>
          <p:cNvPicPr>
            <a:picLocks noChangeAspect="1"/>
          </p:cNvPicPr>
          <p:nvPr/>
        </p:nvPicPr>
        <p:blipFill>
          <a:blip r:embed="rId2"/>
          <a:stretch>
            <a:fillRect/>
          </a:stretch>
        </p:blipFill>
        <p:spPr>
          <a:xfrm>
            <a:off x="2329809" y="2908028"/>
            <a:ext cx="4474852" cy="3389670"/>
          </a:xfrm>
          <a:prstGeom prst="rect">
            <a:avLst/>
          </a:prstGeom>
        </p:spPr>
      </p:pic>
    </p:spTree>
    <p:extLst>
      <p:ext uri="{BB962C8B-B14F-4D97-AF65-F5344CB8AC3E}">
        <p14:creationId xmlns:p14="http://schemas.microsoft.com/office/powerpoint/2010/main" val="1286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Shahada – Pillar One</a:t>
            </a:r>
          </a:p>
        </p:txBody>
      </p:sp>
      <p:sp>
        <p:nvSpPr>
          <p:cNvPr id="5" name="Rectangle 4"/>
          <p:cNvSpPr/>
          <p:nvPr/>
        </p:nvSpPr>
        <p:spPr>
          <a:xfrm>
            <a:off x="755650" y="1513946"/>
            <a:ext cx="7632700" cy="1807400"/>
          </a:xfrm>
          <a:prstGeom prst="rect">
            <a:avLst/>
          </a:prstGeom>
        </p:spPr>
        <p:txBody>
          <a:bodyPr wrap="square" lIns="0" tIns="72000" rIns="0" bIns="72000">
            <a:spAutoFit/>
          </a:bodyPr>
          <a:lstStyle/>
          <a:p>
            <a:pPr>
              <a:spcBef>
                <a:spcPct val="0"/>
              </a:spcBef>
              <a:buFontTx/>
              <a:buNone/>
            </a:pPr>
            <a:r>
              <a:rPr lang="en-GB" altLang="en-US" dirty="0"/>
              <a:t>This pillar is the main belief of all Muslim people and it is a declaration of their faith. The English words are:</a:t>
            </a:r>
          </a:p>
          <a:p>
            <a:pPr>
              <a:spcBef>
                <a:spcPct val="0"/>
              </a:spcBef>
              <a:buFontTx/>
              <a:buNone/>
            </a:pPr>
            <a:endParaRPr lang="en-GB" altLang="en-US" dirty="0"/>
          </a:p>
          <a:p>
            <a:pPr algn="ctr">
              <a:spcBef>
                <a:spcPct val="0"/>
              </a:spcBef>
              <a:buFontTx/>
              <a:buNone/>
            </a:pPr>
            <a:r>
              <a:rPr lang="en-GB" altLang="en-US" dirty="0"/>
              <a:t>“There is no god except Allah, Muhammad is the messenger of Allah.”</a:t>
            </a:r>
          </a:p>
          <a:p>
            <a:pPr>
              <a:spcBef>
                <a:spcPct val="0"/>
              </a:spcBef>
              <a:buFontTx/>
              <a:buNone/>
            </a:pPr>
            <a:endParaRPr lang="en-GB" altLang="en-US" dirty="0"/>
          </a:p>
          <a:p>
            <a:pPr>
              <a:spcBef>
                <a:spcPct val="0"/>
              </a:spcBef>
              <a:buFontTx/>
              <a:buNone/>
            </a:pPr>
            <a:r>
              <a:rPr lang="en-GB" altLang="en-US" dirty="0"/>
              <a:t>Muslims say this when they pray. </a:t>
            </a:r>
          </a:p>
        </p:txBody>
      </p:sp>
      <p:pic>
        <p:nvPicPr>
          <p:cNvPr id="4" name="Picture 3">
            <a:extLst>
              <a:ext uri="{FF2B5EF4-FFF2-40B4-BE49-F238E27FC236}">
                <a16:creationId xmlns:a16="http://schemas.microsoft.com/office/drawing/2014/main" id="{432B5D4B-E374-47AC-9365-A31950D8F49C}"/>
              </a:ext>
            </a:extLst>
          </p:cNvPr>
          <p:cNvPicPr>
            <a:picLocks noChangeAspect="1"/>
          </p:cNvPicPr>
          <p:nvPr/>
        </p:nvPicPr>
        <p:blipFill>
          <a:blip r:embed="rId2"/>
          <a:stretch>
            <a:fillRect/>
          </a:stretch>
        </p:blipFill>
        <p:spPr>
          <a:xfrm>
            <a:off x="2932034" y="3615292"/>
            <a:ext cx="3279932" cy="2597121"/>
          </a:xfrm>
          <a:prstGeom prst="rect">
            <a:avLst/>
          </a:prstGeom>
        </p:spPr>
      </p:pic>
    </p:spTree>
    <p:extLst>
      <p:ext uri="{BB962C8B-B14F-4D97-AF65-F5344CB8AC3E}">
        <p14:creationId xmlns:p14="http://schemas.microsoft.com/office/powerpoint/2010/main" val="1278880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Salah – Pillar Two</a:t>
            </a:r>
          </a:p>
        </p:txBody>
      </p:sp>
      <p:sp>
        <p:nvSpPr>
          <p:cNvPr id="5" name="Rectangle 4"/>
          <p:cNvSpPr/>
          <p:nvPr/>
        </p:nvSpPr>
        <p:spPr>
          <a:xfrm>
            <a:off x="755650" y="1513946"/>
            <a:ext cx="7632700" cy="4023391"/>
          </a:xfrm>
          <a:prstGeom prst="rect">
            <a:avLst/>
          </a:prstGeom>
        </p:spPr>
        <p:txBody>
          <a:bodyPr wrap="square" lIns="0" tIns="72000" rIns="0" bIns="72000">
            <a:spAutoFit/>
          </a:bodyPr>
          <a:lstStyle/>
          <a:p>
            <a:pPr>
              <a:spcBef>
                <a:spcPct val="0"/>
              </a:spcBef>
              <a:buFontTx/>
              <a:buNone/>
            </a:pPr>
            <a:r>
              <a:rPr lang="en-GB" altLang="en-US" dirty="0"/>
              <a:t>This pillar is prayer. Muslims pray five times a day and follow a special ritual to do so. First they must wash in symbolically clean water.</a:t>
            </a:r>
          </a:p>
          <a:p>
            <a:pPr>
              <a:spcBef>
                <a:spcPct val="0"/>
              </a:spcBef>
              <a:buFontTx/>
              <a:buNone/>
            </a:pPr>
            <a:endParaRPr lang="en-GB" altLang="en-US" dirty="0"/>
          </a:p>
          <a:p>
            <a:pPr>
              <a:spcBef>
                <a:spcPct val="0"/>
              </a:spcBef>
              <a:buFontTx/>
              <a:buNone/>
            </a:pPr>
            <a:r>
              <a:rPr lang="en-GB" altLang="en-US" dirty="0"/>
              <a:t>All the prayers are said at the same time every day.</a:t>
            </a:r>
          </a:p>
          <a:p>
            <a:pPr>
              <a:spcBef>
                <a:spcPct val="0"/>
              </a:spcBef>
              <a:buFontTx/>
              <a:buNone/>
            </a:pPr>
            <a:endParaRPr lang="en-GB" altLang="en-US" dirty="0"/>
          </a:p>
          <a:p>
            <a:pPr>
              <a:spcBef>
                <a:spcPct val="0"/>
              </a:spcBef>
              <a:buFontTx/>
              <a:buNone/>
            </a:pPr>
            <a:r>
              <a:rPr lang="en-GB" altLang="en-US" dirty="0" err="1"/>
              <a:t>Fajr</a:t>
            </a:r>
            <a:r>
              <a:rPr lang="en-GB" altLang="en-US" dirty="0"/>
              <a:t> – Morning, between dawn and sunrise.</a:t>
            </a:r>
          </a:p>
          <a:p>
            <a:pPr>
              <a:spcBef>
                <a:spcPct val="0"/>
              </a:spcBef>
              <a:buFontTx/>
              <a:buNone/>
            </a:pPr>
            <a:endParaRPr lang="en-GB" altLang="en-US" dirty="0"/>
          </a:p>
          <a:p>
            <a:pPr>
              <a:spcBef>
                <a:spcPct val="0"/>
              </a:spcBef>
              <a:buFontTx/>
              <a:buNone/>
            </a:pPr>
            <a:r>
              <a:rPr lang="en-GB" altLang="en-US" dirty="0" err="1"/>
              <a:t>Zuhr</a:t>
            </a:r>
            <a:r>
              <a:rPr lang="en-GB" altLang="en-US" dirty="0"/>
              <a:t> – Mid-day or early afternoon.</a:t>
            </a:r>
          </a:p>
          <a:p>
            <a:pPr>
              <a:spcBef>
                <a:spcPct val="0"/>
              </a:spcBef>
              <a:buFontTx/>
              <a:buNone/>
            </a:pPr>
            <a:endParaRPr lang="en-GB" altLang="en-US" dirty="0"/>
          </a:p>
          <a:p>
            <a:pPr>
              <a:spcBef>
                <a:spcPct val="0"/>
              </a:spcBef>
              <a:buFontTx/>
              <a:buNone/>
            </a:pPr>
            <a:r>
              <a:rPr lang="en-GB" altLang="en-US" dirty="0" err="1"/>
              <a:t>Asr</a:t>
            </a:r>
            <a:r>
              <a:rPr lang="en-GB" altLang="en-US" dirty="0"/>
              <a:t> – Late afternoon.</a:t>
            </a:r>
          </a:p>
          <a:p>
            <a:pPr>
              <a:spcBef>
                <a:spcPct val="0"/>
              </a:spcBef>
              <a:buFontTx/>
              <a:buNone/>
            </a:pPr>
            <a:endParaRPr lang="en-GB" altLang="en-US" dirty="0"/>
          </a:p>
          <a:p>
            <a:pPr>
              <a:spcBef>
                <a:spcPct val="0"/>
              </a:spcBef>
              <a:buFontTx/>
              <a:buNone/>
            </a:pPr>
            <a:r>
              <a:rPr lang="en-GB" altLang="en-US" dirty="0"/>
              <a:t>Maghrib – Evening, around sunset.</a:t>
            </a:r>
          </a:p>
          <a:p>
            <a:pPr>
              <a:spcBef>
                <a:spcPct val="0"/>
              </a:spcBef>
              <a:buFontTx/>
              <a:buNone/>
            </a:pPr>
            <a:endParaRPr lang="en-GB" altLang="en-US" dirty="0"/>
          </a:p>
          <a:p>
            <a:pPr>
              <a:spcBef>
                <a:spcPct val="0"/>
              </a:spcBef>
              <a:buFontTx/>
              <a:buNone/>
            </a:pPr>
            <a:r>
              <a:rPr lang="en-GB" altLang="en-US" dirty="0" err="1"/>
              <a:t>Isah</a:t>
            </a:r>
            <a:r>
              <a:rPr lang="en-GB" altLang="en-US" dirty="0"/>
              <a:t> – Night, before going to bed.</a:t>
            </a:r>
          </a:p>
        </p:txBody>
      </p:sp>
      <p:pic>
        <p:nvPicPr>
          <p:cNvPr id="4" name="Picture 3">
            <a:extLst>
              <a:ext uri="{FF2B5EF4-FFF2-40B4-BE49-F238E27FC236}">
                <a16:creationId xmlns:a16="http://schemas.microsoft.com/office/drawing/2014/main" id="{708C407F-0CE8-429E-80F1-A08CACB2246E}"/>
              </a:ext>
            </a:extLst>
          </p:cNvPr>
          <p:cNvPicPr>
            <a:picLocks noChangeAspect="1"/>
          </p:cNvPicPr>
          <p:nvPr/>
        </p:nvPicPr>
        <p:blipFill>
          <a:blip r:embed="rId2"/>
          <a:stretch>
            <a:fillRect/>
          </a:stretch>
        </p:blipFill>
        <p:spPr>
          <a:xfrm>
            <a:off x="4307422" y="3746340"/>
            <a:ext cx="4237087" cy="2267909"/>
          </a:xfrm>
          <a:prstGeom prst="rect">
            <a:avLst/>
          </a:prstGeom>
        </p:spPr>
      </p:pic>
    </p:spTree>
    <p:extLst>
      <p:ext uri="{BB962C8B-B14F-4D97-AF65-F5344CB8AC3E}">
        <p14:creationId xmlns:p14="http://schemas.microsoft.com/office/powerpoint/2010/main" val="55394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Zakat – Pillar Three</a:t>
            </a:r>
          </a:p>
        </p:txBody>
      </p:sp>
      <p:sp>
        <p:nvSpPr>
          <p:cNvPr id="5" name="Rectangle 4"/>
          <p:cNvSpPr/>
          <p:nvPr/>
        </p:nvSpPr>
        <p:spPr>
          <a:xfrm>
            <a:off x="755650" y="1513946"/>
            <a:ext cx="7632700" cy="1530401"/>
          </a:xfrm>
          <a:prstGeom prst="rect">
            <a:avLst/>
          </a:prstGeom>
        </p:spPr>
        <p:txBody>
          <a:bodyPr wrap="square" lIns="0" tIns="72000" rIns="0" bIns="72000">
            <a:spAutoFit/>
          </a:bodyPr>
          <a:lstStyle/>
          <a:p>
            <a:pPr>
              <a:spcBef>
                <a:spcPct val="0"/>
              </a:spcBef>
              <a:buFontTx/>
              <a:buNone/>
            </a:pPr>
            <a:r>
              <a:rPr lang="en-GB" altLang="en-US" dirty="0"/>
              <a:t>This pillar is about looking after other people. Each Muslim gives up a share of his wealth each year to provide for those less fortunate.</a:t>
            </a:r>
          </a:p>
          <a:p>
            <a:pPr>
              <a:spcBef>
                <a:spcPct val="0"/>
              </a:spcBef>
              <a:buFontTx/>
              <a:buNone/>
            </a:pPr>
            <a:endParaRPr lang="en-GB" altLang="en-US" dirty="0"/>
          </a:p>
          <a:p>
            <a:pPr>
              <a:spcBef>
                <a:spcPct val="0"/>
              </a:spcBef>
              <a:buFontTx/>
              <a:buNone/>
            </a:pPr>
            <a:r>
              <a:rPr lang="en-GB" altLang="en-US" dirty="0"/>
              <a:t>The word zakat means to purify or cleanse. As a person gives away a share of their wealth they become cleansed from selfishness and greed.</a:t>
            </a:r>
          </a:p>
        </p:txBody>
      </p:sp>
      <p:pic>
        <p:nvPicPr>
          <p:cNvPr id="4" name="Picture 3">
            <a:extLst>
              <a:ext uri="{FF2B5EF4-FFF2-40B4-BE49-F238E27FC236}">
                <a16:creationId xmlns:a16="http://schemas.microsoft.com/office/drawing/2014/main" id="{03B63BDA-0F61-4114-8442-E42044085122}"/>
              </a:ext>
            </a:extLst>
          </p:cNvPr>
          <p:cNvPicPr>
            <a:picLocks noChangeAspect="1"/>
          </p:cNvPicPr>
          <p:nvPr/>
        </p:nvPicPr>
        <p:blipFill>
          <a:blip r:embed="rId2"/>
          <a:stretch>
            <a:fillRect/>
          </a:stretch>
        </p:blipFill>
        <p:spPr>
          <a:xfrm>
            <a:off x="1322550" y="3239525"/>
            <a:ext cx="6498899" cy="3164098"/>
          </a:xfrm>
          <a:prstGeom prst="rect">
            <a:avLst/>
          </a:prstGeom>
        </p:spPr>
      </p:pic>
    </p:spTree>
    <p:extLst>
      <p:ext uri="{BB962C8B-B14F-4D97-AF65-F5344CB8AC3E}">
        <p14:creationId xmlns:p14="http://schemas.microsoft.com/office/powerpoint/2010/main" val="930905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Sawm – Pillar Four</a:t>
            </a:r>
          </a:p>
        </p:txBody>
      </p:sp>
      <p:sp>
        <p:nvSpPr>
          <p:cNvPr id="5" name="Rectangle 4"/>
          <p:cNvSpPr/>
          <p:nvPr/>
        </p:nvSpPr>
        <p:spPr>
          <a:xfrm>
            <a:off x="755650" y="1513946"/>
            <a:ext cx="7549451" cy="1253402"/>
          </a:xfrm>
          <a:prstGeom prst="rect">
            <a:avLst/>
          </a:prstGeom>
        </p:spPr>
        <p:txBody>
          <a:bodyPr wrap="square" lIns="0" tIns="72000" rIns="0" bIns="72000">
            <a:spAutoFit/>
          </a:bodyPr>
          <a:lstStyle/>
          <a:p>
            <a:pPr>
              <a:spcBef>
                <a:spcPct val="0"/>
              </a:spcBef>
              <a:buFontTx/>
              <a:buNone/>
            </a:pPr>
            <a:r>
              <a:rPr lang="en-GB" altLang="en-US" dirty="0"/>
              <a:t>This pillar is all about Ramadan. The ninth month of the Islam calendar is when Muhammad began receiving messages from God.</a:t>
            </a:r>
          </a:p>
          <a:p>
            <a:pPr>
              <a:spcBef>
                <a:spcPct val="0"/>
              </a:spcBef>
              <a:buFontTx/>
              <a:buNone/>
            </a:pPr>
            <a:endParaRPr lang="en-GB" altLang="en-US" dirty="0"/>
          </a:p>
          <a:p>
            <a:pPr>
              <a:spcBef>
                <a:spcPct val="0"/>
              </a:spcBef>
              <a:buFontTx/>
              <a:buNone/>
            </a:pPr>
            <a:r>
              <a:rPr lang="en-GB" altLang="en-US" dirty="0"/>
              <a:t>For 30 days Muslims fast, they do not eat or drink during daylight hours.</a:t>
            </a:r>
          </a:p>
        </p:txBody>
      </p:sp>
      <p:sp>
        <p:nvSpPr>
          <p:cNvPr id="6" name="Rectangle 5">
            <a:extLst>
              <a:ext uri="{FF2B5EF4-FFF2-40B4-BE49-F238E27FC236}">
                <a16:creationId xmlns:a16="http://schemas.microsoft.com/office/drawing/2014/main" id="{61C8002E-E62C-43DB-A6AA-75BA33C15391}"/>
              </a:ext>
            </a:extLst>
          </p:cNvPr>
          <p:cNvSpPr/>
          <p:nvPr/>
        </p:nvSpPr>
        <p:spPr>
          <a:xfrm>
            <a:off x="755649" y="2872962"/>
            <a:ext cx="3220733" cy="1530401"/>
          </a:xfrm>
          <a:prstGeom prst="rect">
            <a:avLst/>
          </a:prstGeom>
        </p:spPr>
        <p:txBody>
          <a:bodyPr wrap="square" lIns="0" tIns="72000" rIns="0" bIns="72000">
            <a:spAutoFit/>
          </a:bodyPr>
          <a:lstStyle/>
          <a:p>
            <a:pPr algn="just">
              <a:spcBef>
                <a:spcPct val="0"/>
              </a:spcBef>
              <a:buFontTx/>
              <a:buNone/>
            </a:pPr>
            <a:r>
              <a:rPr lang="en-GB" altLang="en-US" dirty="0"/>
              <a:t>The fast is to remind them how difficult it is to be poor, hungry and thirsty. It reminds them to thank God for the gift of the Qur’an and not be greedy.</a:t>
            </a:r>
          </a:p>
        </p:txBody>
      </p:sp>
      <p:pic>
        <p:nvPicPr>
          <p:cNvPr id="4" name="Picture 3">
            <a:extLst>
              <a:ext uri="{FF2B5EF4-FFF2-40B4-BE49-F238E27FC236}">
                <a16:creationId xmlns:a16="http://schemas.microsoft.com/office/drawing/2014/main" id="{9B6D6FD8-B399-4E74-856F-C8CD66E170F9}"/>
              </a:ext>
            </a:extLst>
          </p:cNvPr>
          <p:cNvPicPr>
            <a:picLocks noChangeAspect="1"/>
          </p:cNvPicPr>
          <p:nvPr/>
        </p:nvPicPr>
        <p:blipFill>
          <a:blip r:embed="rId2"/>
          <a:stretch>
            <a:fillRect/>
          </a:stretch>
        </p:blipFill>
        <p:spPr>
          <a:xfrm>
            <a:off x="4637241" y="2952005"/>
            <a:ext cx="3158002" cy="3151905"/>
          </a:xfrm>
          <a:prstGeom prst="rect">
            <a:avLst/>
          </a:prstGeom>
        </p:spPr>
      </p:pic>
    </p:spTree>
    <p:extLst>
      <p:ext uri="{BB962C8B-B14F-4D97-AF65-F5344CB8AC3E}">
        <p14:creationId xmlns:p14="http://schemas.microsoft.com/office/powerpoint/2010/main" val="3240252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Hajj – Pillar Five</a:t>
            </a:r>
          </a:p>
        </p:txBody>
      </p:sp>
      <p:sp>
        <p:nvSpPr>
          <p:cNvPr id="5" name="Rectangle 4"/>
          <p:cNvSpPr/>
          <p:nvPr/>
        </p:nvSpPr>
        <p:spPr>
          <a:xfrm>
            <a:off x="755650" y="1513946"/>
            <a:ext cx="7549451" cy="1530401"/>
          </a:xfrm>
          <a:prstGeom prst="rect">
            <a:avLst/>
          </a:prstGeom>
        </p:spPr>
        <p:txBody>
          <a:bodyPr wrap="square" lIns="0" tIns="72000" rIns="0" bIns="72000">
            <a:spAutoFit/>
          </a:bodyPr>
          <a:lstStyle/>
          <a:p>
            <a:pPr>
              <a:spcBef>
                <a:spcPct val="0"/>
              </a:spcBef>
              <a:buFontTx/>
              <a:buNone/>
            </a:pPr>
            <a:r>
              <a:rPr lang="en-GB" altLang="en-US" dirty="0"/>
              <a:t>All Muslims have a duty to make a pilgrimage to Makkah at least once in their life. Very often whole families will save to send one person at a time.</a:t>
            </a:r>
          </a:p>
          <a:p>
            <a:pPr>
              <a:spcBef>
                <a:spcPct val="0"/>
              </a:spcBef>
              <a:buFontTx/>
              <a:buNone/>
            </a:pPr>
            <a:endParaRPr lang="en-GB" altLang="en-US" dirty="0"/>
          </a:p>
          <a:p>
            <a:pPr>
              <a:spcBef>
                <a:spcPct val="0"/>
              </a:spcBef>
              <a:buFontTx/>
              <a:buNone/>
            </a:pPr>
            <a:r>
              <a:rPr lang="en-GB" altLang="en-US" dirty="0"/>
              <a:t>Men who go must wear an ihram which is made up of two sheets which must not be sewn together.</a:t>
            </a:r>
          </a:p>
        </p:txBody>
      </p:sp>
      <p:sp>
        <p:nvSpPr>
          <p:cNvPr id="6" name="Rectangle 5">
            <a:extLst>
              <a:ext uri="{FF2B5EF4-FFF2-40B4-BE49-F238E27FC236}">
                <a16:creationId xmlns:a16="http://schemas.microsoft.com/office/drawing/2014/main" id="{E134124D-63FF-41EE-88CE-CF6149F41C41}"/>
              </a:ext>
            </a:extLst>
          </p:cNvPr>
          <p:cNvSpPr/>
          <p:nvPr/>
        </p:nvSpPr>
        <p:spPr>
          <a:xfrm>
            <a:off x="755650" y="3187817"/>
            <a:ext cx="2599946" cy="1253402"/>
          </a:xfrm>
          <a:prstGeom prst="rect">
            <a:avLst/>
          </a:prstGeom>
        </p:spPr>
        <p:txBody>
          <a:bodyPr wrap="square" lIns="0" tIns="72000" rIns="0" bIns="72000">
            <a:spAutoFit/>
          </a:bodyPr>
          <a:lstStyle/>
          <a:p>
            <a:pPr>
              <a:spcBef>
                <a:spcPct val="0"/>
              </a:spcBef>
              <a:buFontTx/>
              <a:buNone/>
            </a:pPr>
            <a:r>
              <a:rPr lang="en-GB" altLang="en-US" dirty="0"/>
              <a:t>Muslims go on the pilgrimage to bring together the community and strengthen it.</a:t>
            </a:r>
          </a:p>
        </p:txBody>
      </p:sp>
      <p:pic>
        <p:nvPicPr>
          <p:cNvPr id="10" name="Picture 9">
            <a:extLst>
              <a:ext uri="{FF2B5EF4-FFF2-40B4-BE49-F238E27FC236}">
                <a16:creationId xmlns:a16="http://schemas.microsoft.com/office/drawing/2014/main" id="{3418EAE0-D999-41CD-AC0F-205F1CF094E2}"/>
              </a:ext>
            </a:extLst>
          </p:cNvPr>
          <p:cNvPicPr>
            <a:picLocks noChangeAspect="1"/>
          </p:cNvPicPr>
          <p:nvPr/>
        </p:nvPicPr>
        <p:blipFill>
          <a:blip r:embed="rId2"/>
          <a:stretch>
            <a:fillRect/>
          </a:stretch>
        </p:blipFill>
        <p:spPr>
          <a:xfrm>
            <a:off x="3622967" y="3044347"/>
            <a:ext cx="4682134" cy="3194581"/>
          </a:xfrm>
          <a:prstGeom prst="rect">
            <a:avLst/>
          </a:prstGeom>
        </p:spPr>
      </p:pic>
      <p:pic>
        <p:nvPicPr>
          <p:cNvPr id="12" name="Picture 11">
            <a:extLst>
              <a:ext uri="{FF2B5EF4-FFF2-40B4-BE49-F238E27FC236}">
                <a16:creationId xmlns:a16="http://schemas.microsoft.com/office/drawing/2014/main" id="{C4AEA4CB-BB9A-41E3-A211-CB40D1E75CD4}"/>
              </a:ext>
            </a:extLst>
          </p:cNvPr>
          <p:cNvPicPr>
            <a:picLocks noChangeAspect="1"/>
          </p:cNvPicPr>
          <p:nvPr/>
        </p:nvPicPr>
        <p:blipFill>
          <a:blip r:embed="rId3"/>
          <a:stretch>
            <a:fillRect/>
          </a:stretch>
        </p:blipFill>
        <p:spPr>
          <a:xfrm>
            <a:off x="2578339" y="4119915"/>
            <a:ext cx="1688738" cy="2274005"/>
          </a:xfrm>
          <a:prstGeom prst="rect">
            <a:avLst/>
          </a:prstGeom>
        </p:spPr>
      </p:pic>
    </p:spTree>
    <p:extLst>
      <p:ext uri="{BB962C8B-B14F-4D97-AF65-F5344CB8AC3E}">
        <p14:creationId xmlns:p14="http://schemas.microsoft.com/office/powerpoint/2010/main" val="947937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2D07FF1-3EB1-4D9E-84F9-D2450425A22C}" vid="{819F8316-0E89-457C-B2A7-A168B6D0B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24</TotalTime>
  <Words>404</Words>
  <Application>Microsoft Office PowerPoint</Application>
  <PresentationFormat>On-screen Show (4:3)</PresentationFormat>
  <Paragraphs>38</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Sassoon Infant Rg</vt:lpstr>
      <vt:lpstr>Twinkl</vt:lpstr>
      <vt:lpstr>Arial</vt:lpstr>
      <vt:lpstr>Twinkl SemiBold</vt:lpstr>
      <vt:lpstr>Calibri</vt:lpstr>
      <vt:lpstr>Office Theme</vt:lpstr>
      <vt:lpstr>PowerPoint Presentation</vt:lpstr>
      <vt:lpstr>What are the Five Pillars of Islam?</vt:lpstr>
      <vt:lpstr>Shahada – Pillar One</vt:lpstr>
      <vt:lpstr>Salah – Pillar Two</vt:lpstr>
      <vt:lpstr>Zakat – Pillar Three</vt:lpstr>
      <vt:lpstr>Sawm – Pillar Four</vt:lpstr>
      <vt:lpstr>Hajj – Pillar Five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Holly Riglar</dc:creator>
  <cp:lastModifiedBy>Administrator</cp:lastModifiedBy>
  <cp:revision>19</cp:revision>
  <dcterms:created xsi:type="dcterms:W3CDTF">2018-04-11T13:34:21Z</dcterms:created>
  <dcterms:modified xsi:type="dcterms:W3CDTF">2020-06-16T07:33:41Z</dcterms:modified>
</cp:coreProperties>
</file>