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56" r:id="rId5"/>
    <p:sldId id="257" r:id="rId6"/>
    <p:sldId id="258" r:id="rId7"/>
    <p:sldId id="259" r:id="rId8"/>
    <p:sldId id="265" r:id="rId9"/>
    <p:sldId id="266" r:id="rId10"/>
    <p:sldId id="26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C0AE4-93AA-404C-AE39-FA921A0C3407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55822-FC6C-4C05-B92F-E8F652CD65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7E25A-6A8B-488E-8092-FC2CA65FA977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BBA16-F7D9-41C6-AC52-3ED0FBCBFF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5246A-9CFC-41A1-8932-57222062FDD4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ED044-975F-4BA7-B7AE-1847038861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42932-7AC3-4A3A-92B2-862922157284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E8E9B-8633-4B55-BD32-AF09AFEB5A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B446E-46F7-478B-801A-54F269806012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14118-51AB-4FA9-9B32-53524049BC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51EB7-FF6B-4C39-941B-B8522C24D887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D8F90-2BD5-4A13-B56D-F3D248195C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C4F08-5B34-4F3C-B242-81A812A56F2C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3685E-F87F-48F0-B5D2-C92884049B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113E8-B14F-48ED-89EB-88278508F40D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14D03-6BD1-43FB-A37F-2E564D6B72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338F3-44D2-4463-84F7-D4CFE3C8DFB1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71151-1515-4F33-9023-74F75D7BB2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498EC-3127-408B-A778-C8510D53A6F5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589C9-E5B0-41D3-BE97-1536308898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54587-4C72-4B88-B51C-C4E5F1B567D1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D4E0D-0226-4CC7-BC0E-C8B9C42791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861454-5947-42F1-8420-AB08F7A3EA93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9D9E51-91F8-4154-AAE1-9E56C7F1FF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88" y="260350"/>
            <a:ext cx="86328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  <a:cs typeface="+mn-cs"/>
              </a:rPr>
              <a:t>Fraction and Decimal Equivalence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63663" y="992188"/>
            <a:ext cx="64166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Let’s recap on some things</a:t>
            </a:r>
            <a:br>
              <a:rPr lang="en-GB" sz="320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we know about fractions first ...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720725" y="3398838"/>
            <a:ext cx="6742113" cy="1489075"/>
            <a:chOff x="720956" y="3398768"/>
            <a:chExt cx="6742531" cy="1489521"/>
          </a:xfrm>
        </p:grpSpPr>
        <p:grpSp>
          <p:nvGrpSpPr>
            <p:cNvPr id="2056" name="Group 10"/>
            <p:cNvGrpSpPr>
              <a:grpSpLocks/>
            </p:cNvGrpSpPr>
            <p:nvPr/>
          </p:nvGrpSpPr>
          <p:grpSpPr bwMode="auto">
            <a:xfrm>
              <a:off x="720956" y="3398768"/>
              <a:ext cx="519694" cy="1489521"/>
              <a:chOff x="926661" y="2595446"/>
              <a:chExt cx="519694" cy="1489521"/>
            </a:xfrm>
          </p:grpSpPr>
          <p:sp>
            <p:nvSpPr>
              <p:cNvPr id="2074" name="TextBox 6"/>
              <p:cNvSpPr txBox="1">
                <a:spLocks noChangeArrowheads="1"/>
              </p:cNvSpPr>
              <p:nvPr/>
            </p:nvSpPr>
            <p:spPr bwMode="auto">
              <a:xfrm>
                <a:off x="926661" y="2595446"/>
                <a:ext cx="519694" cy="769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rgbClr val="FF0000"/>
                    </a:solidFill>
                    <a:latin typeface="Arial Rounded MT Bold" pitchFamily="34" charset="0"/>
                  </a:rPr>
                  <a:t>4</a:t>
                </a:r>
                <a:endParaRPr lang="en-GB" sz="4400">
                  <a:solidFill>
                    <a:srgbClr val="000099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2075" name="TextBox 7"/>
              <p:cNvSpPr txBox="1">
                <a:spLocks noChangeArrowheads="1"/>
              </p:cNvSpPr>
              <p:nvPr/>
            </p:nvSpPr>
            <p:spPr bwMode="auto">
              <a:xfrm>
                <a:off x="926661" y="3315526"/>
                <a:ext cx="519694" cy="769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rgbClr val="FF0000"/>
                    </a:solidFill>
                    <a:latin typeface="Arial Rounded MT Bold" pitchFamily="34" charset="0"/>
                  </a:rPr>
                  <a:t>4</a:t>
                </a:r>
                <a:endParaRPr lang="en-GB" sz="4400">
                  <a:solidFill>
                    <a:srgbClr val="000099"/>
                  </a:solidFill>
                  <a:latin typeface="Arial Rounded MT Bold" pitchFamily="34" charset="0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1006041" y="3348146"/>
                <a:ext cx="360385" cy="0"/>
              </a:xfrm>
              <a:prstGeom prst="line">
                <a:avLst/>
              </a:prstGeom>
              <a:ln w="60325" cap="rnd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7" name="TextBox 9"/>
            <p:cNvSpPr txBox="1">
              <a:spLocks noChangeArrowheads="1"/>
            </p:cNvSpPr>
            <p:nvPr/>
          </p:nvSpPr>
          <p:spPr bwMode="auto">
            <a:xfrm>
              <a:off x="6943793" y="3758808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=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  <p:grpSp>
          <p:nvGrpSpPr>
            <p:cNvPr id="2058" name="Group 11"/>
            <p:cNvGrpSpPr>
              <a:grpSpLocks/>
            </p:cNvGrpSpPr>
            <p:nvPr/>
          </p:nvGrpSpPr>
          <p:grpSpPr bwMode="auto">
            <a:xfrm>
              <a:off x="1723942" y="3398768"/>
              <a:ext cx="519694" cy="1489521"/>
              <a:chOff x="926661" y="2595446"/>
              <a:chExt cx="519694" cy="1489521"/>
            </a:xfrm>
          </p:grpSpPr>
          <p:sp>
            <p:nvSpPr>
              <p:cNvPr id="2071" name="TextBox 12"/>
              <p:cNvSpPr txBox="1">
                <a:spLocks noChangeArrowheads="1"/>
              </p:cNvSpPr>
              <p:nvPr/>
            </p:nvSpPr>
            <p:spPr bwMode="auto">
              <a:xfrm>
                <a:off x="926661" y="2595446"/>
                <a:ext cx="519694" cy="769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rgbClr val="FF0000"/>
                    </a:solidFill>
                    <a:latin typeface="Arial Rounded MT Bold" pitchFamily="34" charset="0"/>
                  </a:rPr>
                  <a:t>2</a:t>
                </a:r>
                <a:endParaRPr lang="en-GB" sz="4400">
                  <a:solidFill>
                    <a:srgbClr val="000099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2072" name="TextBox 13"/>
              <p:cNvSpPr txBox="1">
                <a:spLocks noChangeArrowheads="1"/>
              </p:cNvSpPr>
              <p:nvPr/>
            </p:nvSpPr>
            <p:spPr bwMode="auto">
              <a:xfrm>
                <a:off x="926661" y="3315526"/>
                <a:ext cx="519694" cy="769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rgbClr val="FF0000"/>
                    </a:solidFill>
                    <a:latin typeface="Arial Rounded MT Bold" pitchFamily="34" charset="0"/>
                  </a:rPr>
                  <a:t>2</a:t>
                </a:r>
                <a:endParaRPr lang="en-GB" sz="4400">
                  <a:solidFill>
                    <a:srgbClr val="000099"/>
                  </a:solidFill>
                  <a:latin typeface="Arial Rounded MT Bold" pitchFamily="34" charset="0"/>
                </a:endParaRP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1006417" y="3348146"/>
                <a:ext cx="360385" cy="0"/>
              </a:xfrm>
              <a:prstGeom prst="line">
                <a:avLst/>
              </a:prstGeom>
              <a:ln w="60325" cap="rnd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59" name="Group 15"/>
            <p:cNvGrpSpPr>
              <a:grpSpLocks/>
            </p:cNvGrpSpPr>
            <p:nvPr/>
          </p:nvGrpSpPr>
          <p:grpSpPr bwMode="auto">
            <a:xfrm>
              <a:off x="2726928" y="3398768"/>
              <a:ext cx="519694" cy="1489521"/>
              <a:chOff x="926661" y="2595446"/>
              <a:chExt cx="519694" cy="1489521"/>
            </a:xfrm>
          </p:grpSpPr>
          <p:sp>
            <p:nvSpPr>
              <p:cNvPr id="2068" name="TextBox 16"/>
              <p:cNvSpPr txBox="1">
                <a:spLocks noChangeArrowheads="1"/>
              </p:cNvSpPr>
              <p:nvPr/>
            </p:nvSpPr>
            <p:spPr bwMode="auto">
              <a:xfrm>
                <a:off x="926661" y="2595446"/>
                <a:ext cx="519694" cy="769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rgbClr val="FF0000"/>
                    </a:solidFill>
                    <a:latin typeface="Arial Rounded MT Bold" pitchFamily="34" charset="0"/>
                  </a:rPr>
                  <a:t>6</a:t>
                </a:r>
                <a:endParaRPr lang="en-GB" sz="4400">
                  <a:solidFill>
                    <a:srgbClr val="000099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2069" name="TextBox 17"/>
              <p:cNvSpPr txBox="1">
                <a:spLocks noChangeArrowheads="1"/>
              </p:cNvSpPr>
              <p:nvPr/>
            </p:nvSpPr>
            <p:spPr bwMode="auto">
              <a:xfrm>
                <a:off x="926661" y="3315526"/>
                <a:ext cx="519694" cy="769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rgbClr val="FF0000"/>
                    </a:solidFill>
                    <a:latin typeface="Arial Rounded MT Bold" pitchFamily="34" charset="0"/>
                  </a:rPr>
                  <a:t>6</a:t>
                </a:r>
                <a:endParaRPr lang="en-GB" sz="4400">
                  <a:solidFill>
                    <a:srgbClr val="000099"/>
                  </a:solidFill>
                  <a:latin typeface="Arial Rounded MT Bold" pitchFamily="34" charset="0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1006793" y="3348146"/>
                <a:ext cx="360385" cy="0"/>
              </a:xfrm>
              <a:prstGeom prst="line">
                <a:avLst/>
              </a:prstGeom>
              <a:ln w="60325" cap="rnd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0" name="Group 25"/>
            <p:cNvGrpSpPr>
              <a:grpSpLocks/>
            </p:cNvGrpSpPr>
            <p:nvPr/>
          </p:nvGrpSpPr>
          <p:grpSpPr bwMode="auto">
            <a:xfrm>
              <a:off x="3729914" y="3398768"/>
              <a:ext cx="854722" cy="1489521"/>
              <a:chOff x="5373378" y="2869031"/>
              <a:chExt cx="854722" cy="1489521"/>
            </a:xfrm>
          </p:grpSpPr>
          <p:sp>
            <p:nvSpPr>
              <p:cNvPr id="2065" name="TextBox 20"/>
              <p:cNvSpPr txBox="1">
                <a:spLocks noChangeArrowheads="1"/>
              </p:cNvSpPr>
              <p:nvPr/>
            </p:nvSpPr>
            <p:spPr bwMode="auto">
              <a:xfrm>
                <a:off x="5373378" y="2869031"/>
                <a:ext cx="854722" cy="769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rgbClr val="FF0000"/>
                    </a:solidFill>
                    <a:latin typeface="Arial Rounded MT Bold" pitchFamily="34" charset="0"/>
                  </a:rPr>
                  <a:t>13</a:t>
                </a:r>
                <a:endParaRPr lang="en-GB" sz="4400">
                  <a:solidFill>
                    <a:srgbClr val="000099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2066" name="TextBox 21"/>
              <p:cNvSpPr txBox="1">
                <a:spLocks noChangeArrowheads="1"/>
              </p:cNvSpPr>
              <p:nvPr/>
            </p:nvSpPr>
            <p:spPr bwMode="auto">
              <a:xfrm>
                <a:off x="5373378" y="3589111"/>
                <a:ext cx="854722" cy="769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rgbClr val="FF0000"/>
                    </a:solidFill>
                    <a:latin typeface="Arial Rounded MT Bold" pitchFamily="34" charset="0"/>
                  </a:rPr>
                  <a:t>13</a:t>
                </a:r>
                <a:endParaRPr lang="en-GB" sz="4400">
                  <a:solidFill>
                    <a:srgbClr val="000099"/>
                  </a:solidFill>
                  <a:latin typeface="Arial Rounded MT Bold" pitchFamily="34" charset="0"/>
                </a:endParaRP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5496753" y="3621731"/>
                <a:ext cx="639802" cy="0"/>
              </a:xfrm>
              <a:prstGeom prst="line">
                <a:avLst/>
              </a:prstGeom>
              <a:ln w="60325" cap="rnd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1" name="Group 32"/>
            <p:cNvGrpSpPr>
              <a:grpSpLocks/>
            </p:cNvGrpSpPr>
            <p:nvPr/>
          </p:nvGrpSpPr>
          <p:grpSpPr bwMode="auto">
            <a:xfrm>
              <a:off x="5067928" y="3398768"/>
              <a:ext cx="1524777" cy="1489521"/>
              <a:chOff x="6589893" y="4178202"/>
              <a:chExt cx="1524777" cy="1489521"/>
            </a:xfrm>
          </p:grpSpPr>
          <p:sp>
            <p:nvSpPr>
              <p:cNvPr id="2062" name="TextBox 27"/>
              <p:cNvSpPr txBox="1">
                <a:spLocks noChangeArrowheads="1"/>
              </p:cNvSpPr>
              <p:nvPr/>
            </p:nvSpPr>
            <p:spPr bwMode="auto">
              <a:xfrm>
                <a:off x="6589893" y="4178202"/>
                <a:ext cx="1524777" cy="769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rgbClr val="FF0000"/>
                    </a:solidFill>
                    <a:latin typeface="Arial Rounded MT Bold" pitchFamily="34" charset="0"/>
                  </a:rPr>
                  <a:t>1256</a:t>
                </a:r>
                <a:endParaRPr lang="en-GB" sz="4400">
                  <a:solidFill>
                    <a:srgbClr val="000099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2063" name="TextBox 28"/>
              <p:cNvSpPr txBox="1">
                <a:spLocks noChangeArrowheads="1"/>
              </p:cNvSpPr>
              <p:nvPr/>
            </p:nvSpPr>
            <p:spPr bwMode="auto">
              <a:xfrm>
                <a:off x="6589893" y="4898282"/>
                <a:ext cx="1524777" cy="769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rgbClr val="FF0000"/>
                    </a:solidFill>
                    <a:latin typeface="Arial Rounded MT Bold" pitchFamily="34" charset="0"/>
                  </a:rPr>
                  <a:t>1256</a:t>
                </a:r>
                <a:endParaRPr lang="en-GB" sz="4400">
                  <a:solidFill>
                    <a:srgbClr val="000099"/>
                  </a:solidFill>
                  <a:latin typeface="Arial Rounded MT Bold" pitchFamily="34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6775515" y="4930902"/>
                <a:ext cx="1235152" cy="0"/>
              </a:xfrm>
              <a:prstGeom prst="line">
                <a:avLst/>
              </a:prstGeom>
              <a:ln w="60325" cap="rnd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781925" y="3635375"/>
            <a:ext cx="6413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6000">
                <a:solidFill>
                  <a:srgbClr val="000099"/>
                </a:solidFill>
                <a:latin typeface="Arial Rounded MT Bold" pitchFamily="34" charset="0"/>
              </a:rPr>
              <a:t>1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933450" y="2444750"/>
            <a:ext cx="7277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What have all these got in common?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60388" y="5273675"/>
            <a:ext cx="80232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If the </a:t>
            </a:r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Numerator</a:t>
            </a:r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 and the </a:t>
            </a:r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Denominator</a:t>
            </a:r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en-GB" sz="320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are the same, then the fraction equals 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4" grpId="0"/>
      <p:bldP spid="37" grpId="0" build="p"/>
      <p:bldP spid="3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88" y="260350"/>
            <a:ext cx="86328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  <a:cs typeface="+mn-cs"/>
              </a:rPr>
              <a:t>Fraction and Decimal Equivalence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03388" y="981075"/>
            <a:ext cx="5737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Thumbs up? Thumbs down?</a:t>
            </a:r>
          </a:p>
        </p:txBody>
      </p:sp>
      <p:pic>
        <p:nvPicPr>
          <p:cNvPr id="6" name="Picture 5" descr="thumbs u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7513" y="1816100"/>
            <a:ext cx="5768975" cy="374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4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88" y="260350"/>
            <a:ext cx="86328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  <a:cs typeface="+mn-cs"/>
              </a:rPr>
              <a:t>Fraction and Decimal Equivalence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47738" y="981075"/>
            <a:ext cx="72485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If the </a:t>
            </a:r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Denominator</a:t>
            </a:r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 is 1</a:t>
            </a:r>
            <a:br>
              <a:rPr lang="en-GB" sz="320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then the fraction is a whole number,</a:t>
            </a:r>
            <a:br>
              <a:rPr lang="en-GB" sz="320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equal to the </a:t>
            </a:r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Numerator</a:t>
            </a:r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93763" y="3090863"/>
            <a:ext cx="1079500" cy="1490662"/>
            <a:chOff x="937682" y="1659927"/>
            <a:chExt cx="1079723" cy="1489521"/>
          </a:xfrm>
        </p:grpSpPr>
        <p:sp>
          <p:nvSpPr>
            <p:cNvPr id="3090" name="TextBox 6"/>
            <p:cNvSpPr txBox="1">
              <a:spLocks noChangeArrowheads="1"/>
            </p:cNvSpPr>
            <p:nvPr/>
          </p:nvSpPr>
          <p:spPr bwMode="auto">
            <a:xfrm>
              <a:off x="937682" y="1659927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4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  <p:sp>
          <p:nvSpPr>
            <p:cNvPr id="3091" name="TextBox 7"/>
            <p:cNvSpPr txBox="1">
              <a:spLocks noChangeArrowheads="1"/>
            </p:cNvSpPr>
            <p:nvPr/>
          </p:nvSpPr>
          <p:spPr bwMode="auto">
            <a:xfrm>
              <a:off x="937682" y="2380007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1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017073" y="2413412"/>
              <a:ext cx="360436" cy="0"/>
            </a:xfrm>
            <a:prstGeom prst="line">
              <a:avLst/>
            </a:prstGeom>
            <a:ln w="60325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93" name="TextBox 9"/>
            <p:cNvSpPr txBox="1">
              <a:spLocks noChangeArrowheads="1"/>
            </p:cNvSpPr>
            <p:nvPr/>
          </p:nvSpPr>
          <p:spPr bwMode="auto">
            <a:xfrm>
              <a:off x="1497711" y="2036642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=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093913" y="3443288"/>
            <a:ext cx="51911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4400">
                <a:solidFill>
                  <a:srgbClr val="000099"/>
                </a:solidFill>
                <a:latin typeface="Arial Rounded MT Bold" pitchFamily="34" charset="0"/>
              </a:rPr>
              <a:t>4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646488" y="3089275"/>
            <a:ext cx="1079500" cy="1489075"/>
            <a:chOff x="937682" y="1659927"/>
            <a:chExt cx="1079723" cy="1489521"/>
          </a:xfrm>
        </p:grpSpPr>
        <p:sp>
          <p:nvSpPr>
            <p:cNvPr id="3086" name="TextBox 12"/>
            <p:cNvSpPr txBox="1">
              <a:spLocks noChangeArrowheads="1"/>
            </p:cNvSpPr>
            <p:nvPr/>
          </p:nvSpPr>
          <p:spPr bwMode="auto">
            <a:xfrm>
              <a:off x="937682" y="1659927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8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  <p:sp>
          <p:nvSpPr>
            <p:cNvPr id="3087" name="TextBox 13"/>
            <p:cNvSpPr txBox="1">
              <a:spLocks noChangeArrowheads="1"/>
            </p:cNvSpPr>
            <p:nvPr/>
          </p:nvSpPr>
          <p:spPr bwMode="auto">
            <a:xfrm>
              <a:off x="937682" y="2380007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1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017073" y="2412627"/>
              <a:ext cx="360436" cy="0"/>
            </a:xfrm>
            <a:prstGeom prst="line">
              <a:avLst/>
            </a:prstGeom>
            <a:ln w="60325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9" name="TextBox 15"/>
            <p:cNvSpPr txBox="1">
              <a:spLocks noChangeArrowheads="1"/>
            </p:cNvSpPr>
            <p:nvPr/>
          </p:nvSpPr>
          <p:spPr bwMode="auto">
            <a:xfrm>
              <a:off x="1497711" y="2036642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=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</p:grp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846638" y="3440113"/>
            <a:ext cx="5191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4400">
                <a:solidFill>
                  <a:srgbClr val="000099"/>
                </a:solidFill>
                <a:latin typeface="Arial Rounded MT Bold" pitchFamily="34" charset="0"/>
              </a:rPr>
              <a:t>8</a:t>
            </a: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197600" y="3087688"/>
            <a:ext cx="1247775" cy="1489075"/>
            <a:chOff x="770168" y="1659927"/>
            <a:chExt cx="1247237" cy="1489521"/>
          </a:xfrm>
        </p:grpSpPr>
        <p:sp>
          <p:nvSpPr>
            <p:cNvPr id="3082" name="TextBox 18"/>
            <p:cNvSpPr txBox="1">
              <a:spLocks noChangeArrowheads="1"/>
            </p:cNvSpPr>
            <p:nvPr/>
          </p:nvSpPr>
          <p:spPr bwMode="auto">
            <a:xfrm>
              <a:off x="770168" y="1659927"/>
              <a:ext cx="854722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21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  <p:sp>
          <p:nvSpPr>
            <p:cNvPr id="3083" name="TextBox 19"/>
            <p:cNvSpPr txBox="1">
              <a:spLocks noChangeArrowheads="1"/>
            </p:cNvSpPr>
            <p:nvPr/>
          </p:nvSpPr>
          <p:spPr bwMode="auto">
            <a:xfrm>
              <a:off x="937682" y="2380007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1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017711" y="2412627"/>
              <a:ext cx="360208" cy="0"/>
            </a:xfrm>
            <a:prstGeom prst="line">
              <a:avLst/>
            </a:prstGeom>
            <a:ln w="60325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5" name="TextBox 21"/>
            <p:cNvSpPr txBox="1">
              <a:spLocks noChangeArrowheads="1"/>
            </p:cNvSpPr>
            <p:nvPr/>
          </p:nvSpPr>
          <p:spPr bwMode="auto">
            <a:xfrm>
              <a:off x="1497711" y="2036642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=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</p:grp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397750" y="3438525"/>
            <a:ext cx="8556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4400">
                <a:solidFill>
                  <a:srgbClr val="000099"/>
                </a:solidFill>
                <a:latin typeface="Arial Rounded MT Bold" pitchFamily="34" charset="0"/>
              </a:rPr>
              <a:t>21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/>
      <p:bldP spid="17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88" y="260350"/>
            <a:ext cx="86328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  <a:cs typeface="+mn-cs"/>
              </a:rPr>
              <a:t>Fraction and Decimal Equivalence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414463" y="2054225"/>
            <a:ext cx="6315075" cy="1490663"/>
            <a:chOff x="1413833" y="2054952"/>
            <a:chExt cx="6316334" cy="1490663"/>
          </a:xfrm>
        </p:grpSpPr>
        <p:grpSp>
          <p:nvGrpSpPr>
            <p:cNvPr id="4128" name="Group 20"/>
            <p:cNvGrpSpPr>
              <a:grpSpLocks/>
            </p:cNvGrpSpPr>
            <p:nvPr/>
          </p:nvGrpSpPr>
          <p:grpSpPr bwMode="auto">
            <a:xfrm>
              <a:off x="1413833" y="2261374"/>
              <a:ext cx="1092506" cy="1077818"/>
              <a:chOff x="1164121" y="2212553"/>
              <a:chExt cx="1092506" cy="1077818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167297" y="2214094"/>
                <a:ext cx="506513" cy="5064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750025" y="2212506"/>
                <a:ext cx="506514" cy="5064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164121" y="2784006"/>
                <a:ext cx="506513" cy="5064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748438" y="2784006"/>
                <a:ext cx="506513" cy="50641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grpSp>
          <p:nvGrpSpPr>
            <p:cNvPr id="4129" name="Group 21"/>
            <p:cNvGrpSpPr>
              <a:grpSpLocks/>
            </p:cNvGrpSpPr>
            <p:nvPr/>
          </p:nvGrpSpPr>
          <p:grpSpPr bwMode="auto">
            <a:xfrm>
              <a:off x="3365668" y="2261375"/>
              <a:ext cx="1068635" cy="1077816"/>
              <a:chOff x="3111156" y="2043925"/>
              <a:chExt cx="1068635" cy="1077816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3663307" y="2043877"/>
                <a:ext cx="506514" cy="50641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110747" y="2064515"/>
                <a:ext cx="506514" cy="50641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110747" y="2615377"/>
                <a:ext cx="506514" cy="50641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672834" y="2604265"/>
                <a:ext cx="506514" cy="50641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sp>
          <p:nvSpPr>
            <p:cNvPr id="13" name="Pie 12"/>
            <p:cNvSpPr/>
            <p:nvPr/>
          </p:nvSpPr>
          <p:spPr>
            <a:xfrm>
              <a:off x="6672681" y="2270852"/>
              <a:ext cx="1057486" cy="1058863"/>
            </a:xfrm>
            <a:prstGeom prst="pi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4131" name="Group 22"/>
            <p:cNvGrpSpPr>
              <a:grpSpLocks/>
            </p:cNvGrpSpPr>
            <p:nvPr/>
          </p:nvGrpSpPr>
          <p:grpSpPr bwMode="auto">
            <a:xfrm>
              <a:off x="5293632" y="2054952"/>
              <a:ext cx="519587" cy="1490663"/>
              <a:chOff x="7151362" y="1933767"/>
              <a:chExt cx="519587" cy="1490663"/>
            </a:xfrm>
          </p:grpSpPr>
          <p:sp>
            <p:nvSpPr>
              <p:cNvPr id="4132" name="TextBox 17"/>
              <p:cNvSpPr txBox="1">
                <a:spLocks noChangeArrowheads="1"/>
              </p:cNvSpPr>
              <p:nvPr/>
            </p:nvSpPr>
            <p:spPr bwMode="auto">
              <a:xfrm>
                <a:off x="7151362" y="1933767"/>
                <a:ext cx="519587" cy="770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chemeClr val="tx2"/>
                    </a:solidFill>
                    <a:latin typeface="Arial Rounded MT Bold" pitchFamily="34" charset="0"/>
                  </a:rPr>
                  <a:t>3</a:t>
                </a:r>
              </a:p>
            </p:txBody>
          </p:sp>
          <p:sp>
            <p:nvSpPr>
              <p:cNvPr id="4133" name="TextBox 18"/>
              <p:cNvSpPr txBox="1">
                <a:spLocks noChangeArrowheads="1"/>
              </p:cNvSpPr>
              <p:nvPr/>
            </p:nvSpPr>
            <p:spPr bwMode="auto">
              <a:xfrm>
                <a:off x="7151362" y="2654399"/>
                <a:ext cx="519587" cy="770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chemeClr val="tx2"/>
                    </a:solidFill>
                    <a:latin typeface="Arial Rounded MT Bold" pitchFamily="34" charset="0"/>
                  </a:rPr>
                  <a:t>8</a:t>
                </a:r>
              </a:p>
            </p:txBody>
          </p:sp>
          <p:cxnSp>
            <p:nvCxnSpPr>
              <p:cNvPr id="18" name="Straight Connector 17"/>
              <p:cNvCxnSpPr/>
              <p:nvPr/>
            </p:nvCxnSpPr>
            <p:spPr bwMode="auto">
              <a:xfrm>
                <a:off x="7229989" y="2687830"/>
                <a:ext cx="362022" cy="0"/>
              </a:xfrm>
              <a:prstGeom prst="line">
                <a:avLst/>
              </a:prstGeom>
              <a:ln w="60325" cap="rnd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176463" y="981075"/>
            <a:ext cx="4791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Spot the odd one out ...</a:t>
            </a:r>
          </a:p>
        </p:txBody>
      </p:sp>
      <p:grpSp>
        <p:nvGrpSpPr>
          <p:cNvPr id="16" name="Group 54"/>
          <p:cNvGrpSpPr>
            <a:grpSpLocks/>
          </p:cNvGrpSpPr>
          <p:nvPr/>
        </p:nvGrpSpPr>
        <p:grpSpPr bwMode="auto">
          <a:xfrm>
            <a:off x="909638" y="4264025"/>
            <a:ext cx="7324725" cy="1490663"/>
            <a:chOff x="775409" y="4264753"/>
            <a:chExt cx="7324289" cy="1490663"/>
          </a:xfrm>
        </p:grpSpPr>
        <p:grpSp>
          <p:nvGrpSpPr>
            <p:cNvPr id="4104" name="Group 25"/>
            <p:cNvGrpSpPr>
              <a:grpSpLocks/>
            </p:cNvGrpSpPr>
            <p:nvPr/>
          </p:nvGrpSpPr>
          <p:grpSpPr bwMode="auto">
            <a:xfrm>
              <a:off x="2002295" y="4264753"/>
              <a:ext cx="519587" cy="1490663"/>
              <a:chOff x="7151362" y="1933767"/>
              <a:chExt cx="519587" cy="1490663"/>
            </a:xfrm>
          </p:grpSpPr>
          <p:sp>
            <p:nvSpPr>
              <p:cNvPr id="4125" name="TextBox 17"/>
              <p:cNvSpPr txBox="1">
                <a:spLocks noChangeArrowheads="1"/>
              </p:cNvSpPr>
              <p:nvPr/>
            </p:nvSpPr>
            <p:spPr bwMode="auto">
              <a:xfrm>
                <a:off x="7151362" y="1933767"/>
                <a:ext cx="519587" cy="770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chemeClr val="tx2"/>
                    </a:solidFill>
                    <a:latin typeface="Arial Rounded MT Bold" pitchFamily="34" charset="0"/>
                  </a:rPr>
                  <a:t>4</a:t>
                </a:r>
              </a:p>
            </p:txBody>
          </p:sp>
          <p:sp>
            <p:nvSpPr>
              <p:cNvPr id="4126" name="TextBox 18"/>
              <p:cNvSpPr txBox="1">
                <a:spLocks noChangeArrowheads="1"/>
              </p:cNvSpPr>
              <p:nvPr/>
            </p:nvSpPr>
            <p:spPr bwMode="auto">
              <a:xfrm>
                <a:off x="7151362" y="2654399"/>
                <a:ext cx="519587" cy="770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chemeClr val="tx2"/>
                    </a:solidFill>
                    <a:latin typeface="Arial Rounded MT Bold" pitchFamily="34" charset="0"/>
                  </a:rPr>
                  <a:t>8</a:t>
                </a: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>
                <a:off x="7230910" y="2687830"/>
                <a:ext cx="360342" cy="0"/>
              </a:xfrm>
              <a:prstGeom prst="line">
                <a:avLst/>
              </a:prstGeom>
              <a:ln w="60325" cap="rnd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5" name="Group 30"/>
            <p:cNvGrpSpPr>
              <a:grpSpLocks/>
            </p:cNvGrpSpPr>
            <p:nvPr/>
          </p:nvGrpSpPr>
          <p:grpSpPr bwMode="auto">
            <a:xfrm>
              <a:off x="4456067" y="4264753"/>
              <a:ext cx="519587" cy="1490663"/>
              <a:chOff x="7151362" y="1933767"/>
              <a:chExt cx="519587" cy="1490663"/>
            </a:xfrm>
          </p:grpSpPr>
          <p:sp>
            <p:nvSpPr>
              <p:cNvPr id="4122" name="TextBox 17"/>
              <p:cNvSpPr txBox="1">
                <a:spLocks noChangeArrowheads="1"/>
              </p:cNvSpPr>
              <p:nvPr/>
            </p:nvSpPr>
            <p:spPr bwMode="auto">
              <a:xfrm>
                <a:off x="7151362" y="1933767"/>
                <a:ext cx="519587" cy="770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chemeClr val="tx2"/>
                    </a:solidFill>
                    <a:latin typeface="Arial Rounded MT Bold" pitchFamily="34" charset="0"/>
                  </a:rPr>
                  <a:t>3</a:t>
                </a:r>
              </a:p>
            </p:txBody>
          </p:sp>
          <p:sp>
            <p:nvSpPr>
              <p:cNvPr id="4123" name="TextBox 18"/>
              <p:cNvSpPr txBox="1">
                <a:spLocks noChangeArrowheads="1"/>
              </p:cNvSpPr>
              <p:nvPr/>
            </p:nvSpPr>
            <p:spPr bwMode="auto">
              <a:xfrm>
                <a:off x="7151362" y="2654399"/>
                <a:ext cx="519587" cy="770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chemeClr val="tx2"/>
                    </a:solidFill>
                    <a:latin typeface="Arial Rounded MT Bold" pitchFamily="34" charset="0"/>
                  </a:rPr>
                  <a:t>6</a:t>
                </a:r>
              </a:p>
            </p:txBody>
          </p:sp>
          <p:cxnSp>
            <p:nvCxnSpPr>
              <p:cNvPr id="34" name="Straight Connector 33"/>
              <p:cNvCxnSpPr/>
              <p:nvPr/>
            </p:nvCxnSpPr>
            <p:spPr bwMode="auto">
              <a:xfrm>
                <a:off x="7231267" y="2687830"/>
                <a:ext cx="360342" cy="0"/>
              </a:xfrm>
              <a:prstGeom prst="line">
                <a:avLst/>
              </a:prstGeom>
              <a:ln w="60325" cap="rnd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6" name="Group 51"/>
            <p:cNvGrpSpPr>
              <a:grpSpLocks/>
            </p:cNvGrpSpPr>
            <p:nvPr/>
          </p:nvGrpSpPr>
          <p:grpSpPr bwMode="auto">
            <a:xfrm>
              <a:off x="5682953" y="4265048"/>
              <a:ext cx="854722" cy="1490073"/>
              <a:chOff x="4745983" y="4043497"/>
              <a:chExt cx="854722" cy="1490073"/>
            </a:xfrm>
          </p:grpSpPr>
          <p:sp>
            <p:nvSpPr>
              <p:cNvPr id="4119" name="TextBox 17"/>
              <p:cNvSpPr txBox="1">
                <a:spLocks noChangeArrowheads="1"/>
              </p:cNvSpPr>
              <p:nvPr/>
            </p:nvSpPr>
            <p:spPr bwMode="auto">
              <a:xfrm>
                <a:off x="4913550" y="4043497"/>
                <a:ext cx="519587" cy="770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chemeClr val="tx2"/>
                    </a:solidFill>
                    <a:latin typeface="Arial Rounded MT Bold" pitchFamily="34" charset="0"/>
                  </a:rPr>
                  <a:t>6</a:t>
                </a:r>
              </a:p>
            </p:txBody>
          </p:sp>
          <p:sp>
            <p:nvSpPr>
              <p:cNvPr id="4120" name="TextBox 18"/>
              <p:cNvSpPr txBox="1">
                <a:spLocks noChangeArrowheads="1"/>
              </p:cNvSpPr>
              <p:nvPr/>
            </p:nvSpPr>
            <p:spPr bwMode="auto">
              <a:xfrm>
                <a:off x="4745983" y="4764129"/>
                <a:ext cx="854722" cy="769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chemeClr val="tx2"/>
                    </a:solidFill>
                    <a:latin typeface="Arial Rounded MT Bold" pitchFamily="34" charset="0"/>
                  </a:rPr>
                  <a:t>12</a:t>
                </a:r>
              </a:p>
            </p:txBody>
          </p:sp>
          <p:cxnSp>
            <p:nvCxnSpPr>
              <p:cNvPr id="38" name="Straight Connector 37"/>
              <p:cNvCxnSpPr/>
              <p:nvPr/>
            </p:nvCxnSpPr>
            <p:spPr bwMode="auto">
              <a:xfrm>
                <a:off x="4892738" y="4797265"/>
                <a:ext cx="593690" cy="0"/>
              </a:xfrm>
              <a:prstGeom prst="line">
                <a:avLst/>
              </a:prstGeom>
              <a:ln w="60325" cap="rnd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7" name="Group 52"/>
            <p:cNvGrpSpPr>
              <a:grpSpLocks/>
            </p:cNvGrpSpPr>
            <p:nvPr/>
          </p:nvGrpSpPr>
          <p:grpSpPr bwMode="auto">
            <a:xfrm>
              <a:off x="7244976" y="4265048"/>
              <a:ext cx="854722" cy="1490073"/>
              <a:chOff x="6539896" y="4328099"/>
              <a:chExt cx="854722" cy="1490073"/>
            </a:xfrm>
          </p:grpSpPr>
          <p:sp>
            <p:nvSpPr>
              <p:cNvPr id="4116" name="TextBox 17"/>
              <p:cNvSpPr txBox="1">
                <a:spLocks noChangeArrowheads="1"/>
              </p:cNvSpPr>
              <p:nvPr/>
            </p:nvSpPr>
            <p:spPr bwMode="auto">
              <a:xfrm>
                <a:off x="6707463" y="4328099"/>
                <a:ext cx="519587" cy="770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chemeClr val="tx2"/>
                    </a:solidFill>
                    <a:latin typeface="Arial Rounded MT Bold" pitchFamily="34" charset="0"/>
                  </a:rPr>
                  <a:t>5</a:t>
                </a:r>
              </a:p>
            </p:txBody>
          </p:sp>
          <p:sp>
            <p:nvSpPr>
              <p:cNvPr id="4117" name="TextBox 18"/>
              <p:cNvSpPr txBox="1">
                <a:spLocks noChangeArrowheads="1"/>
              </p:cNvSpPr>
              <p:nvPr/>
            </p:nvSpPr>
            <p:spPr bwMode="auto">
              <a:xfrm>
                <a:off x="6539896" y="5048731"/>
                <a:ext cx="854722" cy="769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chemeClr val="tx2"/>
                    </a:solidFill>
                    <a:latin typeface="Arial Rounded MT Bold" pitchFamily="34" charset="0"/>
                  </a:rPr>
                  <a:t>10</a:t>
                </a:r>
              </a:p>
            </p:txBody>
          </p:sp>
          <p:cxnSp>
            <p:nvCxnSpPr>
              <p:cNvPr id="43" name="Straight Connector 42"/>
              <p:cNvCxnSpPr/>
              <p:nvPr/>
            </p:nvCxnSpPr>
            <p:spPr bwMode="auto">
              <a:xfrm>
                <a:off x="6686635" y="5081867"/>
                <a:ext cx="593690" cy="0"/>
              </a:xfrm>
              <a:prstGeom prst="line">
                <a:avLst/>
              </a:prstGeom>
              <a:ln w="60325" cap="rnd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8" name="Group 43"/>
            <p:cNvGrpSpPr>
              <a:grpSpLocks/>
            </p:cNvGrpSpPr>
            <p:nvPr/>
          </p:nvGrpSpPr>
          <p:grpSpPr bwMode="auto">
            <a:xfrm>
              <a:off x="775409" y="4264753"/>
              <a:ext cx="519587" cy="1490663"/>
              <a:chOff x="7151362" y="1933767"/>
              <a:chExt cx="519587" cy="1490663"/>
            </a:xfrm>
          </p:grpSpPr>
          <p:sp>
            <p:nvSpPr>
              <p:cNvPr id="4113" name="TextBox 17"/>
              <p:cNvSpPr txBox="1">
                <a:spLocks noChangeArrowheads="1"/>
              </p:cNvSpPr>
              <p:nvPr/>
            </p:nvSpPr>
            <p:spPr bwMode="auto">
              <a:xfrm>
                <a:off x="7151362" y="1933767"/>
                <a:ext cx="519587" cy="770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chemeClr val="tx2"/>
                    </a:solidFill>
                    <a:latin typeface="Arial Rounded MT Bold" pitchFamily="34" charset="0"/>
                  </a:rPr>
                  <a:t>1</a:t>
                </a:r>
              </a:p>
            </p:txBody>
          </p:sp>
          <p:sp>
            <p:nvSpPr>
              <p:cNvPr id="4114" name="TextBox 18"/>
              <p:cNvSpPr txBox="1">
                <a:spLocks noChangeArrowheads="1"/>
              </p:cNvSpPr>
              <p:nvPr/>
            </p:nvSpPr>
            <p:spPr bwMode="auto">
              <a:xfrm>
                <a:off x="7151362" y="2654399"/>
                <a:ext cx="519587" cy="770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chemeClr val="tx2"/>
                    </a:solidFill>
                    <a:latin typeface="Arial Rounded MT Bold" pitchFamily="34" charset="0"/>
                  </a:rPr>
                  <a:t>2</a:t>
                </a:r>
              </a:p>
            </p:txBody>
          </p:sp>
          <p:cxnSp>
            <p:nvCxnSpPr>
              <p:cNvPr id="47" name="Straight Connector 46"/>
              <p:cNvCxnSpPr/>
              <p:nvPr/>
            </p:nvCxnSpPr>
            <p:spPr bwMode="auto">
              <a:xfrm>
                <a:off x="7230732" y="2687830"/>
                <a:ext cx="360341" cy="0"/>
              </a:xfrm>
              <a:prstGeom prst="line">
                <a:avLst/>
              </a:prstGeom>
              <a:ln w="60325" cap="rnd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9" name="Group 47"/>
            <p:cNvGrpSpPr>
              <a:grpSpLocks/>
            </p:cNvGrpSpPr>
            <p:nvPr/>
          </p:nvGrpSpPr>
          <p:grpSpPr bwMode="auto">
            <a:xfrm>
              <a:off x="3229181" y="4264753"/>
              <a:ext cx="519587" cy="1490663"/>
              <a:chOff x="7151362" y="1933767"/>
              <a:chExt cx="519587" cy="1490663"/>
            </a:xfrm>
          </p:grpSpPr>
          <p:sp>
            <p:nvSpPr>
              <p:cNvPr id="4110" name="TextBox 17"/>
              <p:cNvSpPr txBox="1">
                <a:spLocks noChangeArrowheads="1"/>
              </p:cNvSpPr>
              <p:nvPr/>
            </p:nvSpPr>
            <p:spPr bwMode="auto">
              <a:xfrm>
                <a:off x="7151362" y="1933767"/>
                <a:ext cx="519587" cy="770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chemeClr val="tx2"/>
                    </a:solidFill>
                    <a:latin typeface="Arial Rounded MT Bold" pitchFamily="34" charset="0"/>
                  </a:rPr>
                  <a:t>2</a:t>
                </a:r>
              </a:p>
            </p:txBody>
          </p:sp>
          <p:sp>
            <p:nvSpPr>
              <p:cNvPr id="4111" name="TextBox 18"/>
              <p:cNvSpPr txBox="1">
                <a:spLocks noChangeArrowheads="1"/>
              </p:cNvSpPr>
              <p:nvPr/>
            </p:nvSpPr>
            <p:spPr bwMode="auto">
              <a:xfrm>
                <a:off x="7151362" y="2654399"/>
                <a:ext cx="519587" cy="770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4400">
                    <a:solidFill>
                      <a:schemeClr val="tx2"/>
                    </a:solidFill>
                    <a:latin typeface="Arial Rounded MT Bold" pitchFamily="34" charset="0"/>
                  </a:rPr>
                  <a:t>3</a:t>
                </a: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>
                <a:off x="7231089" y="2687830"/>
                <a:ext cx="360341" cy="0"/>
              </a:xfrm>
              <a:prstGeom prst="line">
                <a:avLst/>
              </a:prstGeom>
              <a:ln w="60325" cap="rnd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Oval 55"/>
          <p:cNvSpPr/>
          <p:nvPr/>
        </p:nvSpPr>
        <p:spPr>
          <a:xfrm>
            <a:off x="5045075" y="2038350"/>
            <a:ext cx="1003300" cy="1574800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3127375" y="4240213"/>
            <a:ext cx="1001713" cy="1574800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56" grpId="0" animBg="1"/>
      <p:bldP spid="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88" y="260350"/>
            <a:ext cx="86328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  <a:cs typeface="+mn-cs"/>
              </a:rPr>
              <a:t>Fraction and Decimal Equivalence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33500" y="2060575"/>
            <a:ext cx="6477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Arial Rounded MT Bold" pitchFamily="34" charset="0"/>
              </a:rPr>
              <a:t>Key Questions:</a:t>
            </a:r>
          </a:p>
          <a:p>
            <a:pPr algn="ctr"/>
            <a:endParaRPr lang="en-GB" sz="3200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n-GB" sz="3200" dirty="0">
                <a:solidFill>
                  <a:srgbClr val="FF0000"/>
                </a:solidFill>
                <a:latin typeface="Arial Rounded MT Bold" pitchFamily="34" charset="0"/>
              </a:rPr>
              <a:t>What does ‘equivalence’ mean?</a:t>
            </a:r>
          </a:p>
          <a:p>
            <a:pPr algn="ctr"/>
            <a:r>
              <a:rPr lang="en-GB" sz="3200" dirty="0">
                <a:solidFill>
                  <a:srgbClr val="FF0000"/>
                </a:solidFill>
                <a:latin typeface="Arial Rounded MT Bold" pitchFamily="34" charset="0"/>
              </a:rPr>
              <a:t>What is a fraction?</a:t>
            </a:r>
          </a:p>
          <a:p>
            <a:pPr algn="ctr"/>
            <a:r>
              <a:rPr lang="en-GB" sz="3200" dirty="0">
                <a:solidFill>
                  <a:srgbClr val="FF0000"/>
                </a:solidFill>
                <a:latin typeface="Arial Rounded MT Bold" pitchFamily="34" charset="0"/>
              </a:rPr>
              <a:t>What is a decimal?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88" y="260350"/>
            <a:ext cx="86328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  <a:cs typeface="+mn-cs"/>
              </a:rPr>
              <a:t>Fraction and Decimal Equivalence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9550" y="1557338"/>
            <a:ext cx="87249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Equivalence</a:t>
            </a:r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 means 2 or more things</a:t>
            </a:r>
            <a:br>
              <a:rPr lang="en-GB" sz="320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that are the same.</a:t>
            </a:r>
          </a:p>
          <a:p>
            <a:pPr algn="ctr"/>
            <a:endParaRPr lang="en-GB" sz="320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A </a:t>
            </a:r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fraction</a:t>
            </a:r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 is a word used to</a:t>
            </a:r>
            <a:br>
              <a:rPr lang="en-GB" sz="320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describe parts of a whole.</a:t>
            </a:r>
          </a:p>
          <a:p>
            <a:pPr algn="ctr"/>
            <a:endParaRPr lang="en-GB" sz="320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A </a:t>
            </a:r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decimal</a:t>
            </a:r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 also describes a part of a whole,</a:t>
            </a:r>
            <a:br>
              <a:rPr lang="en-GB" sz="320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but we write it using numbers and a</a:t>
            </a:r>
            <a:br>
              <a:rPr lang="en-GB" sz="320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decimal point, for example 0.5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88" y="260350"/>
            <a:ext cx="86328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  <a:cs typeface="+mn-cs"/>
              </a:rPr>
              <a:t>Fraction and Decimal Equivalence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1238" y="981075"/>
            <a:ext cx="7121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So, how do we work out a decimal?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7350" y="1635125"/>
            <a:ext cx="83693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It’s simple! We get any fraction and</a:t>
            </a:r>
            <a:br>
              <a:rPr lang="en-GB" sz="320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divide the </a:t>
            </a:r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Numerator</a:t>
            </a:r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 by the </a:t>
            </a:r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Denominator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8638" y="2781300"/>
            <a:ext cx="5851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Let’s work out an example ...</a:t>
            </a:r>
            <a:endParaRPr lang="en-GB" sz="3200">
              <a:solidFill>
                <a:srgbClr val="000099"/>
              </a:solidFill>
              <a:latin typeface="Arial Rounded MT Bold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425575" y="3500438"/>
            <a:ext cx="863600" cy="2281237"/>
            <a:chOff x="971600" y="4149080"/>
            <a:chExt cx="864096" cy="2280449"/>
          </a:xfrm>
        </p:grpSpPr>
        <p:sp>
          <p:nvSpPr>
            <p:cNvPr id="7182" name="TextBox 8"/>
            <p:cNvSpPr txBox="1">
              <a:spLocks noChangeArrowheads="1"/>
            </p:cNvSpPr>
            <p:nvPr/>
          </p:nvSpPr>
          <p:spPr bwMode="auto">
            <a:xfrm>
              <a:off x="1037202" y="4149080"/>
              <a:ext cx="732893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7200">
                  <a:solidFill>
                    <a:srgbClr val="FF0000"/>
                  </a:solidFill>
                  <a:latin typeface="Arial Rounded MT Bold" pitchFamily="34" charset="0"/>
                </a:rPr>
                <a:t>1</a:t>
              </a:r>
              <a:endParaRPr lang="en-GB" sz="72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  <p:sp>
          <p:nvSpPr>
            <p:cNvPr id="7183" name="TextBox 10"/>
            <p:cNvSpPr txBox="1">
              <a:spLocks noChangeArrowheads="1"/>
            </p:cNvSpPr>
            <p:nvPr/>
          </p:nvSpPr>
          <p:spPr bwMode="auto">
            <a:xfrm>
              <a:off x="1037202" y="5229200"/>
              <a:ext cx="732893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7200">
                  <a:solidFill>
                    <a:srgbClr val="FF0000"/>
                  </a:solidFill>
                  <a:latin typeface="Arial Rounded MT Bold" pitchFamily="34" charset="0"/>
                </a:rPr>
                <a:t>2</a:t>
              </a:r>
              <a:endParaRPr lang="en-GB" sz="72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971600" y="5301207"/>
              <a:ext cx="864096" cy="0"/>
            </a:xfrm>
            <a:prstGeom prst="line">
              <a:avLst/>
            </a:prstGeom>
            <a:ln w="889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433638" y="3789363"/>
            <a:ext cx="5319712" cy="584200"/>
            <a:chOff x="2627784" y="4437112"/>
            <a:chExt cx="5319262" cy="585351"/>
          </a:xfrm>
        </p:grpSpPr>
        <p:sp>
          <p:nvSpPr>
            <p:cNvPr id="7180" name="TextBox 14"/>
            <p:cNvSpPr txBox="1">
              <a:spLocks noChangeArrowheads="1"/>
            </p:cNvSpPr>
            <p:nvPr/>
          </p:nvSpPr>
          <p:spPr bwMode="auto">
            <a:xfrm>
              <a:off x="3097175" y="4437112"/>
              <a:ext cx="4849871" cy="585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3200">
                  <a:solidFill>
                    <a:srgbClr val="FF0000"/>
                  </a:solidFill>
                  <a:latin typeface="Arial Rounded MT Bold" pitchFamily="34" charset="0"/>
                </a:rPr>
                <a:t>Divide the </a:t>
              </a:r>
              <a:r>
                <a:rPr lang="en-GB" sz="3200">
                  <a:solidFill>
                    <a:srgbClr val="000099"/>
                  </a:solidFill>
                  <a:latin typeface="Arial Rounded MT Bold" pitchFamily="34" charset="0"/>
                </a:rPr>
                <a:t>Numerator</a:t>
              </a:r>
              <a:r>
                <a:rPr lang="en-GB" sz="3200">
                  <a:solidFill>
                    <a:srgbClr val="FF0000"/>
                  </a:solidFill>
                  <a:latin typeface="Arial Rounded MT Bold" pitchFamily="34" charset="0"/>
                </a:rPr>
                <a:t>, 1</a:t>
              </a:r>
              <a:endParaRPr lang="en-GB" sz="32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2627784" y="4729788"/>
              <a:ext cx="504782" cy="0"/>
            </a:xfrm>
            <a:prstGeom prst="straightConnector1">
              <a:avLst/>
            </a:prstGeom>
            <a:ln w="57150" cap="rnd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2433638" y="4860925"/>
            <a:ext cx="5005387" cy="584200"/>
            <a:chOff x="2627784" y="5301208"/>
            <a:chExt cx="5005225" cy="584775"/>
          </a:xfrm>
        </p:grpSpPr>
        <p:sp>
          <p:nvSpPr>
            <p:cNvPr id="7178" name="TextBox 15"/>
            <p:cNvSpPr txBox="1">
              <a:spLocks noChangeArrowheads="1"/>
            </p:cNvSpPr>
            <p:nvPr/>
          </p:nvSpPr>
          <p:spPr bwMode="auto">
            <a:xfrm>
              <a:off x="3131840" y="5301208"/>
              <a:ext cx="450116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3200">
                  <a:solidFill>
                    <a:srgbClr val="FF0000"/>
                  </a:solidFill>
                  <a:latin typeface="Arial Rounded MT Bold" pitchFamily="34" charset="0"/>
                </a:rPr>
                <a:t>by the </a:t>
              </a:r>
              <a:r>
                <a:rPr lang="en-GB" sz="3200">
                  <a:solidFill>
                    <a:srgbClr val="000099"/>
                  </a:solidFill>
                  <a:latin typeface="Arial Rounded MT Bold" pitchFamily="34" charset="0"/>
                </a:rPr>
                <a:t>Denominator</a:t>
              </a:r>
              <a:r>
                <a:rPr lang="en-GB" sz="3200">
                  <a:solidFill>
                    <a:srgbClr val="FF0000"/>
                  </a:solidFill>
                  <a:latin typeface="Arial Rounded MT Bold" pitchFamily="34" charset="0"/>
                </a:rPr>
                <a:t>, 2</a:t>
              </a:r>
              <a:endParaRPr lang="en-GB" sz="32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2627784" y="5593596"/>
              <a:ext cx="504809" cy="0"/>
            </a:xfrm>
            <a:prstGeom prst="straightConnector1">
              <a:avLst/>
            </a:prstGeom>
            <a:ln w="57150" cap="rnd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587625" y="5710238"/>
            <a:ext cx="391636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4400">
                <a:solidFill>
                  <a:srgbClr val="000099"/>
                </a:solidFill>
                <a:latin typeface="Arial Rounded MT Bold" pitchFamily="34" charset="0"/>
              </a:rPr>
              <a:t>so, 1 </a:t>
            </a:r>
            <a:r>
              <a:rPr lang="en-GB" sz="4400" b="1">
                <a:solidFill>
                  <a:srgbClr val="000099"/>
                </a:solidFill>
              </a:rPr>
              <a:t>÷</a:t>
            </a:r>
            <a:r>
              <a:rPr lang="en-GB" sz="4400">
                <a:solidFill>
                  <a:srgbClr val="000099"/>
                </a:solidFill>
                <a:latin typeface="Arial Rounded MT Bold" pitchFamily="34" charset="0"/>
              </a:rPr>
              <a:t> 2 = 0.5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6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2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5588" y="260350"/>
            <a:ext cx="86328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  <a:cs typeface="+mn-cs"/>
              </a:rPr>
              <a:t>Fraction and Decimal Equivalence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20750" y="981075"/>
            <a:ext cx="7302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Calculators ready? Let’s do some ...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30225" y="1955800"/>
            <a:ext cx="1079500" cy="1490663"/>
            <a:chOff x="937682" y="1659927"/>
            <a:chExt cx="1079723" cy="1489521"/>
          </a:xfrm>
        </p:grpSpPr>
        <p:sp>
          <p:nvSpPr>
            <p:cNvPr id="10276" name="TextBox 17"/>
            <p:cNvSpPr txBox="1">
              <a:spLocks noChangeArrowheads="1"/>
            </p:cNvSpPr>
            <p:nvPr/>
          </p:nvSpPr>
          <p:spPr bwMode="auto">
            <a:xfrm>
              <a:off x="937682" y="1659927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1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  <p:sp>
          <p:nvSpPr>
            <p:cNvPr id="10277" name="TextBox 18"/>
            <p:cNvSpPr txBox="1">
              <a:spLocks noChangeArrowheads="1"/>
            </p:cNvSpPr>
            <p:nvPr/>
          </p:nvSpPr>
          <p:spPr bwMode="auto">
            <a:xfrm>
              <a:off x="937682" y="2380007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4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017073" y="2413412"/>
              <a:ext cx="360437" cy="0"/>
            </a:xfrm>
            <a:prstGeom prst="line">
              <a:avLst/>
            </a:prstGeom>
            <a:ln w="60325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79" name="TextBox 22"/>
            <p:cNvSpPr txBox="1">
              <a:spLocks noChangeArrowheads="1"/>
            </p:cNvSpPr>
            <p:nvPr/>
          </p:nvSpPr>
          <p:spPr bwMode="auto">
            <a:xfrm>
              <a:off x="1497711" y="2036642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=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630613" y="1955800"/>
            <a:ext cx="1079500" cy="1490663"/>
            <a:chOff x="937682" y="1659927"/>
            <a:chExt cx="1079723" cy="1489521"/>
          </a:xfrm>
        </p:grpSpPr>
        <p:sp>
          <p:nvSpPr>
            <p:cNvPr id="10272" name="TextBox 25"/>
            <p:cNvSpPr txBox="1">
              <a:spLocks noChangeArrowheads="1"/>
            </p:cNvSpPr>
            <p:nvPr/>
          </p:nvSpPr>
          <p:spPr bwMode="auto">
            <a:xfrm>
              <a:off x="937682" y="1659927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1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  <p:sp>
          <p:nvSpPr>
            <p:cNvPr id="10273" name="TextBox 26"/>
            <p:cNvSpPr txBox="1">
              <a:spLocks noChangeArrowheads="1"/>
            </p:cNvSpPr>
            <p:nvPr/>
          </p:nvSpPr>
          <p:spPr bwMode="auto">
            <a:xfrm>
              <a:off x="937682" y="2380007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3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017073" y="2413412"/>
              <a:ext cx="360436" cy="0"/>
            </a:xfrm>
            <a:prstGeom prst="line">
              <a:avLst/>
            </a:prstGeom>
            <a:ln w="60325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75" name="TextBox 28"/>
            <p:cNvSpPr txBox="1">
              <a:spLocks noChangeArrowheads="1"/>
            </p:cNvSpPr>
            <p:nvPr/>
          </p:nvSpPr>
          <p:spPr bwMode="auto">
            <a:xfrm>
              <a:off x="1497711" y="2036642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=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311900" y="1955800"/>
            <a:ext cx="1079500" cy="1490663"/>
            <a:chOff x="937682" y="1659927"/>
            <a:chExt cx="1079723" cy="1489521"/>
          </a:xfrm>
        </p:grpSpPr>
        <p:sp>
          <p:nvSpPr>
            <p:cNvPr id="10268" name="TextBox 30"/>
            <p:cNvSpPr txBox="1">
              <a:spLocks noChangeArrowheads="1"/>
            </p:cNvSpPr>
            <p:nvPr/>
          </p:nvSpPr>
          <p:spPr bwMode="auto">
            <a:xfrm>
              <a:off x="937682" y="1659927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1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  <p:sp>
          <p:nvSpPr>
            <p:cNvPr id="10269" name="TextBox 31"/>
            <p:cNvSpPr txBox="1">
              <a:spLocks noChangeArrowheads="1"/>
            </p:cNvSpPr>
            <p:nvPr/>
          </p:nvSpPr>
          <p:spPr bwMode="auto">
            <a:xfrm>
              <a:off x="937682" y="2380007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6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1017073" y="2413412"/>
              <a:ext cx="360437" cy="0"/>
            </a:xfrm>
            <a:prstGeom prst="line">
              <a:avLst/>
            </a:prstGeom>
            <a:ln w="60325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71" name="TextBox 33"/>
            <p:cNvSpPr txBox="1">
              <a:spLocks noChangeArrowheads="1"/>
            </p:cNvSpPr>
            <p:nvPr/>
          </p:nvSpPr>
          <p:spPr bwMode="auto">
            <a:xfrm>
              <a:off x="1497711" y="2036642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=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528638" y="4291013"/>
            <a:ext cx="1079500" cy="1489075"/>
            <a:chOff x="937682" y="1659927"/>
            <a:chExt cx="1079723" cy="1489521"/>
          </a:xfrm>
        </p:grpSpPr>
        <p:sp>
          <p:nvSpPr>
            <p:cNvPr id="10264" name="TextBox 35"/>
            <p:cNvSpPr txBox="1">
              <a:spLocks noChangeArrowheads="1"/>
            </p:cNvSpPr>
            <p:nvPr/>
          </p:nvSpPr>
          <p:spPr bwMode="auto">
            <a:xfrm>
              <a:off x="937682" y="1659927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1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  <p:sp>
          <p:nvSpPr>
            <p:cNvPr id="10265" name="TextBox 36"/>
            <p:cNvSpPr txBox="1">
              <a:spLocks noChangeArrowheads="1"/>
            </p:cNvSpPr>
            <p:nvPr/>
          </p:nvSpPr>
          <p:spPr bwMode="auto">
            <a:xfrm>
              <a:off x="937682" y="2380007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8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1017073" y="2412627"/>
              <a:ext cx="360436" cy="0"/>
            </a:xfrm>
            <a:prstGeom prst="line">
              <a:avLst/>
            </a:prstGeom>
            <a:ln w="60325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67" name="TextBox 38"/>
            <p:cNvSpPr txBox="1">
              <a:spLocks noChangeArrowheads="1"/>
            </p:cNvSpPr>
            <p:nvPr/>
          </p:nvSpPr>
          <p:spPr bwMode="auto">
            <a:xfrm>
              <a:off x="1497711" y="2036642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=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3460750" y="4291013"/>
            <a:ext cx="1247775" cy="1489075"/>
            <a:chOff x="770168" y="1659927"/>
            <a:chExt cx="1247237" cy="1489521"/>
          </a:xfrm>
        </p:grpSpPr>
        <p:sp>
          <p:nvSpPr>
            <p:cNvPr id="10260" name="TextBox 40"/>
            <p:cNvSpPr txBox="1">
              <a:spLocks noChangeArrowheads="1"/>
            </p:cNvSpPr>
            <p:nvPr/>
          </p:nvSpPr>
          <p:spPr bwMode="auto">
            <a:xfrm>
              <a:off x="937682" y="1659927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1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  <p:sp>
          <p:nvSpPr>
            <p:cNvPr id="10261" name="TextBox 41"/>
            <p:cNvSpPr txBox="1">
              <a:spLocks noChangeArrowheads="1"/>
            </p:cNvSpPr>
            <p:nvPr/>
          </p:nvSpPr>
          <p:spPr bwMode="auto">
            <a:xfrm>
              <a:off x="770168" y="2380007"/>
              <a:ext cx="854722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10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1017711" y="2412627"/>
              <a:ext cx="360208" cy="0"/>
            </a:xfrm>
            <a:prstGeom prst="line">
              <a:avLst/>
            </a:prstGeom>
            <a:ln w="60325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63" name="TextBox 43"/>
            <p:cNvSpPr txBox="1">
              <a:spLocks noChangeArrowheads="1"/>
            </p:cNvSpPr>
            <p:nvPr/>
          </p:nvSpPr>
          <p:spPr bwMode="auto">
            <a:xfrm>
              <a:off x="1497711" y="2036642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=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6310313" y="4291013"/>
            <a:ext cx="1079500" cy="1489075"/>
            <a:chOff x="937682" y="1659927"/>
            <a:chExt cx="1079723" cy="1489521"/>
          </a:xfrm>
        </p:grpSpPr>
        <p:sp>
          <p:nvSpPr>
            <p:cNvPr id="10256" name="TextBox 45"/>
            <p:cNvSpPr txBox="1">
              <a:spLocks noChangeArrowheads="1"/>
            </p:cNvSpPr>
            <p:nvPr/>
          </p:nvSpPr>
          <p:spPr bwMode="auto">
            <a:xfrm>
              <a:off x="937682" y="1659927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1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  <p:sp>
          <p:nvSpPr>
            <p:cNvPr id="10257" name="TextBox 46"/>
            <p:cNvSpPr txBox="1">
              <a:spLocks noChangeArrowheads="1"/>
            </p:cNvSpPr>
            <p:nvPr/>
          </p:nvSpPr>
          <p:spPr bwMode="auto">
            <a:xfrm>
              <a:off x="937682" y="2380007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5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1017073" y="2412627"/>
              <a:ext cx="360436" cy="0"/>
            </a:xfrm>
            <a:prstGeom prst="line">
              <a:avLst/>
            </a:prstGeom>
            <a:ln w="60325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59" name="TextBox 48"/>
            <p:cNvSpPr txBox="1">
              <a:spLocks noChangeArrowheads="1"/>
            </p:cNvSpPr>
            <p:nvPr/>
          </p:nvSpPr>
          <p:spPr bwMode="auto">
            <a:xfrm>
              <a:off x="1497711" y="2036642"/>
              <a:ext cx="51969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4400">
                  <a:solidFill>
                    <a:srgbClr val="FF0000"/>
                  </a:solidFill>
                  <a:latin typeface="Arial Rounded MT Bold" pitchFamily="34" charset="0"/>
                </a:rPr>
                <a:t>=</a:t>
              </a:r>
              <a:endParaRPr lang="en-GB" sz="440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</p:grp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1616075" y="2308225"/>
            <a:ext cx="13652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4400">
                <a:solidFill>
                  <a:srgbClr val="000099"/>
                </a:solidFill>
                <a:latin typeface="Arial Rounded MT Bold" pitchFamily="34" charset="0"/>
              </a:rPr>
              <a:t>0.25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1616075" y="4652963"/>
            <a:ext cx="17002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4400">
                <a:solidFill>
                  <a:srgbClr val="000099"/>
                </a:solidFill>
                <a:latin typeface="Arial Rounded MT Bold" pitchFamily="34" charset="0"/>
              </a:rPr>
              <a:t>0.125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4722813" y="2306638"/>
            <a:ext cx="103028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4400">
                <a:solidFill>
                  <a:srgbClr val="000099"/>
                </a:solidFill>
                <a:latin typeface="Arial Rounded MT Bold" pitchFamily="34" charset="0"/>
              </a:rPr>
              <a:t>0.3</a:t>
            </a: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4724400" y="4651375"/>
            <a:ext cx="10318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4400">
                <a:solidFill>
                  <a:srgbClr val="000099"/>
                </a:solidFill>
                <a:latin typeface="Arial Rounded MT Bold" pitchFamily="34" charset="0"/>
              </a:rPr>
              <a:t>0.1</a:t>
            </a: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7385050" y="2303463"/>
            <a:ext cx="13652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4400">
                <a:solidFill>
                  <a:srgbClr val="000099"/>
                </a:solidFill>
                <a:latin typeface="Arial Rounded MT Bold" pitchFamily="34" charset="0"/>
              </a:rPr>
              <a:t>0.16</a:t>
            </a: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389813" y="4649788"/>
            <a:ext cx="103028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4400">
                <a:solidFill>
                  <a:srgbClr val="000099"/>
                </a:solidFill>
                <a:latin typeface="Arial Rounded MT Bold" pitchFamily="34" charset="0"/>
              </a:rPr>
              <a:t>0.2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88" y="260350"/>
            <a:ext cx="86328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  <a:cs typeface="+mn-cs"/>
              </a:rPr>
              <a:t>Fraction and Decimal Equivalence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33525" y="981075"/>
            <a:ext cx="6076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So, let’s try these problems ...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90650" y="2606675"/>
            <a:ext cx="57832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If 1 third is 0.3, 2 thirds is ...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953250" y="2606675"/>
            <a:ext cx="8001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0.6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300163" y="3409950"/>
            <a:ext cx="59880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If 1 tenth is 0.1, 4 tenths is ...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043738" y="3409950"/>
            <a:ext cx="8001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0.4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93725" y="4214813"/>
            <a:ext cx="71612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If 1 quarter is 0.25, 3 quarters is ...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507288" y="4214813"/>
            <a:ext cx="10429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0.75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46225" y="5018088"/>
            <a:ext cx="5489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If 1 fifth is 0.2, 4 fifths is ...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797675" y="5018088"/>
            <a:ext cx="800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0.8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403350" y="1803400"/>
            <a:ext cx="57737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If 1 half is 0.5, 2 halves is ...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940550" y="1803400"/>
            <a:ext cx="8001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1.0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98450" y="5821363"/>
            <a:ext cx="8005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If 5 tenths is 0.5, this is equivalent to ...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058150" y="5821363"/>
            <a:ext cx="78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1/2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88" y="260350"/>
            <a:ext cx="86328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  <a:cs typeface="+mn-cs"/>
              </a:rPr>
              <a:t>Fraction and Decimal Equivalence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87438" y="981075"/>
            <a:ext cx="6969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FF0000"/>
                </a:solidFill>
                <a:latin typeface="Arial Rounded MT Bold" pitchFamily="34" charset="0"/>
              </a:rPr>
              <a:t>Can you work out these decimals?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900" y="2806700"/>
            <a:ext cx="56578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0900" y="1789113"/>
            <a:ext cx="56578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0900" y="3822700"/>
            <a:ext cx="56578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0900" y="4838700"/>
            <a:ext cx="56578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0900" y="5854700"/>
            <a:ext cx="56578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364413" y="1781175"/>
            <a:ext cx="8001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0.5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364413" y="2798763"/>
            <a:ext cx="800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0.7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364413" y="3816350"/>
            <a:ext cx="800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0.2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364413" y="4833938"/>
            <a:ext cx="800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0.8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364413" y="5849938"/>
            <a:ext cx="8001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0.9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1154</TotalTime>
  <Words>385</Words>
  <Application>Microsoft Office PowerPoint</Application>
  <PresentationFormat>On-screen Show (4:3)</PresentationFormat>
  <Paragraphs>116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Rounded MT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</dc:creator>
  <cp:lastModifiedBy>Administrator</cp:lastModifiedBy>
  <cp:revision>65</cp:revision>
  <dcterms:created xsi:type="dcterms:W3CDTF">2011-11-26T10:57:03Z</dcterms:created>
  <dcterms:modified xsi:type="dcterms:W3CDTF">2020-06-10T17:16:48Z</dcterms:modified>
</cp:coreProperties>
</file>