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9" r:id="rId4"/>
    <p:sldId id="270" r:id="rId5"/>
    <p:sldId id="274" r:id="rId6"/>
    <p:sldId id="275" r:id="rId7"/>
    <p:sldId id="276" r:id="rId8"/>
    <p:sldId id="277" r:id="rId9"/>
    <p:sldId id="278" r:id="rId10"/>
    <p:sldId id="279" r:id="rId11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 SemiBold" pitchFamily="2" charset="0"/>
      <p:bold r:id="rId20"/>
    </p:embeddedFont>
    <p:embeddedFont>
      <p:font typeface="Twinkl" panose="020B0604020202020204" pitchFamily="2" charset="0"/>
      <p:regular r:id="rId21"/>
      <p:bold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  <p15:guide id="11" orient="horz" pos="2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D0D5"/>
    <a:srgbClr val="1D6569"/>
    <a:srgbClr val="32B4B9"/>
    <a:srgbClr val="AEE5E8"/>
    <a:srgbClr val="AFBFC0"/>
    <a:srgbClr val="DBF4F5"/>
    <a:srgbClr val="64A8AB"/>
    <a:srgbClr val="62C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90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  <p:guide orient="horz" pos="279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D60132-CE14-40B8-843D-93B4A21E1E03}" type="datetimeFigureOut">
              <a:rPr lang="en-GB"/>
              <a:pPr>
                <a:defRPr/>
              </a:pPr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17B15D-8574-4D7F-B995-0D72DDFACA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6B055E-3BBF-432B-8428-B145EE0A7F7C}" type="datetimeFigureOut">
              <a:rPr lang="en-GB"/>
              <a:pPr>
                <a:defRPr/>
              </a:pPr>
              <a:t>03/06/2020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483190-1460-4C37-81E2-6FCBD3ED0A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26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0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63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06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46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3E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Quiz Question 3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Which words are the proper nouns in the following sentences?</a:t>
            </a:r>
          </a:p>
        </p:txBody>
      </p:sp>
      <p:sp>
        <p:nvSpPr>
          <p:cNvPr id="17412" name="Rectangle 33"/>
          <p:cNvSpPr>
            <a:spLocks/>
          </p:cNvSpPr>
          <p:nvPr/>
        </p:nvSpPr>
        <p:spPr bwMode="auto">
          <a:xfrm>
            <a:off x="750888" y="2254250"/>
            <a:ext cx="7632700" cy="3838575"/>
          </a:xfrm>
          <a:prstGeom prst="rect">
            <a:avLst/>
          </a:prstGeom>
          <a:solidFill>
            <a:srgbClr val="65D0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Twinkl Sb"/>
              <a:buAutoNum type="alphaLcParenR"/>
            </a:pPr>
            <a:r>
              <a:rPr lang="en-GB" altLang="en-US">
                <a:solidFill>
                  <a:schemeClr val="tx1"/>
                </a:solidFill>
              </a:rPr>
              <a:t>On friday, I went to see my grandmother at her house.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Twinkl Sb"/>
              <a:buAutoNum type="alphaLcParenR"/>
            </a:pPr>
            <a:r>
              <a:rPr lang="en-US" altLang="en-US"/>
              <a:t>Last year, I celebrated thanksgiving at home</a:t>
            </a:r>
            <a:r>
              <a:rPr lang="en-GB" altLang="en-US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Twinkl Sb"/>
              <a:buAutoNum type="alphaLcParenR"/>
            </a:pPr>
            <a:r>
              <a:rPr lang="en-US" altLang="en-US"/>
              <a:t>Over the weekend, we went to the movies in town to see the new movie by pixar</a:t>
            </a:r>
            <a:r>
              <a:rPr lang="en-GB" altLang="en-US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0825" y="3429000"/>
            <a:ext cx="695325" cy="36988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481388" y="3859213"/>
            <a:ext cx="1387475" cy="36988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49475" y="4595813"/>
            <a:ext cx="619125" cy="3683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Getting Started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is a </a:t>
            </a:r>
            <a:r>
              <a:rPr lang="en-GB" altLang="en-US" b="1">
                <a:solidFill>
                  <a:schemeClr val="tx1"/>
                </a:solidFill>
              </a:rPr>
              <a:t>noun? </a:t>
            </a:r>
          </a:p>
        </p:txBody>
      </p:sp>
      <p:sp>
        <p:nvSpPr>
          <p:cNvPr id="9220" name="Rectangle 5"/>
          <p:cNvSpPr>
            <a:spLocks/>
          </p:cNvSpPr>
          <p:nvPr/>
        </p:nvSpPr>
        <p:spPr bwMode="auto">
          <a:xfrm>
            <a:off x="750888" y="1968500"/>
            <a:ext cx="7632700" cy="1123950"/>
          </a:xfrm>
          <a:prstGeom prst="rect">
            <a:avLst/>
          </a:prstGeom>
          <a:solidFill>
            <a:srgbClr val="62C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noun is a naming word. Nouns are used to identify people, places, objects, animals or ideas. There are several different types of nouns; we most commonly use ‘common nouns’.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50888" y="3429000"/>
            <a:ext cx="7642225" cy="2663825"/>
            <a:chOff x="750885" y="3429000"/>
            <a:chExt cx="7641492" cy="2663825"/>
          </a:xfrm>
        </p:grpSpPr>
        <p:sp>
          <p:nvSpPr>
            <p:cNvPr id="9226" name="Rectangle 6"/>
            <p:cNvSpPr>
              <a:spLocks noChangeArrowheads="1"/>
            </p:cNvSpPr>
            <p:nvPr/>
          </p:nvSpPr>
          <p:spPr bwMode="auto">
            <a:xfrm>
              <a:off x="750885" y="3429000"/>
              <a:ext cx="7632700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So, what is a </a:t>
              </a:r>
              <a:r>
                <a:rPr lang="en-GB" altLang="en-US" b="1">
                  <a:solidFill>
                    <a:schemeClr val="tx1"/>
                  </a:solidFill>
                </a:rPr>
                <a:t>common noun? </a:t>
              </a:r>
            </a:p>
          </p:txBody>
        </p:sp>
        <p:sp>
          <p:nvSpPr>
            <p:cNvPr id="9227" name="Rectangle 7"/>
            <p:cNvSpPr>
              <a:spLocks/>
            </p:cNvSpPr>
            <p:nvPr/>
          </p:nvSpPr>
          <p:spPr bwMode="auto">
            <a:xfrm>
              <a:off x="759677" y="3851405"/>
              <a:ext cx="7632700" cy="2241420"/>
            </a:xfrm>
            <a:prstGeom prst="rect">
              <a:avLst/>
            </a:prstGeom>
            <a:solidFill>
              <a:srgbClr val="62C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Common nouns</a:t>
              </a:r>
              <a:r>
                <a:rPr lang="en-GB" altLang="en-US">
                  <a:solidFill>
                    <a:schemeClr val="tx1"/>
                  </a:solidFill>
                </a:rPr>
                <a:t> are the general names for people, places, objects or animals. For example:</a:t>
              </a:r>
            </a:p>
          </p:txBody>
        </p:sp>
      </p:grpSp>
      <p:pic>
        <p:nvPicPr>
          <p:cNvPr id="922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86"/>
          <a:stretch>
            <a:fillRect/>
          </a:stretch>
        </p:blipFill>
        <p:spPr bwMode="auto">
          <a:xfrm>
            <a:off x="1239838" y="4702175"/>
            <a:ext cx="16192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4565650"/>
            <a:ext cx="1344613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4489450"/>
            <a:ext cx="4953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4457700"/>
            <a:ext cx="192881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/>
          <p:cNvSpPr>
            <a:spLocks/>
          </p:cNvSpPr>
          <p:nvPr/>
        </p:nvSpPr>
        <p:spPr bwMode="auto">
          <a:xfrm>
            <a:off x="5903913" y="2341563"/>
            <a:ext cx="2484437" cy="2924175"/>
          </a:xfrm>
          <a:prstGeom prst="rect">
            <a:avLst/>
          </a:prstGeom>
          <a:solidFill>
            <a:srgbClr val="62C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0243" name="Rectangle 10"/>
          <p:cNvSpPr>
            <a:spLocks/>
          </p:cNvSpPr>
          <p:nvPr/>
        </p:nvSpPr>
        <p:spPr bwMode="auto">
          <a:xfrm>
            <a:off x="3328988" y="2351088"/>
            <a:ext cx="2486025" cy="2924175"/>
          </a:xfrm>
          <a:prstGeom prst="rect">
            <a:avLst/>
          </a:prstGeom>
          <a:solidFill>
            <a:srgbClr val="62C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024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Getting Started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Proper nouns </a:t>
            </a:r>
            <a:r>
              <a:rPr lang="en-GB" altLang="en-US">
                <a:solidFill>
                  <a:schemeClr val="tx1"/>
                </a:solidFill>
              </a:rPr>
              <a:t>are different in that they name </a:t>
            </a:r>
            <a:r>
              <a:rPr lang="en-GB" altLang="en-US" b="1">
                <a:solidFill>
                  <a:schemeClr val="tx1"/>
                </a:solidFill>
              </a:rPr>
              <a:t>specific places, objects or people.</a:t>
            </a:r>
            <a:r>
              <a:rPr lang="en-GB" altLang="en-US">
                <a:solidFill>
                  <a:schemeClr val="tx1"/>
                </a:solidFill>
              </a:rPr>
              <a:t> A proper noun should always start with a </a:t>
            </a:r>
            <a:r>
              <a:rPr lang="en-GB" altLang="en-US" b="1">
                <a:solidFill>
                  <a:schemeClr val="tx1"/>
                </a:solidFill>
              </a:rPr>
              <a:t>capital letter. 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55650" y="5394325"/>
            <a:ext cx="76327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Months of the year</a:t>
            </a:r>
            <a:r>
              <a:rPr lang="en-GB" altLang="en-US">
                <a:solidFill>
                  <a:schemeClr val="tx1"/>
                </a:solidFill>
              </a:rPr>
              <a:t>, </a:t>
            </a:r>
            <a:r>
              <a:rPr lang="en-GB" altLang="en-US" b="1">
                <a:solidFill>
                  <a:schemeClr val="tx1"/>
                </a:solidFill>
              </a:rPr>
              <a:t>days of the week</a:t>
            </a:r>
            <a:r>
              <a:rPr lang="en-GB" altLang="en-US">
                <a:solidFill>
                  <a:schemeClr val="tx1"/>
                </a:solidFill>
              </a:rPr>
              <a:t>, some </a:t>
            </a:r>
            <a:r>
              <a:rPr lang="en-GB" altLang="en-US" b="1">
                <a:solidFill>
                  <a:schemeClr val="tx1"/>
                </a:solidFill>
              </a:rPr>
              <a:t>religious events </a:t>
            </a:r>
            <a:r>
              <a:rPr lang="en-GB" altLang="en-US">
                <a:solidFill>
                  <a:schemeClr val="tx1"/>
                </a:solidFill>
              </a:rPr>
              <a:t>and </a:t>
            </a:r>
            <a:r>
              <a:rPr lang="en-GB" altLang="en-US" b="1">
                <a:solidFill>
                  <a:schemeClr val="tx1"/>
                </a:solidFill>
              </a:rPr>
              <a:t>brand names </a:t>
            </a:r>
            <a:r>
              <a:rPr lang="en-GB" altLang="en-US">
                <a:solidFill>
                  <a:schemeClr val="tx1"/>
                </a:solidFill>
              </a:rPr>
              <a:t>are also considered to be </a:t>
            </a:r>
            <a:r>
              <a:rPr lang="en-GB" altLang="en-US" b="1">
                <a:solidFill>
                  <a:schemeClr val="tx1"/>
                </a:solidFill>
              </a:rPr>
              <a:t>proper nouns</a:t>
            </a:r>
            <a:r>
              <a:rPr lang="en-GB" altLang="en-US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247" name="Rectangle 7"/>
          <p:cNvSpPr>
            <a:spLocks/>
          </p:cNvSpPr>
          <p:nvPr/>
        </p:nvSpPr>
        <p:spPr bwMode="auto">
          <a:xfrm>
            <a:off x="750888" y="2351088"/>
            <a:ext cx="2484437" cy="2924175"/>
          </a:xfrm>
          <a:prstGeom prst="rect">
            <a:avLst/>
          </a:prstGeom>
          <a:solidFill>
            <a:srgbClr val="62C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0248" name="Rectangle 2"/>
          <p:cNvSpPr>
            <a:spLocks noChangeArrowheads="1"/>
          </p:cNvSpPr>
          <p:nvPr/>
        </p:nvSpPr>
        <p:spPr bwMode="auto">
          <a:xfrm>
            <a:off x="1519238" y="4722813"/>
            <a:ext cx="947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Sydney</a:t>
            </a:r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3890963" y="4675188"/>
            <a:ext cx="1352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Roald Dahl</a:t>
            </a:r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6456363" y="4652963"/>
            <a:ext cx="1379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London Eye</a:t>
            </a:r>
          </a:p>
        </p:txBody>
      </p:sp>
      <p:pic>
        <p:nvPicPr>
          <p:cNvPr id="1025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3" b="30403"/>
          <a:stretch>
            <a:fillRect/>
          </a:stretch>
        </p:blipFill>
        <p:spPr bwMode="auto">
          <a:xfrm>
            <a:off x="3460750" y="2471738"/>
            <a:ext cx="22225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2471738"/>
            <a:ext cx="2214563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1" r="10094"/>
          <a:stretch>
            <a:fillRect/>
          </a:stretch>
        </p:blipFill>
        <p:spPr bwMode="auto">
          <a:xfrm>
            <a:off x="889000" y="2471738"/>
            <a:ext cx="2208213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Next Steps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Could you help me to fill in this common noun and proper noun chart? The first missing answer is completed for you: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55650" y="2254250"/>
          <a:ext cx="7632700" cy="3851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1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Common Noun</a:t>
                      </a: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B4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Proper Noun</a:t>
                      </a: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B4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12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woman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J. K. Rowling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12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country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E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128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Africa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12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cartoon character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E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12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famous landmark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128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E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August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12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day of</a:t>
                      </a:r>
                      <a:r>
                        <a:rPr lang="en-GB" sz="1800" baseline="0" dirty="0"/>
                        <a:t> the week</a:t>
                      </a:r>
                      <a:endParaRPr lang="en-GB" sz="1800" dirty="0"/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12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city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E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12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restaurant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Practice Your Skills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spot the three proper nouns hidden behind the numbered squares? When you think you’ve got them, write them carefully on your whiteboards with a capital letter.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755650" y="5729288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Could you use one of your proper nouns in a compound sentence?</a:t>
            </a:r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755650" y="2832100"/>
            <a:ext cx="2459038" cy="27844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lIns="108000" tIns="108000" rIns="108000" bIns="108000"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srgbClr val="1D6569"/>
              </a:solidFill>
              <a:latin typeface="+mn-lt"/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3343275" y="2832100"/>
            <a:ext cx="2457450" cy="27844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lIns="108000" tIns="108000" rIns="108000" bIns="108000"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srgbClr val="1D6569"/>
              </a:solidFill>
              <a:latin typeface="+mn-lt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5929313" y="2832100"/>
            <a:ext cx="2459037" cy="27844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lIns="108000" tIns="108000" rIns="108000" bIns="108000"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srgbClr val="1D6569"/>
              </a:solidFill>
              <a:latin typeface="+mn-lt"/>
            </a:endParaRPr>
          </a:p>
        </p:txBody>
      </p:sp>
      <p:pic>
        <p:nvPicPr>
          <p:cNvPr id="12296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3365500"/>
            <a:ext cx="1798637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484313" y="5149850"/>
            <a:ext cx="1052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America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595688" y="5149850"/>
            <a:ext cx="1952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Statue of Liberty</a:t>
            </a:r>
            <a:endParaRPr lang="en-GB" altLang="en-US" b="1">
              <a:solidFill>
                <a:srgbClr val="1D6569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629400" y="5149850"/>
            <a:ext cx="1135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February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5929313" y="2832100"/>
            <a:ext cx="2459037" cy="2784475"/>
          </a:xfrm>
          <a:prstGeom prst="rect">
            <a:avLst/>
          </a:prstGeom>
          <a:solidFill>
            <a:srgbClr val="62C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0" b="1">
                <a:solidFill>
                  <a:srgbClr val="1D6569"/>
                </a:solidFill>
              </a:rPr>
              <a:t>3</a:t>
            </a:r>
          </a:p>
        </p:txBody>
      </p:sp>
      <p:pic>
        <p:nvPicPr>
          <p:cNvPr id="12301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3535363"/>
            <a:ext cx="1728788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/>
          </p:cNvSpPr>
          <p:nvPr/>
        </p:nvSpPr>
        <p:spPr bwMode="auto">
          <a:xfrm>
            <a:off x="755650" y="2832100"/>
            <a:ext cx="2459038" cy="2784475"/>
          </a:xfrm>
          <a:prstGeom prst="rect">
            <a:avLst/>
          </a:prstGeom>
          <a:solidFill>
            <a:srgbClr val="62C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0" b="1">
                <a:solidFill>
                  <a:srgbClr val="1D6569"/>
                </a:solidFill>
              </a:rPr>
              <a:t>1</a:t>
            </a:r>
          </a:p>
        </p:txBody>
      </p:sp>
      <p:pic>
        <p:nvPicPr>
          <p:cNvPr id="12303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2943225"/>
            <a:ext cx="76041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/>
          </p:cNvSpPr>
          <p:nvPr/>
        </p:nvSpPr>
        <p:spPr bwMode="auto">
          <a:xfrm>
            <a:off x="3346450" y="2832100"/>
            <a:ext cx="2457450" cy="2784475"/>
          </a:xfrm>
          <a:prstGeom prst="rect">
            <a:avLst/>
          </a:prstGeom>
          <a:solidFill>
            <a:srgbClr val="62C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0" b="1">
                <a:solidFill>
                  <a:srgbClr val="1D6569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14" grpId="0" animBg="1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Practice Your Skills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spot the three proper nouns hidden behind the numbered squares? When you think you’ve got them, write them carefully on your whiteboards with a capital letter.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Clue</a:t>
            </a:r>
            <a:r>
              <a:rPr lang="en-GB" altLang="en-US">
                <a:solidFill>
                  <a:schemeClr val="tx1"/>
                </a:solidFill>
              </a:rPr>
              <a:t>: They all begin with the same letter.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755650" y="5729288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Could you use one of your proper nouns in a complex sentence?</a:t>
            </a:r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755650" y="2832100"/>
            <a:ext cx="2459038" cy="27844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lIns="108000" tIns="108000" rIns="108000" bIns="108000"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srgbClr val="1D6569"/>
              </a:solidFill>
              <a:latin typeface="+mn-lt"/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3343275" y="2832100"/>
            <a:ext cx="2457450" cy="27844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lIns="108000" tIns="108000" rIns="108000" bIns="108000"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srgbClr val="1D6569"/>
              </a:solidFill>
              <a:latin typeface="+mn-lt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5929313" y="2832100"/>
            <a:ext cx="2459037" cy="27844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lIns="108000" tIns="108000" rIns="108000" bIns="108000"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srgbClr val="1D6569"/>
              </a:solidFill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363663" y="5149850"/>
            <a:ext cx="1257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Christmas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941763" y="5149850"/>
            <a:ext cx="1260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Cinderella</a:t>
            </a:r>
            <a:endParaRPr lang="en-GB" altLang="en-US" b="1">
              <a:solidFill>
                <a:srgbClr val="1D6569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796088" y="5149850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China</a:t>
            </a: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1332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2990850"/>
            <a:ext cx="126047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2832100"/>
            <a:ext cx="220345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3198813"/>
            <a:ext cx="168275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/>
          </p:cNvSpPr>
          <p:nvPr/>
        </p:nvSpPr>
        <p:spPr bwMode="auto">
          <a:xfrm>
            <a:off x="754063" y="2827338"/>
            <a:ext cx="2457450" cy="2784475"/>
          </a:xfrm>
          <a:prstGeom prst="rect">
            <a:avLst/>
          </a:prstGeom>
          <a:solidFill>
            <a:srgbClr val="62C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0" b="1">
                <a:solidFill>
                  <a:srgbClr val="1D6569"/>
                </a:solidFill>
              </a:rPr>
              <a:t>1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3336925" y="2827338"/>
            <a:ext cx="2459038" cy="2784475"/>
          </a:xfrm>
          <a:prstGeom prst="rect">
            <a:avLst/>
          </a:prstGeom>
          <a:solidFill>
            <a:srgbClr val="62C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0" b="1">
                <a:solidFill>
                  <a:srgbClr val="1D6569"/>
                </a:solidFill>
              </a:rPr>
              <a:t>2</a:t>
            </a: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5921375" y="2827338"/>
            <a:ext cx="2457450" cy="2784475"/>
          </a:xfrm>
          <a:prstGeom prst="rect">
            <a:avLst/>
          </a:prstGeom>
          <a:solidFill>
            <a:srgbClr val="62C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0" b="1">
                <a:solidFill>
                  <a:srgbClr val="1D6569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8" grpId="0" animBg="1"/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3E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Let’s Play!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Do you think you could shout out a proper noun for each letter of the alphabet before you run out of time?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It might be a person’s name, a country, a landmark, a city or town, a month or day, an event or a brand name.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You must think quickly! </a:t>
            </a:r>
          </a:p>
        </p:txBody>
      </p:sp>
      <p:sp>
        <p:nvSpPr>
          <p:cNvPr id="14340" name="Rectangle 14"/>
          <p:cNvSpPr>
            <a:spLocks/>
          </p:cNvSpPr>
          <p:nvPr/>
        </p:nvSpPr>
        <p:spPr bwMode="auto">
          <a:xfrm>
            <a:off x="755650" y="3638550"/>
            <a:ext cx="7632700" cy="2454275"/>
          </a:xfrm>
          <a:prstGeom prst="rect">
            <a:avLst/>
          </a:prstGeom>
          <a:solidFill>
            <a:srgbClr val="65D0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b="1">
              <a:solidFill>
                <a:srgbClr val="1D6569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40188" y="3963988"/>
            <a:ext cx="10969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 b="1">
                <a:solidFill>
                  <a:schemeClr val="tx1"/>
                </a:solidFill>
              </a:rPr>
              <a:t>B</a:t>
            </a:r>
            <a:endParaRPr lang="en-GB" altLang="en-US" sz="115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040188" y="3963988"/>
            <a:ext cx="10969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 b="1">
                <a:solidFill>
                  <a:schemeClr val="tx1"/>
                </a:solidFill>
              </a:rPr>
              <a:t>C</a:t>
            </a:r>
            <a:endParaRPr lang="en-GB" altLang="en-US" sz="115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978275" y="3963988"/>
            <a:ext cx="122237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 b="1">
                <a:solidFill>
                  <a:schemeClr val="tx1"/>
                </a:solidFill>
              </a:rPr>
              <a:t>D</a:t>
            </a:r>
            <a:endParaRPr lang="en-GB" altLang="en-US" sz="115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086225" y="3963988"/>
            <a:ext cx="1004888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 b="1">
                <a:solidFill>
                  <a:schemeClr val="tx1"/>
                </a:solidFill>
              </a:rPr>
              <a:t>E</a:t>
            </a:r>
            <a:endParaRPr lang="en-GB" altLang="en-US" sz="1150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111625" y="3963988"/>
            <a:ext cx="95567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 b="1">
                <a:solidFill>
                  <a:schemeClr val="tx1"/>
                </a:solidFill>
              </a:rPr>
              <a:t>F</a:t>
            </a:r>
            <a:endParaRPr lang="en-GB" altLang="en-US" sz="1150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978275" y="3963988"/>
            <a:ext cx="122237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 b="1">
                <a:solidFill>
                  <a:schemeClr val="tx1"/>
                </a:solidFill>
              </a:rPr>
              <a:t>H</a:t>
            </a:r>
            <a:endParaRPr lang="en-GB" altLang="en-US" sz="1150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198938" y="3963988"/>
            <a:ext cx="78105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 b="1">
                <a:solidFill>
                  <a:schemeClr val="tx1"/>
                </a:solidFill>
              </a:rPr>
              <a:t>I</a:t>
            </a:r>
            <a:endParaRPr lang="en-GB" altLang="en-US" sz="115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114800" y="3963988"/>
            <a:ext cx="94932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 b="1">
                <a:solidFill>
                  <a:schemeClr val="tx1"/>
                </a:solidFill>
              </a:rPr>
              <a:t>J</a:t>
            </a:r>
            <a:endParaRPr lang="en-GB" altLang="en-US" sz="1150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014788" y="3963988"/>
            <a:ext cx="114935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 b="1">
                <a:solidFill>
                  <a:schemeClr val="tx1"/>
                </a:solidFill>
              </a:rPr>
              <a:t>K</a:t>
            </a:r>
            <a:endParaRPr lang="en-GB" altLang="en-US" sz="1150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124325" y="3963988"/>
            <a:ext cx="928688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 b="1">
                <a:solidFill>
                  <a:schemeClr val="tx1"/>
                </a:solidFill>
              </a:rPr>
              <a:t>L</a:t>
            </a:r>
            <a:endParaRPr lang="en-GB" altLang="en-US" sz="1150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895725" y="3963988"/>
            <a:ext cx="1385888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 b="1">
                <a:solidFill>
                  <a:schemeClr val="tx1"/>
                </a:solidFill>
              </a:rPr>
              <a:t>M</a:t>
            </a:r>
            <a:endParaRPr lang="en-GB" altLang="en-US" sz="1150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978275" y="3963988"/>
            <a:ext cx="122237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 b="1">
                <a:solidFill>
                  <a:schemeClr val="tx1"/>
                </a:solidFill>
              </a:rPr>
              <a:t>N</a:t>
            </a:r>
            <a:endParaRPr lang="en-GB" altLang="en-US" sz="1150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975100" y="3963988"/>
            <a:ext cx="122872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 b="1">
                <a:solidFill>
                  <a:schemeClr val="tx1"/>
                </a:solidFill>
              </a:rPr>
              <a:t>G</a:t>
            </a:r>
            <a:endParaRPr lang="en-GB" altLang="en-US" sz="1150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965575" y="3963988"/>
            <a:ext cx="124777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 b="1">
                <a:solidFill>
                  <a:schemeClr val="tx1"/>
                </a:solidFill>
              </a:rPr>
              <a:t>O</a:t>
            </a:r>
            <a:endParaRPr lang="en-GB" altLang="en-US" sz="1150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43363" y="3963988"/>
            <a:ext cx="10922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 b="1">
                <a:solidFill>
                  <a:schemeClr val="tx1"/>
                </a:solidFill>
              </a:rPr>
              <a:t>P</a:t>
            </a:r>
            <a:endParaRPr lang="en-GB" altLang="en-US" sz="1150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965575" y="3963988"/>
            <a:ext cx="124777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 b="1">
                <a:solidFill>
                  <a:schemeClr val="tx1"/>
                </a:solidFill>
              </a:rPr>
              <a:t>Q</a:t>
            </a:r>
            <a:endParaRPr lang="en-GB" altLang="en-US" sz="1150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040188" y="3963988"/>
            <a:ext cx="10969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 b="1">
                <a:solidFill>
                  <a:schemeClr val="tx1"/>
                </a:solidFill>
              </a:rPr>
              <a:t>R</a:t>
            </a:r>
            <a:endParaRPr lang="en-GB" altLang="en-US" sz="1150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076700" y="3963988"/>
            <a:ext cx="102552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 b="1">
                <a:solidFill>
                  <a:schemeClr val="tx1"/>
                </a:solidFill>
              </a:rPr>
              <a:t>S</a:t>
            </a:r>
            <a:endParaRPr lang="en-GB" altLang="en-US" sz="1150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075113" y="3963988"/>
            <a:ext cx="10287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 b="1">
                <a:solidFill>
                  <a:schemeClr val="tx1"/>
                </a:solidFill>
              </a:rPr>
              <a:t>T</a:t>
            </a:r>
            <a:endParaRPr lang="en-GB" altLang="en-US" sz="1150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994150" y="3963988"/>
            <a:ext cx="119062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 b="1">
                <a:solidFill>
                  <a:schemeClr val="tx1"/>
                </a:solidFill>
              </a:rPr>
              <a:t>U</a:t>
            </a:r>
            <a:endParaRPr lang="en-GB" altLang="en-US" sz="1150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014788" y="3963988"/>
            <a:ext cx="114935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 b="1">
                <a:solidFill>
                  <a:schemeClr val="tx1"/>
                </a:solidFill>
              </a:rPr>
              <a:t>V</a:t>
            </a:r>
            <a:endParaRPr lang="en-GB" altLang="en-US" sz="1150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790950" y="3963988"/>
            <a:ext cx="1595438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 b="1">
                <a:solidFill>
                  <a:schemeClr val="tx1"/>
                </a:solidFill>
              </a:rPr>
              <a:t>W</a:t>
            </a:r>
            <a:endParaRPr lang="en-GB" altLang="en-US" sz="1150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038600" y="3963988"/>
            <a:ext cx="1100138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 b="1">
                <a:solidFill>
                  <a:schemeClr val="tx1"/>
                </a:solidFill>
              </a:rPr>
              <a:t>X</a:t>
            </a:r>
            <a:endParaRPr lang="en-GB" altLang="en-US" sz="1150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051300" y="3963988"/>
            <a:ext cx="1074738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 b="1">
                <a:solidFill>
                  <a:schemeClr val="tx1"/>
                </a:solidFill>
              </a:rPr>
              <a:t>Y</a:t>
            </a:r>
            <a:endParaRPr lang="en-GB" altLang="en-US" sz="1150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102100" y="3963988"/>
            <a:ext cx="97472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 b="1">
                <a:solidFill>
                  <a:schemeClr val="tx1"/>
                </a:solidFill>
              </a:rPr>
              <a:t>Z</a:t>
            </a:r>
            <a:endParaRPr lang="en-GB" altLang="en-US" sz="1150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14788" y="3963988"/>
            <a:ext cx="114935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500" b="1">
                <a:solidFill>
                  <a:schemeClr val="tx1"/>
                </a:solidFill>
              </a:rPr>
              <a:t>A</a:t>
            </a:r>
            <a:endParaRPr lang="en-GB" altLang="en-US" sz="1150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3E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Quiz Question 1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spot all the proper nouns that need capitalizing in this extract:</a:t>
            </a:r>
          </a:p>
        </p:txBody>
      </p:sp>
      <p:sp>
        <p:nvSpPr>
          <p:cNvPr id="15364" name="Rectangle 14"/>
          <p:cNvSpPr>
            <a:spLocks/>
          </p:cNvSpPr>
          <p:nvPr/>
        </p:nvSpPr>
        <p:spPr bwMode="auto">
          <a:xfrm>
            <a:off x="755650" y="2038350"/>
            <a:ext cx="7632700" cy="4054475"/>
          </a:xfrm>
          <a:prstGeom prst="rect">
            <a:avLst/>
          </a:prstGeom>
          <a:solidFill>
            <a:srgbClr val="65D0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marie and mark are twins, who live at 132 rosemary road in </a:t>
            </a:r>
            <a:r>
              <a:rPr lang="en-US" altLang="en-US"/>
              <a:t>madison</a:t>
            </a:r>
            <a:r>
              <a:rPr lang="en-GB" altLang="en-US">
                <a:solidFill>
                  <a:schemeClr val="tx1"/>
                </a:solidFill>
              </a:rPr>
              <a:t>. Their birthday is in september. They love to visit bernie’s burger bar in their hometown of </a:t>
            </a:r>
            <a:r>
              <a:rPr lang="en-GB" altLang="en-US"/>
              <a:t>middleton</a:t>
            </a:r>
            <a:r>
              <a:rPr lang="en-GB" altLang="en-US">
                <a:solidFill>
                  <a:schemeClr val="tx1"/>
                </a:solidFill>
              </a:rPr>
              <a:t>. </a:t>
            </a:r>
            <a:endParaRPr lang="en-GB" altLang="en-US" b="1">
              <a:solidFill>
                <a:srgbClr val="1D6569"/>
              </a:solidFill>
            </a:endParaRPr>
          </a:p>
        </p:txBody>
      </p:sp>
      <p:sp>
        <p:nvSpPr>
          <p:cNvPr id="34" name="Rectangle 33"/>
          <p:cNvSpPr>
            <a:spLocks/>
          </p:cNvSpPr>
          <p:nvPr/>
        </p:nvSpPr>
        <p:spPr bwMode="auto">
          <a:xfrm>
            <a:off x="755650" y="2038350"/>
            <a:ext cx="7632700" cy="4054475"/>
          </a:xfrm>
          <a:prstGeom prst="rect">
            <a:avLst/>
          </a:prstGeom>
          <a:solidFill>
            <a:srgbClr val="65D0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Marie</a:t>
            </a:r>
            <a:r>
              <a:rPr lang="en-GB" altLang="en-US">
                <a:solidFill>
                  <a:schemeClr val="tx1"/>
                </a:solidFill>
              </a:rPr>
              <a:t> and </a:t>
            </a:r>
            <a:r>
              <a:rPr lang="en-GB" altLang="en-US" b="1">
                <a:solidFill>
                  <a:schemeClr val="tx1"/>
                </a:solidFill>
              </a:rPr>
              <a:t>Mark</a:t>
            </a:r>
            <a:r>
              <a:rPr lang="en-GB" altLang="en-US">
                <a:solidFill>
                  <a:schemeClr val="tx1"/>
                </a:solidFill>
              </a:rPr>
              <a:t> are twins, who live at 132 </a:t>
            </a:r>
            <a:r>
              <a:rPr lang="en-GB" altLang="en-US" b="1">
                <a:solidFill>
                  <a:schemeClr val="tx1"/>
                </a:solidFill>
              </a:rPr>
              <a:t>Rosemary</a:t>
            </a:r>
            <a:r>
              <a:rPr lang="en-GB" altLang="en-US">
                <a:solidFill>
                  <a:schemeClr val="tx1"/>
                </a:solidFill>
              </a:rPr>
              <a:t> </a:t>
            </a:r>
            <a:r>
              <a:rPr lang="en-GB" altLang="en-US" b="1">
                <a:solidFill>
                  <a:schemeClr val="tx1"/>
                </a:solidFill>
              </a:rPr>
              <a:t>Road</a:t>
            </a:r>
            <a:r>
              <a:rPr lang="en-GB" altLang="en-US">
                <a:solidFill>
                  <a:schemeClr val="tx1"/>
                </a:solidFill>
              </a:rPr>
              <a:t> in </a:t>
            </a:r>
            <a:r>
              <a:rPr lang="en-GB" altLang="en-US" b="1">
                <a:solidFill>
                  <a:schemeClr val="tx1"/>
                </a:solidFill>
              </a:rPr>
              <a:t>Madison</a:t>
            </a:r>
            <a:r>
              <a:rPr lang="en-GB" altLang="en-US">
                <a:solidFill>
                  <a:schemeClr val="tx1"/>
                </a:solidFill>
              </a:rPr>
              <a:t>. Their birthday is in </a:t>
            </a:r>
            <a:r>
              <a:rPr lang="en-GB" altLang="en-US" b="1">
                <a:solidFill>
                  <a:schemeClr val="tx1"/>
                </a:solidFill>
              </a:rPr>
              <a:t>September</a:t>
            </a:r>
            <a:r>
              <a:rPr lang="en-GB" altLang="en-US">
                <a:solidFill>
                  <a:schemeClr val="tx1"/>
                </a:solidFill>
              </a:rPr>
              <a:t>. They love to visit </a:t>
            </a:r>
            <a:r>
              <a:rPr lang="en-GB" altLang="en-US" b="1">
                <a:solidFill>
                  <a:schemeClr val="tx1"/>
                </a:solidFill>
              </a:rPr>
              <a:t>Bernie’s</a:t>
            </a:r>
            <a:r>
              <a:rPr lang="en-GB" altLang="en-US">
                <a:solidFill>
                  <a:schemeClr val="tx1"/>
                </a:solidFill>
              </a:rPr>
              <a:t> </a:t>
            </a:r>
            <a:r>
              <a:rPr lang="en-GB" altLang="en-US" b="1">
                <a:solidFill>
                  <a:schemeClr val="tx1"/>
                </a:solidFill>
              </a:rPr>
              <a:t>Burger</a:t>
            </a:r>
            <a:r>
              <a:rPr lang="en-GB" altLang="en-US">
                <a:solidFill>
                  <a:schemeClr val="tx1"/>
                </a:solidFill>
              </a:rPr>
              <a:t> </a:t>
            </a:r>
            <a:r>
              <a:rPr lang="en-GB" altLang="en-US" b="1">
                <a:solidFill>
                  <a:schemeClr val="tx1"/>
                </a:solidFill>
              </a:rPr>
              <a:t>Bar</a:t>
            </a:r>
            <a:r>
              <a:rPr lang="en-GB" altLang="en-US">
                <a:solidFill>
                  <a:schemeClr val="tx1"/>
                </a:solidFill>
              </a:rPr>
              <a:t> in their hometown of </a:t>
            </a:r>
            <a:r>
              <a:rPr lang="en-GB" altLang="en-US" b="1">
                <a:solidFill>
                  <a:schemeClr val="tx1"/>
                </a:solidFill>
              </a:rPr>
              <a:t>Middleton</a:t>
            </a:r>
            <a:r>
              <a:rPr lang="en-GB" altLang="en-US">
                <a:solidFill>
                  <a:schemeClr val="tx1"/>
                </a:solidFill>
              </a:rPr>
              <a:t>. </a:t>
            </a:r>
            <a:endParaRPr lang="en-GB" altLang="en-US" b="1">
              <a:solidFill>
                <a:srgbClr val="1D6569"/>
              </a:solidFill>
            </a:endParaRPr>
          </a:p>
        </p:txBody>
      </p:sp>
      <p:pic>
        <p:nvPicPr>
          <p:cNvPr id="1536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3367088"/>
            <a:ext cx="3114675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3E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Quiz Question 2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If I say a common noun, can you name a more specific proper noun?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e.g. cat - Garfield</a:t>
            </a:r>
          </a:p>
        </p:txBody>
      </p:sp>
      <p:sp>
        <p:nvSpPr>
          <p:cNvPr id="34" name="Rectangle 33"/>
          <p:cNvSpPr>
            <a:spLocks/>
          </p:cNvSpPr>
          <p:nvPr/>
        </p:nvSpPr>
        <p:spPr bwMode="auto">
          <a:xfrm>
            <a:off x="750888" y="2254250"/>
            <a:ext cx="7632700" cy="3838575"/>
          </a:xfrm>
          <a:prstGeom prst="rect">
            <a:avLst/>
          </a:prstGeom>
          <a:solidFill>
            <a:srgbClr val="65D0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dinosaur - ?</a:t>
            </a: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pop star - ?</a:t>
            </a: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football team - ?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winkl Template">
    <a:dk1>
      <a:srgbClr val="1C1C1C"/>
    </a:dk1>
    <a:lt1>
      <a:sysClr val="window" lastClr="FFFFFF"/>
    </a:lt1>
    <a:dk2>
      <a:srgbClr val="4A4A4A"/>
    </a:dk2>
    <a:lt2>
      <a:srgbClr val="F4F2F2"/>
    </a:lt2>
    <a:accent1>
      <a:srgbClr val="E34192"/>
    </a:accent1>
    <a:accent2>
      <a:srgbClr val="EB8634"/>
    </a:accent2>
    <a:accent3>
      <a:srgbClr val="E6C734"/>
    </a:accent3>
    <a:accent4>
      <a:srgbClr val="79AD42"/>
    </a:accent4>
    <a:accent5>
      <a:srgbClr val="23A7F9"/>
    </a:accent5>
    <a:accent6>
      <a:srgbClr val="954EBE"/>
    </a:accent6>
    <a:hlink>
      <a:srgbClr val="23A7F9"/>
    </a:hlink>
    <a:folHlink>
      <a:srgbClr val="757070"/>
    </a:folHlink>
  </a:clrScheme>
</a:themeOverride>
</file>

<file path=ppt/theme/themeOverride2.xml><?xml version="1.0" encoding="utf-8"?>
<a:themeOverride xmlns:a="http://schemas.openxmlformats.org/drawingml/2006/main">
  <a:clrScheme name="Twinkl Template">
    <a:dk1>
      <a:srgbClr val="1C1C1C"/>
    </a:dk1>
    <a:lt1>
      <a:sysClr val="window" lastClr="FFFFFF"/>
    </a:lt1>
    <a:dk2>
      <a:srgbClr val="4A4A4A"/>
    </a:dk2>
    <a:lt2>
      <a:srgbClr val="F4F2F2"/>
    </a:lt2>
    <a:accent1>
      <a:srgbClr val="E34192"/>
    </a:accent1>
    <a:accent2>
      <a:srgbClr val="EB8634"/>
    </a:accent2>
    <a:accent3>
      <a:srgbClr val="E6C734"/>
    </a:accent3>
    <a:accent4>
      <a:srgbClr val="79AD42"/>
    </a:accent4>
    <a:accent5>
      <a:srgbClr val="23A7F9"/>
    </a:accent5>
    <a:accent6>
      <a:srgbClr val="954EBE"/>
    </a:accent6>
    <a:hlink>
      <a:srgbClr val="23A7F9"/>
    </a:hlink>
    <a:folHlink>
      <a:srgbClr val="757070"/>
    </a:folHlink>
  </a:clrScheme>
</a:themeOverride>
</file>

<file path=ppt/theme/themeOverride3.xml><?xml version="1.0" encoding="utf-8"?>
<a:themeOverride xmlns:a="http://schemas.openxmlformats.org/drawingml/2006/main">
  <a:clrScheme name="Twinkl Template">
    <a:dk1>
      <a:srgbClr val="1C1C1C"/>
    </a:dk1>
    <a:lt1>
      <a:sysClr val="window" lastClr="FFFFFF"/>
    </a:lt1>
    <a:dk2>
      <a:srgbClr val="4A4A4A"/>
    </a:dk2>
    <a:lt2>
      <a:srgbClr val="F4F2F2"/>
    </a:lt2>
    <a:accent1>
      <a:srgbClr val="E34192"/>
    </a:accent1>
    <a:accent2>
      <a:srgbClr val="EB8634"/>
    </a:accent2>
    <a:accent3>
      <a:srgbClr val="E6C734"/>
    </a:accent3>
    <a:accent4>
      <a:srgbClr val="79AD42"/>
    </a:accent4>
    <a:accent5>
      <a:srgbClr val="23A7F9"/>
    </a:accent5>
    <a:accent6>
      <a:srgbClr val="954EBE"/>
    </a:accent6>
    <a:hlink>
      <a:srgbClr val="23A7F9"/>
    </a:hlink>
    <a:folHlink>
      <a:srgbClr val="757070"/>
    </a:folHlink>
  </a:clrScheme>
</a:themeOverride>
</file>

<file path=ppt/theme/themeOverride4.xml><?xml version="1.0" encoding="utf-8"?>
<a:themeOverride xmlns:a="http://schemas.openxmlformats.org/drawingml/2006/main">
  <a:clrScheme name="Twinkl Template">
    <a:dk1>
      <a:srgbClr val="1C1C1C"/>
    </a:dk1>
    <a:lt1>
      <a:sysClr val="window" lastClr="FFFFFF"/>
    </a:lt1>
    <a:dk2>
      <a:srgbClr val="4A4A4A"/>
    </a:dk2>
    <a:lt2>
      <a:srgbClr val="F4F2F2"/>
    </a:lt2>
    <a:accent1>
      <a:srgbClr val="E34192"/>
    </a:accent1>
    <a:accent2>
      <a:srgbClr val="EB8634"/>
    </a:accent2>
    <a:accent3>
      <a:srgbClr val="E6C734"/>
    </a:accent3>
    <a:accent4>
      <a:srgbClr val="79AD42"/>
    </a:accent4>
    <a:accent5>
      <a:srgbClr val="23A7F9"/>
    </a:accent5>
    <a:accent6>
      <a:srgbClr val="954EBE"/>
    </a:accent6>
    <a:hlink>
      <a:srgbClr val="23A7F9"/>
    </a:hlink>
    <a:folHlink>
      <a:srgbClr val="75707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561</Words>
  <Application>Microsoft Office PowerPoint</Application>
  <PresentationFormat>On-screen Show (4:3)</PresentationFormat>
  <Paragraphs>91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Sassoon Infant Rg</vt:lpstr>
      <vt:lpstr>Calibri</vt:lpstr>
      <vt:lpstr>Twinkl SemiBold</vt:lpstr>
      <vt:lpstr>Twinkl Sb</vt:lpstr>
      <vt:lpstr>Twinkl</vt:lpstr>
      <vt:lpstr>Arial</vt:lpstr>
      <vt:lpstr>Office Theme</vt:lpstr>
      <vt:lpstr>PowerPoint Presentation</vt:lpstr>
      <vt:lpstr>Getting Started</vt:lpstr>
      <vt:lpstr>Getting Started</vt:lpstr>
      <vt:lpstr>Next Steps</vt:lpstr>
      <vt:lpstr>Practice Your Skills</vt:lpstr>
      <vt:lpstr>Practice Your Skills</vt:lpstr>
      <vt:lpstr>Let’s Play!</vt:lpstr>
      <vt:lpstr>Quiz Question 1</vt:lpstr>
      <vt:lpstr>Quiz Question 2</vt:lpstr>
      <vt:lpstr>Quiz Question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Administrator</cp:lastModifiedBy>
  <cp:revision>51</cp:revision>
  <dcterms:created xsi:type="dcterms:W3CDTF">2017-02-24T11:58:49Z</dcterms:created>
  <dcterms:modified xsi:type="dcterms:W3CDTF">2020-06-03T11:59:52Z</dcterms:modified>
</cp:coreProperties>
</file>