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5CD2-4F09-B90A-85789DCA61A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5CD2-4F09-B90A-85789DCA61A7}"/>
              </c:ext>
            </c:extLst>
          </c:dPt>
          <c:cat>
            <c:strRef>
              <c:f>Sheet1!$A$1:$A$2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Sheet1!$B$1:$B$2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D2-4F09-B90A-85789DCA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EBC5-4DD0-8C1B-2567C8BCA0C9}"/>
              </c:ext>
            </c:extLst>
          </c:dPt>
          <c:cat>
            <c:strRef>
              <c:f>Sheet1!$A$14:$A$16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Sheet1!$B$14:$B$16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C5-4DD0-8C1B-2567C8BCA0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1450-4542-BF01-760FF86BE6B8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450-4542-BF01-760FF86BE6B8}"/>
              </c:ext>
            </c:extLst>
          </c:dPt>
          <c:cat>
            <c:strRef>
              <c:f>Sheet1!$A$9:$A$12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Sheet1!$B$9:$B$12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50-4542-BF01-760FF86BE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spPr>
            <a:solidFill>
              <a:srgbClr val="EEECE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92BA-4EC2-B8B9-FFFEBBBCE8CD}"/>
              </c:ext>
            </c:extLst>
          </c:dPt>
          <c:dPt>
            <c:idx val="1"/>
            <c:bubble3D val="0"/>
            <c:spPr>
              <a:solidFill>
                <a:sysClr val="window" lastClr="FFFFFF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92BA-4EC2-B8B9-FFFEBBBCE8CD}"/>
              </c:ext>
            </c:extLst>
          </c:dPt>
          <c:dPt>
            <c:idx val="2"/>
            <c:bubble3D val="0"/>
            <c:spPr>
              <a:solidFill>
                <a:sysClr val="window" lastClr="FFFFFF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92BA-4EC2-B8B9-FFFEBBBCE8CD}"/>
              </c:ext>
            </c:extLst>
          </c:dPt>
          <c:cat>
            <c:strRef>
              <c:f>Sheet1!$A$1:$A$3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BA-4EC2-B8B9-FFFEBBBCE8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21AD-4965-B9DD-A1FA3C94DDBB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21AD-4965-B9DD-A1FA3C94DDBB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21AD-4965-B9DD-A1FA3C94DDBB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1AD-4965-B9DD-A1FA3C94DDBB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21AD-4965-B9DD-A1FA3C94DDBB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21AD-4965-B9DD-A1FA3C94DDBB}"/>
              </c:ext>
            </c:extLst>
          </c:dPt>
          <c:cat>
            <c:strRef>
              <c:f>Sheet1!$A$1:$A$6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16</c:v>
                </c:pt>
                <c:pt idx="1">
                  <c:v>16</c:v>
                </c:pt>
                <c:pt idx="2">
                  <c:v>16</c:v>
                </c:pt>
                <c:pt idx="3">
                  <c:v>16</c:v>
                </c:pt>
                <c:pt idx="4">
                  <c:v>16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AD-4965-B9DD-A1FA3C94DD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chemeClr val="bg1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F5F3-4D83-824F-010BEB52C751}"/>
              </c:ext>
            </c:extLst>
          </c:dPt>
          <c:cat>
            <c:strRef>
              <c:f>Sheet1!$A$14:$A$16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Sheet1!$B$14:$B$16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F3-4D83-824F-010BEB52C7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4D2B-4D37-AEC2-5B7E7CB71514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D2B-4D37-AEC2-5B7E7CB71514}"/>
              </c:ext>
            </c:extLst>
          </c:dPt>
          <c:dPt>
            <c:idx val="2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4D2B-4D37-AEC2-5B7E7CB71514}"/>
              </c:ext>
            </c:extLst>
          </c:dPt>
          <c:cat>
            <c:strRef>
              <c:f>Sheet1!$A$18:$A$26</c:f>
              <c:strCache>
                <c:ptCount val="9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r</c:v>
                </c:pt>
                <c:pt idx="7">
                  <c:v>v</c:v>
                </c:pt>
                <c:pt idx="8">
                  <c:v>f</c:v>
                </c:pt>
              </c:strCache>
            </c:strRef>
          </c:cat>
          <c:val>
            <c:numRef>
              <c:f>Sheet1!$B$18:$B$26</c:f>
              <c:numCache>
                <c:formatCode>General</c:formatCode>
                <c:ptCount val="9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2B-4D37-AEC2-5B7E7CB715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A491-42A8-9E0C-28F6503F087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A491-42A8-9E0C-28F6503F0870}"/>
              </c:ext>
            </c:extLst>
          </c:dPt>
          <c:dPt>
            <c:idx val="2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A491-42A8-9E0C-28F6503F0870}"/>
              </c:ext>
            </c:extLst>
          </c:dPt>
          <c:cat>
            <c:strRef>
              <c:f>Sheet1!$A$6:$A$10</c:f>
              <c:strCache>
                <c:ptCount val="5"/>
                <c:pt idx="0">
                  <c:v>f</c:v>
                </c:pt>
                <c:pt idx="1">
                  <c:v>g</c:v>
                </c:pt>
                <c:pt idx="2">
                  <c:v>h</c:v>
                </c:pt>
                <c:pt idx="3">
                  <c:v>i</c:v>
                </c:pt>
                <c:pt idx="4">
                  <c:v>j</c:v>
                </c:pt>
              </c:strCache>
            </c:strRef>
          </c:cat>
          <c:val>
            <c:numRef>
              <c:f>Sheet1!$B$6:$B$10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91-42A8-9E0C-28F6503F0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chemeClr val="bg1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A06E-466C-9B43-2D64F8DA8A97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A06E-466C-9B43-2D64F8DA8A97}"/>
              </c:ext>
            </c:extLst>
          </c:dPt>
          <c:dPt>
            <c:idx val="2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A06E-466C-9B43-2D64F8DA8A97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A06E-466C-9B43-2D64F8DA8A97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A06E-466C-9B43-2D64F8DA8A97}"/>
              </c:ext>
            </c:extLst>
          </c:dPt>
          <c:dPt>
            <c:idx val="5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A06E-466C-9B43-2D64F8DA8A97}"/>
              </c:ext>
            </c:extLst>
          </c:dPt>
          <c:cat>
            <c:strRef>
              <c:f>Sheet1!$A$1:$A$10</c:f>
              <c:strCache>
                <c:ptCount val="10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</c:strCache>
            </c:strRef>
          </c:cat>
          <c:val>
            <c:numRef>
              <c:f>Sheet1!$B$1:$B$10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6E-466C-9B43-2D64F8DA8A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chemeClr val="bg1"/>
      </a:solidFill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452200300184506E-2"/>
          <c:y val="4.0417962818946045E-2"/>
          <c:w val="0.76480717828737987"/>
          <c:h val="0.81260762693034105"/>
        </c:manualLayout>
      </c:layout>
      <c:pieChart>
        <c:varyColors val="1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6F5B-4E61-A31C-1EC759DA5737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F5B-4E61-A31C-1EC759DA5737}"/>
              </c:ext>
            </c:extLst>
          </c:dPt>
          <c:dPt>
            <c:idx val="2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6F5B-4E61-A31C-1EC759DA5737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6F5B-4E61-A31C-1EC759DA5737}"/>
              </c:ext>
            </c:extLst>
          </c:dPt>
          <c:cat>
            <c:strRef>
              <c:f>Sheet1!$D$3:$D$14</c:f>
              <c:strCache>
                <c:ptCount val="12"/>
                <c:pt idx="0">
                  <c:v>q</c:v>
                </c:pt>
                <c:pt idx="1">
                  <c:v>w</c:v>
                </c:pt>
                <c:pt idx="2">
                  <c:v>e</c:v>
                </c:pt>
                <c:pt idx="3">
                  <c:v>r</c:v>
                </c:pt>
                <c:pt idx="4">
                  <c:v>t</c:v>
                </c:pt>
                <c:pt idx="5">
                  <c:v>y</c:v>
                </c:pt>
                <c:pt idx="6">
                  <c:v>u</c:v>
                </c:pt>
                <c:pt idx="7">
                  <c:v>i</c:v>
                </c:pt>
                <c:pt idx="8">
                  <c:v>o</c:v>
                </c:pt>
                <c:pt idx="9">
                  <c:v>p</c:v>
                </c:pt>
                <c:pt idx="10">
                  <c:v>l</c:v>
                </c:pt>
                <c:pt idx="11">
                  <c:v>k</c:v>
                </c:pt>
              </c:strCache>
            </c:strRef>
          </c:cat>
          <c:val>
            <c:numRef>
              <c:f>Sheet1!$E$3:$E$14</c:f>
              <c:numCache>
                <c:formatCode>General</c:formatCode>
                <c:ptCount val="12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5B-4E61-A31C-1EC759DA57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9345-B0A5-450C-962D-5C7FC518037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9667-25C9-4FF2-A870-26778D813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9345-B0A5-450C-962D-5C7FC518037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9667-25C9-4FF2-A870-26778D813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9345-B0A5-450C-962D-5C7FC518037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9667-25C9-4FF2-A870-26778D813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9345-B0A5-450C-962D-5C7FC518037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9667-25C9-4FF2-A870-26778D813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9345-B0A5-450C-962D-5C7FC518037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9667-25C9-4FF2-A870-26778D813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9345-B0A5-450C-962D-5C7FC518037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9667-25C9-4FF2-A870-26778D813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9345-B0A5-450C-962D-5C7FC518037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9667-25C9-4FF2-A870-26778D813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9345-B0A5-450C-962D-5C7FC518037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9667-25C9-4FF2-A870-26778D813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9345-B0A5-450C-962D-5C7FC518037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9667-25C9-4FF2-A870-26778D813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9345-B0A5-450C-962D-5C7FC518037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9667-25C9-4FF2-A870-26778D813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9345-B0A5-450C-962D-5C7FC518037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9667-25C9-4FF2-A870-26778D813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79345-B0A5-450C-962D-5C7FC5180373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09667-25C9-4FF2-A870-26778D813B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899592" y="548680"/>
          <a:ext cx="302433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4860032" y="476672"/>
          <a:ext cx="3096344" cy="303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691680" y="4725144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79712" y="4581128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2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79712" y="3501008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1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724128" y="4797152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12160" y="4653136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4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12160" y="3573016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2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2996952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x</a:t>
            </a:r>
            <a:r>
              <a:rPr lang="en-GB" sz="4800" dirty="0" smtClean="0"/>
              <a:t> 2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3995936" y="558924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x</a:t>
            </a:r>
            <a:r>
              <a:rPr lang="en-GB" sz="4800" dirty="0" smtClean="0"/>
              <a:t> 2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3" grpId="0">
        <p:bldAsOne/>
      </p:bldGraphic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899592" y="548680"/>
          <a:ext cx="316835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4716016" y="476672"/>
          <a:ext cx="316835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691680" y="4725144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79712" y="4581128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3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79712" y="3501008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1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652120" y="4725144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940152" y="4581128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6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940152" y="3501008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2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2996952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x</a:t>
            </a:r>
            <a:r>
              <a:rPr lang="en-GB" sz="4800" dirty="0" smtClean="0"/>
              <a:t> 2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3995936" y="5373216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x</a:t>
            </a:r>
            <a:r>
              <a:rPr lang="en-GB" sz="4800" dirty="0" smtClean="0"/>
              <a:t> 2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3" grpId="0">
        <p:bldAsOne/>
      </p:bldGraphic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971600" y="476672"/>
          <a:ext cx="316835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4932040" y="476672"/>
          <a:ext cx="324036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691680" y="4725144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79712" y="4581128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3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79712" y="3501008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1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940152" y="4725144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28184" y="4581128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9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228184" y="3501008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3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9952" y="5373216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x</a:t>
            </a:r>
            <a:r>
              <a:rPr lang="en-GB" sz="4800" dirty="0" smtClean="0"/>
              <a:t> 3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4139952" y="3212976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x</a:t>
            </a:r>
            <a:r>
              <a:rPr lang="en-GB" sz="4800" dirty="0" smtClean="0"/>
              <a:t> 3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3" grpId="0">
        <p:bldAsOne/>
      </p:bldGraphic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1043608" y="404664"/>
          <a:ext cx="316835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4788024" y="404664"/>
          <a:ext cx="331236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691680" y="4725144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79712" y="4581128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5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79712" y="3501008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3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724128" y="4725144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868144" y="4581128"/>
            <a:ext cx="15121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10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12160" y="3501008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solidFill>
                  <a:srgbClr val="FF0000"/>
                </a:solidFill>
                <a:latin typeface="Calibri" pitchFamily="34" charset="0"/>
              </a:rPr>
              <a:t>6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95936" y="2996952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x</a:t>
            </a:r>
            <a:r>
              <a:rPr lang="en-GB" sz="4800" dirty="0" smtClean="0"/>
              <a:t> 2</a:t>
            </a:r>
            <a:endParaRPr lang="en-US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3923928" y="5805264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x</a:t>
            </a:r>
            <a:r>
              <a:rPr lang="en-GB" sz="4800" dirty="0" smtClean="0"/>
              <a:t> 2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4" grpId="0">
        <p:bldAsOne/>
      </p:bldGraphic>
      <p:bldP spid="7" grpId="0"/>
      <p:bldP spid="8" grpId="0"/>
      <p:bldP spid="10" grpId="0"/>
      <p:bldP spid="11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053316" y="620688"/>
          <a:ext cx="3092555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971600" y="620688"/>
          <a:ext cx="3096344" cy="303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 flipH="1">
            <a:off x="1691680" y="4725144"/>
            <a:ext cx="136815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1720" y="4581128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3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40351" y="3501008"/>
            <a:ext cx="9702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1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868144" y="4725144"/>
            <a:ext cx="136815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940152" y="4581128"/>
            <a:ext cx="12961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12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56176" y="3573016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solidFill>
                  <a:srgbClr val="FF0000"/>
                </a:solidFill>
                <a:latin typeface="Calibri" pitchFamily="34" charset="0"/>
              </a:rPr>
              <a:t>4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1138356" y="476672"/>
          <a:ext cx="2668085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95936" y="5373216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x</a:t>
            </a:r>
            <a:r>
              <a:rPr lang="en-GB" sz="4800" dirty="0" smtClean="0"/>
              <a:t> 4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3995936" y="3356992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x</a:t>
            </a:r>
            <a:r>
              <a:rPr lang="en-GB" sz="4800" dirty="0" smtClean="0"/>
              <a:t> 4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5" grpId="0"/>
      <p:bldP spid="6" grpId="0"/>
      <p:bldP spid="8" grpId="0"/>
      <p:bldP spid="9" grpId="0"/>
      <p:bldGraphic spid="10" grpId="0">
        <p:bldAsOne/>
      </p:bldGraphic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547664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35696" y="2996952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4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35696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2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868144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56176" y="2996952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8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56176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solidFill>
                  <a:srgbClr val="FF0000"/>
                </a:solidFill>
                <a:latin typeface="Calibri" pitchFamily="34" charset="0"/>
              </a:rPr>
              <a:t>4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3928" y="4509120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x 2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3923928" y="1196752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x</a:t>
            </a:r>
            <a:r>
              <a:rPr lang="en-GB" sz="4800" dirty="0" smtClean="0"/>
              <a:t> </a:t>
            </a:r>
            <a:r>
              <a:rPr lang="en-GB" sz="4800" dirty="0"/>
              <a:t>2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547664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35696" y="2996952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2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35696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1</a:t>
            </a:r>
            <a:endParaRPr lang="en-US" sz="1100" dirty="0"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652120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96136" y="2996952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12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940152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solidFill>
                  <a:srgbClr val="FF0000"/>
                </a:solidFill>
                <a:latin typeface="Calibri" pitchFamily="34" charset="0"/>
              </a:rPr>
              <a:t>6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3928" y="1196752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x</a:t>
            </a:r>
            <a:r>
              <a:rPr lang="en-GB" sz="4800" dirty="0" smtClean="0"/>
              <a:t> 6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3923928" y="4869160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x</a:t>
            </a:r>
            <a:r>
              <a:rPr lang="en-GB" sz="4800" dirty="0" smtClean="0"/>
              <a:t> 6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547664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35696" y="2996952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5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35696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latin typeface="Calibri" pitchFamily="34" charset="0"/>
              </a:rPr>
              <a:t>2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944" y="1196752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x</a:t>
            </a:r>
            <a:r>
              <a:rPr lang="en-GB" sz="4800" dirty="0" smtClean="0"/>
              <a:t> 2</a:t>
            </a:r>
            <a:endParaRPr lang="en-US" sz="4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84168" y="3140968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228184" y="2996952"/>
            <a:ext cx="1368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 smtClean="0">
                <a:latin typeface="Calibri" pitchFamily="34" charset="0"/>
              </a:rPr>
              <a:t>10</a:t>
            </a:r>
            <a:endParaRPr lang="en-US" sz="11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72200" y="1916832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0" dirty="0">
                <a:solidFill>
                  <a:srgbClr val="FF0000"/>
                </a:solidFill>
                <a:latin typeface="Calibri" pitchFamily="34" charset="0"/>
              </a:rPr>
              <a:t>4</a:t>
            </a:r>
            <a:endParaRPr lang="en-US" sz="11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7944" y="4941168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x</a:t>
            </a:r>
            <a:r>
              <a:rPr lang="en-GB" sz="4800" dirty="0" smtClean="0"/>
              <a:t> 2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332656"/>
            <a:ext cx="79928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/>
              <a:t>A cake is cut into equal pieces. </a:t>
            </a:r>
            <a:endParaRPr lang="en-GB" sz="4400" dirty="0" smtClean="0"/>
          </a:p>
          <a:p>
            <a:pPr algn="ctr"/>
            <a:endParaRPr lang="en-GB" sz="4400" dirty="0" smtClean="0"/>
          </a:p>
          <a:p>
            <a:pPr algn="ctr"/>
            <a:r>
              <a:rPr lang="en-GB" sz="4400" dirty="0" smtClean="0"/>
              <a:t>Emma </a:t>
            </a:r>
            <a:r>
              <a:rPr lang="en-GB" sz="4400" dirty="0"/>
              <a:t>gets  </a:t>
            </a:r>
            <a:r>
              <a:rPr lang="en-GB" sz="4400" dirty="0" smtClean="0"/>
              <a:t>    </a:t>
            </a:r>
            <a:r>
              <a:rPr lang="en-GB" sz="4400" dirty="0"/>
              <a:t>Hayley gets  </a:t>
            </a:r>
            <a:r>
              <a:rPr lang="en-GB" sz="4400" dirty="0" smtClean="0"/>
              <a:t>    . </a:t>
            </a:r>
          </a:p>
          <a:p>
            <a:pPr algn="ctr"/>
            <a:endParaRPr lang="en-GB" sz="4400" dirty="0" smtClean="0"/>
          </a:p>
          <a:p>
            <a:pPr algn="ctr"/>
            <a:r>
              <a:rPr lang="en-GB" sz="4400" dirty="0" smtClean="0"/>
              <a:t>Hayley </a:t>
            </a:r>
            <a:r>
              <a:rPr lang="en-GB" sz="4400" dirty="0"/>
              <a:t>says that Emma has the most cake. </a:t>
            </a:r>
            <a:br>
              <a:rPr lang="en-GB" sz="4400" dirty="0"/>
            </a:br>
            <a:endParaRPr lang="en-GB" sz="4400" dirty="0" smtClean="0"/>
          </a:p>
          <a:p>
            <a:pPr algn="ctr"/>
            <a:r>
              <a:rPr lang="en-GB" sz="4400" dirty="0" smtClean="0"/>
              <a:t>Is </a:t>
            </a:r>
            <a:r>
              <a:rPr lang="en-GB" sz="4400" dirty="0"/>
              <a:t>Hayley right? Explain why? 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923928" y="1556792"/>
            <a:ext cx="4187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2</a:t>
            </a:r>
          </a:p>
          <a:p>
            <a:r>
              <a:rPr lang="en-GB" sz="3600" dirty="0" smtClean="0"/>
              <a:t>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64288" y="1484784"/>
            <a:ext cx="652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 6</a:t>
            </a:r>
          </a:p>
          <a:p>
            <a:r>
              <a:rPr lang="en-GB" sz="3600" dirty="0" smtClean="0"/>
              <a:t>12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51920" y="2132856"/>
            <a:ext cx="5760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236296" y="2060848"/>
            <a:ext cx="5760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101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Avaya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Lydia Cook</dc:creator>
  <cp:lastModifiedBy>Administrator</cp:lastModifiedBy>
  <cp:revision>10</cp:revision>
  <dcterms:created xsi:type="dcterms:W3CDTF">2011-12-08T21:46:16Z</dcterms:created>
  <dcterms:modified xsi:type="dcterms:W3CDTF">2020-06-02T08:28:41Z</dcterms:modified>
</cp:coreProperties>
</file>