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7E0-488B-B4A5-E65597D5D27F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7E0-488B-B4A5-E65597D5D27F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7E0-488B-B4A5-E65597D5D27F}"/>
              </c:ext>
            </c:extLst>
          </c:dPt>
          <c:cat>
            <c:strRef>
              <c:f>Sheet1!$A$1:$A$3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E0-488B-B4A5-E65597D5D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343-4724-BDB4-35074C91D79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343-4724-BDB4-35074C91D79E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0343-4724-BDB4-35074C91D79E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343-4724-BDB4-35074C91D79E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0343-4724-BDB4-35074C91D79E}"/>
              </c:ext>
            </c:extLst>
          </c:dPt>
          <c:cat>
            <c:strRef>
              <c:f>Sheet1!$A$6:$A$10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43-4724-BDB4-35074C91D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9D9-4445-9359-0752D1E25FAB}"/>
              </c:ext>
            </c:extLst>
          </c:dPt>
          <c:cat>
            <c:strRef>
              <c:f>Sheet1!$A$6:$A$10</c:f>
              <c:strCache>
                <c:ptCount val="5"/>
                <c:pt idx="0">
                  <c:v>f</c:v>
                </c:pt>
                <c:pt idx="1">
                  <c:v>g</c:v>
                </c:pt>
                <c:pt idx="2">
                  <c:v>h</c:v>
                </c:pt>
                <c:pt idx="3">
                  <c:v>i</c:v>
                </c:pt>
                <c:pt idx="4">
                  <c:v>j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9-4445-9359-0752D1E25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D66-4026-9323-F82C82A237FD}"/>
              </c:ext>
            </c:extLst>
          </c:dPt>
          <c:cat>
            <c:strRef>
              <c:f>Sheet1!$A$1:$A$2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6-4026-9323-F82C82A23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917-47C1-81F5-0D2C8907210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917-47C1-81F5-0D2C8907210C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917-47C1-81F5-0D2C8907210C}"/>
              </c:ext>
            </c:extLst>
          </c:dPt>
          <c:cat>
            <c:strRef>
              <c:f>Sheet1!$A$6:$A$10</c:f>
              <c:strCache>
                <c:ptCount val="5"/>
                <c:pt idx="0">
                  <c:v>f</c:v>
                </c:pt>
                <c:pt idx="1">
                  <c:v>g</c:v>
                </c:pt>
                <c:pt idx="2">
                  <c:v>h</c:v>
                </c:pt>
                <c:pt idx="3">
                  <c:v>i</c:v>
                </c:pt>
                <c:pt idx="4">
                  <c:v>j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17-47C1-81F5-0D2C89072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1B7-452C-A165-5A791C315CA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1B7-452C-A165-5A791C315CA7}"/>
              </c:ext>
            </c:extLst>
          </c:dPt>
          <c:cat>
            <c:strRef>
              <c:f>Sheet1!$A$1:$A$10</c:f>
              <c:strCache>
                <c:ptCount val="10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7-452C-A165-5A791C315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A47B-4926-4AC8-A204-05A1C96CB059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767C-6E72-406A-A0BE-CAF7F2FF8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4D57-CCF9-4B7C-AC95-4D78E031419A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8BB0-24B8-48D8-AB81-171841DC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1416C-65A3-4DF0-B99A-5444D97A4984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5C13-F0AE-4BF9-A82E-E29E798CC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46D1-F299-4DCD-B047-A41DE40AAB95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EC56-97C5-47F1-AB6A-8EB67CA8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4350-A8E8-469F-8DA6-239F6E8E0816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A253-3A8E-466D-A4D0-BC94E112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E29C-1F8B-4C78-8F6E-FF2387722E62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ABA5-D871-446A-89AA-51F1CA1B8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3411-7103-401D-83BA-C71E0C460B85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31EF-6CEF-477B-A232-06D25D122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0994-F787-4EA6-A284-2D07C2BE72CD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6232-2739-4D01-AC08-02EDECE25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3B0A-A77F-42D2-848B-60560D94A671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4902-5ADB-414B-BDEE-7EBB966F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7249D-EEE1-4505-9C92-1C25B4001023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B4D-9505-48B3-AEF2-F3C0044A0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7959-C886-4007-A351-75B7EEEABA5D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20C4-93F5-44EE-893A-CBC80D780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89D104-1F3D-4361-9590-D4F2CD6304D4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404327-7647-4941-935D-9E7458D7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oblog.net/media/j/o/i/joie/a-whole-half-moon-cake.jpg"/>
          <p:cNvPicPr>
            <a:picLocks noChangeAspect="1" noChangeArrowheads="1"/>
          </p:cNvPicPr>
          <p:nvPr/>
        </p:nvPicPr>
        <p:blipFill>
          <a:blip r:embed="rId2" cstate="print"/>
          <a:srcRect l="15022" r="24890" b="20508"/>
          <a:stretch>
            <a:fillRect/>
          </a:stretch>
        </p:blipFill>
        <p:spPr bwMode="auto">
          <a:xfrm>
            <a:off x="6372225" y="4221163"/>
            <a:ext cx="2303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84213" y="476250"/>
            <a:ext cx="7920037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5400">
                <a:latin typeface="Calibri" pitchFamily="34" charset="0"/>
              </a:rPr>
              <a:t>A fraction is less than a whole number. </a:t>
            </a:r>
          </a:p>
          <a:p>
            <a:pPr algn="ctr"/>
            <a:endParaRPr lang="en-GB" sz="4000">
              <a:latin typeface="Calibri" pitchFamily="34" charset="0"/>
            </a:endParaRPr>
          </a:p>
          <a:p>
            <a:r>
              <a:rPr lang="en-GB" sz="4000">
                <a:latin typeface="Calibri" pitchFamily="34" charset="0"/>
              </a:rPr>
              <a:t>Think of a cake.  </a:t>
            </a:r>
          </a:p>
          <a:p>
            <a:r>
              <a:rPr lang="en-GB" sz="4000">
                <a:latin typeface="Calibri" pitchFamily="34" charset="0"/>
              </a:rPr>
              <a:t>Half a cake is less than a whole cake. </a:t>
            </a:r>
          </a:p>
          <a:p>
            <a:endParaRPr lang="en-GB" sz="4000">
              <a:latin typeface="Calibri" pitchFamily="34" charset="0"/>
            </a:endParaRPr>
          </a:p>
          <a:p>
            <a:r>
              <a:rPr lang="en-GB" sz="4000">
                <a:latin typeface="Calibri" pitchFamily="34" charset="0"/>
              </a:rPr>
              <a:t>Half a cake is just a part, </a:t>
            </a:r>
          </a:p>
          <a:p>
            <a:r>
              <a:rPr lang="en-GB" sz="4000">
                <a:latin typeface="Calibri" pitchFamily="34" charset="0"/>
              </a:rPr>
              <a:t>or a fraction of the whole </a:t>
            </a:r>
          </a:p>
          <a:p>
            <a:r>
              <a:rPr lang="en-GB" sz="4000">
                <a:latin typeface="Calibri" pitchFamily="34" charset="0"/>
              </a:rPr>
              <a:t>cake.</a:t>
            </a:r>
            <a:endParaRPr lang="en-US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00338" y="5516563"/>
            <a:ext cx="5975350" cy="10080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75" y="692150"/>
            <a:ext cx="5688013" cy="1008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1412875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7637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00B0F0"/>
                </a:solidFill>
                <a:latin typeface="Calibri" pitchFamily="34" charset="0"/>
              </a:rPr>
              <a:t>2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7088" y="3573463"/>
            <a:ext cx="24495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738" y="3573463"/>
            <a:ext cx="46799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1638" y="2349500"/>
            <a:ext cx="432117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0">
                <a:solidFill>
                  <a:srgbClr val="FF0000"/>
                </a:solidFill>
                <a:latin typeface="Calibri" pitchFamily="34" charset="0"/>
              </a:rPr>
              <a:t>Numerator</a:t>
            </a:r>
            <a:endParaRPr lang="en-US" sz="7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79838" y="3644900"/>
            <a:ext cx="511333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000">
                <a:solidFill>
                  <a:srgbClr val="00B0F0"/>
                </a:solidFill>
                <a:latin typeface="Calibri" pitchFamily="34" charset="0"/>
              </a:rPr>
              <a:t>Denominator</a:t>
            </a:r>
            <a:endParaRPr lang="en-US" sz="700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00338" y="692150"/>
            <a:ext cx="5759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alibri" pitchFamily="34" charset="0"/>
              </a:rPr>
              <a:t>The numerator tells you how many parts are in our fraction.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71775" y="5516563"/>
            <a:ext cx="60531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Calibri" pitchFamily="34" charset="0"/>
              </a:rPr>
              <a:t>The denominator tells us how many the </a:t>
            </a:r>
          </a:p>
          <a:p>
            <a:r>
              <a:rPr lang="en-GB" sz="2800">
                <a:latin typeface="Calibri" pitchFamily="34" charset="0"/>
              </a:rPr>
              <a:t>whole has been divided into.</a:t>
            </a:r>
            <a:endParaRPr lang="en-US" sz="2800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16463" y="1700213"/>
            <a:ext cx="792162" cy="9366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76825" y="4581525"/>
            <a:ext cx="574675" cy="9350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" grpId="0"/>
      <p:bldP spid="3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467544" y="836712"/>
          <a:ext cx="453650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00B0F0"/>
                </a:solidFill>
                <a:latin typeface="Calibri" pitchFamily="34" charset="0"/>
              </a:rPr>
              <a:t>3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1125538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00B0F0"/>
                </a:solidFill>
                <a:latin typeface="Calibri" pitchFamily="34" charset="0"/>
              </a:rPr>
              <a:t>4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9552" y="6206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00B0F0"/>
                </a:solidFill>
                <a:latin typeface="Calibri" pitchFamily="34" charset="0"/>
              </a:rPr>
              <a:t>5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0113" y="836613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00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00113" y="2924175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00B0F0"/>
                </a:solidFill>
                <a:latin typeface="Calibri" pitchFamily="34" charset="0"/>
              </a:rPr>
              <a:t>8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04048" y="836712"/>
          <a:ext cx="31683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043608" y="836712"/>
          <a:ext cx="30243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91680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51571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0019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192" y="3933056"/>
            <a:ext cx="8634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5004048" y="836712"/>
          <a:ext cx="31683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115616" y="764704"/>
          <a:ext cx="331236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691680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3688" y="5013176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10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9712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24128" y="5229200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2160" y="5085184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2160" y="40050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4048" y="1628800"/>
          <a:ext cx="2591768" cy="17282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46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2420888"/>
          <a:ext cx="2880320" cy="15121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1052736"/>
          <a:ext cx="2880320" cy="144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835696" y="5229200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95736" y="5157192"/>
            <a:ext cx="864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8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23728" y="40050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580112" y="508518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68144" y="5013176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8144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Avaya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 Cook</dc:creator>
  <cp:lastModifiedBy>Administrator</cp:lastModifiedBy>
  <cp:revision>11</cp:revision>
  <dcterms:created xsi:type="dcterms:W3CDTF">2011-12-05T18:14:22Z</dcterms:created>
  <dcterms:modified xsi:type="dcterms:W3CDTF">2020-06-02T08:24:15Z</dcterms:modified>
</cp:coreProperties>
</file>