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6"/>
  </p:notesMasterIdLst>
  <p:handoutMasterIdLst>
    <p:handoutMasterId r:id="rId27"/>
  </p:handoutMasterIdLst>
  <p:sldIdLst>
    <p:sldId id="258" r:id="rId2"/>
    <p:sldId id="263" r:id="rId3"/>
    <p:sldId id="264" r:id="rId4"/>
    <p:sldId id="273" r:id="rId5"/>
    <p:sldId id="274" r:id="rId6"/>
    <p:sldId id="275" r:id="rId7"/>
    <p:sldId id="276" r:id="rId8"/>
    <p:sldId id="277" r:id="rId9"/>
    <p:sldId id="278" r:id="rId10"/>
    <p:sldId id="279" r:id="rId11"/>
    <p:sldId id="280" r:id="rId12"/>
    <p:sldId id="281" r:id="rId13"/>
    <p:sldId id="282" r:id="rId14"/>
    <p:sldId id="283" r:id="rId15"/>
    <p:sldId id="284" r:id="rId16"/>
    <p:sldId id="285" r:id="rId17"/>
    <p:sldId id="286" r:id="rId18"/>
    <p:sldId id="287" r:id="rId19"/>
    <p:sldId id="288" r:id="rId20"/>
    <p:sldId id="289" r:id="rId21"/>
    <p:sldId id="290" r:id="rId22"/>
    <p:sldId id="291" r:id="rId23"/>
    <p:sldId id="292" r:id="rId24"/>
    <p:sldId id="267" r:id="rId25"/>
  </p:sldIdLst>
  <p:sldSz cx="9144000" cy="6858000" type="screen4x3"/>
  <p:notesSz cx="6858000" cy="9144000"/>
  <p:embeddedFontLst>
    <p:embeddedFont>
      <p:font typeface="Tuffy" panose="020B0603060100000000" charset="0"/>
      <p:regular r:id="rId28"/>
      <p:bold r:id="rId29"/>
      <p:italic r:id="rId30"/>
      <p:boldItalic r:id="rId31"/>
    </p:embeddedFont>
    <p:embeddedFont>
      <p:font typeface="Sassoon Infant Rg" panose="02000503030000020003" charset="0"/>
      <p:regular r:id="rId32"/>
      <p:bold r:id="rId33"/>
    </p:embeddedFont>
    <p:embeddedFont>
      <p:font typeface="Twinkl" panose="020B0604020202020204" charset="0"/>
      <p:regular r:id="rId34"/>
      <p:bold r:id="rId35"/>
    </p:embeddedFont>
    <p:embeddedFont>
      <p:font typeface="Calibri"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1C33"/>
    <a:srgbClr val="E94E13"/>
    <a:srgbClr val="0076B0"/>
    <a:srgbClr val="689429"/>
    <a:srgbClr val="85BD33"/>
    <a:srgbClr val="F08215"/>
    <a:srgbClr val="18A0DB"/>
    <a:srgbClr val="FAFAFA"/>
    <a:srgbClr val="ACDDFC"/>
    <a:srgbClr val="DE1E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255" autoAdjust="0"/>
  </p:normalViewPr>
  <p:slideViewPr>
    <p:cSldViewPr snapToGrid="0" showGuides="1">
      <p:cViewPr varScale="1">
        <p:scale>
          <a:sx n="69" d="100"/>
          <a:sy n="69" d="100"/>
        </p:scale>
        <p:origin x="1440" y="6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21/05/2020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21/05/2020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smtClean="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11.jp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7.png"/><Relationship Id="rId2" Type="http://schemas.openxmlformats.org/officeDocument/2006/relationships/image" Target="../media/image11.jp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1.jpg"/><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749" y="586675"/>
            <a:ext cx="8064501" cy="5684649"/>
          </a:xfrm>
          <a:prstGeom prst="rect">
            <a:avLst/>
          </a:prstGeom>
        </p:spPr>
      </p:pic>
      <p:grpSp>
        <p:nvGrpSpPr>
          <p:cNvPr id="7" name="Group 6"/>
          <p:cNvGrpSpPr/>
          <p:nvPr/>
        </p:nvGrpSpPr>
        <p:grpSpPr>
          <a:xfrm>
            <a:off x="833437" y="1200943"/>
            <a:ext cx="7488238" cy="4456113"/>
            <a:chOff x="833437" y="1200943"/>
            <a:chExt cx="7488238" cy="4456113"/>
          </a:xfrm>
        </p:grpSpPr>
        <p:pic>
          <p:nvPicPr>
            <p:cNvPr id="4"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0157" y="1200943"/>
              <a:ext cx="6043686" cy="4456113"/>
            </a:xfrm>
            <a:prstGeom prst="rect">
              <a:avLst/>
            </a:prstGeom>
            <a:noFill/>
            <a:ln w="28575">
              <a:solidFill>
                <a:schemeClr val="bg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833437" y="5334793"/>
              <a:ext cx="7488238" cy="322263"/>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800" dirty="0" smtClean="0">
                  <a:solidFill>
                    <a:srgbClr val="FFFFFF"/>
                  </a:solidFill>
                  <a:latin typeface="Tuffy" panose="020B0603060100000000" pitchFamily="34" charset="0"/>
                  <a:ea typeface="Tuffy" panose="020B0603060100000000" pitchFamily="34" charset="0"/>
                  <a:cs typeface="Arial" pitchFamily="34" charset="0"/>
                </a:rPr>
                <a:t>Photo courtesy of ted_M8@flikr.com - granted under creative commons licence - attribution</a:t>
              </a:r>
              <a:endParaRPr lang="en-GB" sz="800" dirty="0">
                <a:solidFill>
                  <a:srgbClr val="FFFFFF"/>
                </a:solidFill>
                <a:latin typeface="Tuffy" panose="020B0603060100000000" pitchFamily="34" charset="0"/>
                <a:ea typeface="Tuffy" panose="020B0603060100000000" pitchFamily="34" charset="0"/>
                <a:cs typeface="Arial" pitchFamily="34" charset="0"/>
              </a:endParaRPr>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3899" y="1133534"/>
            <a:ext cx="296302" cy="470903"/>
          </a:xfrm>
          <a:prstGeom prst="rect">
            <a:avLst/>
          </a:prstGeom>
        </p:spPr>
      </p:pic>
    </p:spTree>
    <p:extLst>
      <p:ext uri="{BB962C8B-B14F-4D97-AF65-F5344CB8AC3E}">
        <p14:creationId xmlns:p14="http://schemas.microsoft.com/office/powerpoint/2010/main" val="269268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749" y="586675"/>
            <a:ext cx="8064501" cy="5684649"/>
          </a:xfrm>
          <a:prstGeom prst="rect">
            <a:avLst/>
          </a:prstGeom>
        </p:spPr>
      </p:pic>
      <p:grpSp>
        <p:nvGrpSpPr>
          <p:cNvPr id="2" name="Group 1"/>
          <p:cNvGrpSpPr/>
          <p:nvPr/>
        </p:nvGrpSpPr>
        <p:grpSpPr>
          <a:xfrm>
            <a:off x="831850" y="1200943"/>
            <a:ext cx="7488238" cy="4456113"/>
            <a:chOff x="831850" y="1200943"/>
            <a:chExt cx="7488238" cy="4456113"/>
          </a:xfrm>
        </p:grpSpPr>
        <p:pic>
          <p:nvPicPr>
            <p:cNvPr id="7"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2237" y="1200943"/>
              <a:ext cx="6779526" cy="4456113"/>
            </a:xfrm>
            <a:prstGeom prst="rect">
              <a:avLst/>
            </a:prstGeom>
            <a:noFill/>
            <a:ln w="28575">
              <a:solidFill>
                <a:schemeClr val="bg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831850" y="5322746"/>
              <a:ext cx="7488238" cy="322262"/>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800" dirty="0" smtClean="0">
                  <a:solidFill>
                    <a:srgbClr val="FFFFFF"/>
                  </a:solidFill>
                  <a:latin typeface="Tuffy" panose="020B0603060100000000" pitchFamily="34" charset="0"/>
                  <a:ea typeface="Tuffy" panose="020B0603060100000000" pitchFamily="34" charset="0"/>
                  <a:cs typeface="Arial" pitchFamily="34" charset="0"/>
                </a:rPr>
                <a:t>Photo courtesy of NAPARAZZI@flikr.com - granted under creative commons licence - attribution</a:t>
              </a:r>
              <a:endParaRPr lang="en-GB" sz="800" dirty="0">
                <a:solidFill>
                  <a:srgbClr val="FFFFFF"/>
                </a:solidFill>
                <a:latin typeface="Tuffy" panose="020B0603060100000000" pitchFamily="34" charset="0"/>
                <a:ea typeface="Tuffy" panose="020B0603060100000000" pitchFamily="34" charset="0"/>
                <a:cs typeface="Arial" pitchFamily="34" charset="0"/>
              </a:endParaRPr>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3899" y="1133534"/>
            <a:ext cx="296302" cy="470903"/>
          </a:xfrm>
          <a:prstGeom prst="rect">
            <a:avLst/>
          </a:prstGeom>
        </p:spPr>
      </p:pic>
    </p:spTree>
    <p:extLst>
      <p:ext uri="{BB962C8B-B14F-4D97-AF65-F5344CB8AC3E}">
        <p14:creationId xmlns:p14="http://schemas.microsoft.com/office/powerpoint/2010/main" val="306787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749" y="586675"/>
            <a:ext cx="8064501" cy="5684649"/>
          </a:xfrm>
          <a:prstGeom prst="rect">
            <a:avLst/>
          </a:prstGeom>
        </p:spPr>
      </p:pic>
      <p:grpSp>
        <p:nvGrpSpPr>
          <p:cNvPr id="2" name="Group 1"/>
          <p:cNvGrpSpPr/>
          <p:nvPr/>
        </p:nvGrpSpPr>
        <p:grpSpPr>
          <a:xfrm>
            <a:off x="831850" y="1200942"/>
            <a:ext cx="7488238" cy="4456113"/>
            <a:chOff x="831850" y="1200942"/>
            <a:chExt cx="7488238" cy="4456113"/>
          </a:xfrm>
        </p:grpSpPr>
        <p:pic>
          <p:nvPicPr>
            <p:cNvPr id="6"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6473" y="1200942"/>
              <a:ext cx="6681603" cy="4456113"/>
            </a:xfrm>
            <a:prstGeom prst="rect">
              <a:avLst/>
            </a:prstGeom>
            <a:noFill/>
            <a:ln w="28575">
              <a:solidFill>
                <a:schemeClr val="bg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831850" y="5334792"/>
              <a:ext cx="7488238" cy="322263"/>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800" dirty="0" smtClean="0">
                  <a:solidFill>
                    <a:srgbClr val="FFFFFF"/>
                  </a:solidFill>
                  <a:latin typeface="Tuffy" panose="020B0603060100000000" pitchFamily="34" charset="0"/>
                  <a:ea typeface="Tuffy" panose="020B0603060100000000" pitchFamily="34" charset="0"/>
                  <a:cs typeface="Arial" pitchFamily="34" charset="0"/>
                </a:rPr>
                <a:t>Photo courtesy of </a:t>
              </a:r>
              <a:r>
                <a:rPr lang="en-GB" sz="800" dirty="0">
                  <a:solidFill>
                    <a:srgbClr val="FFFFFF"/>
                  </a:solidFill>
                  <a:latin typeface="Tuffy" panose="020B0603060100000000" pitchFamily="34" charset="0"/>
                  <a:ea typeface="Tuffy" panose="020B0603060100000000" pitchFamily="34" charset="0"/>
                  <a:cs typeface="Arial" pitchFamily="34" charset="0"/>
                </a:rPr>
                <a:t>macieklew@flikr.com </a:t>
              </a:r>
              <a:r>
                <a:rPr lang="en-GB" sz="800" dirty="0" smtClean="0">
                  <a:solidFill>
                    <a:srgbClr val="FFFFFF"/>
                  </a:solidFill>
                  <a:latin typeface="Tuffy" panose="020B0603060100000000" pitchFamily="34" charset="0"/>
                  <a:ea typeface="Tuffy" panose="020B0603060100000000" pitchFamily="34" charset="0"/>
                  <a:cs typeface="Arial" pitchFamily="34" charset="0"/>
                </a:rPr>
                <a:t>- granted under creative commons licence - attribution</a:t>
              </a:r>
              <a:endParaRPr lang="en-GB" sz="800" dirty="0">
                <a:solidFill>
                  <a:srgbClr val="FFFFFF"/>
                </a:solidFill>
                <a:latin typeface="Tuffy" panose="020B0603060100000000" pitchFamily="34" charset="0"/>
                <a:ea typeface="Tuffy" panose="020B0603060100000000" pitchFamily="34" charset="0"/>
                <a:cs typeface="Arial" pitchFamily="34" charset="0"/>
              </a:endParaRPr>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3899" y="1133534"/>
            <a:ext cx="296302" cy="470903"/>
          </a:xfrm>
          <a:prstGeom prst="rect">
            <a:avLst/>
          </a:prstGeom>
        </p:spPr>
      </p:pic>
    </p:spTree>
    <p:extLst>
      <p:ext uri="{BB962C8B-B14F-4D97-AF65-F5344CB8AC3E}">
        <p14:creationId xmlns:p14="http://schemas.microsoft.com/office/powerpoint/2010/main" val="210386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749" y="586675"/>
            <a:ext cx="8064501" cy="5684649"/>
          </a:xfrm>
          <a:prstGeom prst="rect">
            <a:avLst/>
          </a:prstGeom>
        </p:spPr>
      </p:pic>
      <p:grpSp>
        <p:nvGrpSpPr>
          <p:cNvPr id="2" name="Group 1"/>
          <p:cNvGrpSpPr/>
          <p:nvPr/>
        </p:nvGrpSpPr>
        <p:grpSpPr>
          <a:xfrm>
            <a:off x="822325" y="1200941"/>
            <a:ext cx="7488238" cy="4456113"/>
            <a:chOff x="822325" y="1200941"/>
            <a:chExt cx="7488238" cy="4456113"/>
          </a:xfrm>
        </p:grpSpPr>
        <p:pic>
          <p:nvPicPr>
            <p:cNvPr id="7"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3449" y="1200941"/>
              <a:ext cx="6557102" cy="4456113"/>
            </a:xfrm>
            <a:prstGeom prst="rect">
              <a:avLst/>
            </a:prstGeom>
            <a:noFill/>
            <a:ln w="28575">
              <a:solidFill>
                <a:schemeClr val="bg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822325" y="5334000"/>
              <a:ext cx="7488238" cy="322263"/>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800" dirty="0" smtClean="0">
                  <a:solidFill>
                    <a:srgbClr val="FFFFFF"/>
                  </a:solidFill>
                  <a:latin typeface="Tuffy" panose="020B0603060100000000" pitchFamily="34" charset="0"/>
                  <a:ea typeface="Tuffy" panose="020B0603060100000000" pitchFamily="34" charset="0"/>
                  <a:cs typeface="Arial" pitchFamily="34" charset="0"/>
                </a:rPr>
                <a:t>Photo courtesy of </a:t>
              </a:r>
              <a:r>
                <a:rPr lang="en-GB" sz="800" dirty="0">
                  <a:solidFill>
                    <a:srgbClr val="FFFFFF"/>
                  </a:solidFill>
                  <a:latin typeface="Tuffy" panose="020B0603060100000000" pitchFamily="34" charset="0"/>
                  <a:ea typeface="Tuffy" panose="020B0603060100000000" pitchFamily="34" charset="0"/>
                  <a:cs typeface="Arial" pitchFamily="34" charset="0"/>
                </a:rPr>
                <a:t>Moyan_Brenn@flikr.com </a:t>
              </a:r>
              <a:r>
                <a:rPr lang="en-GB" sz="800" dirty="0" smtClean="0">
                  <a:solidFill>
                    <a:srgbClr val="FFFFFF"/>
                  </a:solidFill>
                  <a:latin typeface="Tuffy" panose="020B0603060100000000" pitchFamily="34" charset="0"/>
                  <a:ea typeface="Tuffy" panose="020B0603060100000000" pitchFamily="34" charset="0"/>
                  <a:cs typeface="Arial" pitchFamily="34" charset="0"/>
                </a:rPr>
                <a:t>- granted under creative commons licence - attribution</a:t>
              </a:r>
              <a:endParaRPr lang="en-GB" sz="800" dirty="0">
                <a:solidFill>
                  <a:srgbClr val="FFFFFF"/>
                </a:solidFill>
                <a:latin typeface="Tuffy" panose="020B0603060100000000" pitchFamily="34" charset="0"/>
                <a:ea typeface="Tuffy" panose="020B0603060100000000" pitchFamily="34" charset="0"/>
                <a:cs typeface="Arial" pitchFamily="34" charset="0"/>
              </a:endParaRPr>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3899" y="1133534"/>
            <a:ext cx="296302" cy="470903"/>
          </a:xfrm>
          <a:prstGeom prst="rect">
            <a:avLst/>
          </a:prstGeom>
        </p:spPr>
      </p:pic>
    </p:spTree>
    <p:extLst>
      <p:ext uri="{BB962C8B-B14F-4D97-AF65-F5344CB8AC3E}">
        <p14:creationId xmlns:p14="http://schemas.microsoft.com/office/powerpoint/2010/main" val="130553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749" y="586675"/>
            <a:ext cx="8064501" cy="5684649"/>
          </a:xfrm>
          <a:prstGeom prst="rect">
            <a:avLst/>
          </a:prstGeom>
        </p:spPr>
      </p:pic>
      <p:grpSp>
        <p:nvGrpSpPr>
          <p:cNvPr id="2" name="Group 1"/>
          <p:cNvGrpSpPr/>
          <p:nvPr/>
        </p:nvGrpSpPr>
        <p:grpSpPr>
          <a:xfrm>
            <a:off x="822325" y="1200941"/>
            <a:ext cx="7488238" cy="4455322"/>
            <a:chOff x="822325" y="1200941"/>
            <a:chExt cx="7488238" cy="4455322"/>
          </a:xfrm>
        </p:grpSpPr>
        <p:pic>
          <p:nvPicPr>
            <p:cNvPr id="6"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7053" y="1200941"/>
              <a:ext cx="6700443" cy="4455322"/>
            </a:xfrm>
            <a:prstGeom prst="rect">
              <a:avLst/>
            </a:prstGeom>
            <a:noFill/>
            <a:ln w="28575">
              <a:solidFill>
                <a:srgbClr val="FAFAFA"/>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822325" y="5324475"/>
              <a:ext cx="7488238" cy="322263"/>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800" dirty="0" smtClean="0">
                  <a:solidFill>
                    <a:srgbClr val="FFFFFF"/>
                  </a:solidFill>
                  <a:latin typeface="Tuffy" panose="020B0603060100000000" pitchFamily="34" charset="0"/>
                  <a:ea typeface="Tuffy" panose="020B0603060100000000" pitchFamily="34" charset="0"/>
                  <a:cs typeface="Arial" pitchFamily="34" charset="0"/>
                </a:rPr>
                <a:t>Photo courtesy of </a:t>
              </a:r>
              <a:r>
                <a:rPr lang="en-GB" sz="800" dirty="0">
                  <a:solidFill>
                    <a:srgbClr val="FFFFFF"/>
                  </a:solidFill>
                  <a:latin typeface="Tuffy" panose="020B0603060100000000" pitchFamily="34" charset="0"/>
                  <a:ea typeface="Tuffy" panose="020B0603060100000000" pitchFamily="34" charset="0"/>
                  <a:cs typeface="Arial" pitchFamily="34" charset="0"/>
                </a:rPr>
                <a:t>visualdensity@flikr.com </a:t>
              </a:r>
              <a:r>
                <a:rPr lang="en-GB" sz="800" dirty="0" smtClean="0">
                  <a:solidFill>
                    <a:srgbClr val="FFFFFF"/>
                  </a:solidFill>
                  <a:latin typeface="Tuffy" panose="020B0603060100000000" pitchFamily="34" charset="0"/>
                  <a:ea typeface="Tuffy" panose="020B0603060100000000" pitchFamily="34" charset="0"/>
                  <a:cs typeface="Arial" pitchFamily="34" charset="0"/>
                </a:rPr>
                <a:t>- granted under creative commons licence - attribution</a:t>
              </a:r>
              <a:endParaRPr lang="en-GB" sz="800" dirty="0">
                <a:solidFill>
                  <a:srgbClr val="FFFFFF"/>
                </a:solidFill>
                <a:latin typeface="Tuffy" panose="020B0603060100000000" pitchFamily="34" charset="0"/>
                <a:ea typeface="Tuffy" panose="020B0603060100000000" pitchFamily="34" charset="0"/>
                <a:cs typeface="Arial" pitchFamily="34" charset="0"/>
              </a:endParaRPr>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3899" y="1133534"/>
            <a:ext cx="296302" cy="470903"/>
          </a:xfrm>
          <a:prstGeom prst="rect">
            <a:avLst/>
          </a:prstGeom>
        </p:spPr>
      </p:pic>
    </p:spTree>
    <p:extLst>
      <p:ext uri="{BB962C8B-B14F-4D97-AF65-F5344CB8AC3E}">
        <p14:creationId xmlns:p14="http://schemas.microsoft.com/office/powerpoint/2010/main" val="398357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749" y="586675"/>
            <a:ext cx="8064501" cy="5684649"/>
          </a:xfrm>
          <a:prstGeom prst="rect">
            <a:avLst/>
          </a:prstGeom>
        </p:spPr>
      </p:pic>
      <p:grpSp>
        <p:nvGrpSpPr>
          <p:cNvPr id="2" name="Group 1"/>
          <p:cNvGrpSpPr/>
          <p:nvPr/>
        </p:nvGrpSpPr>
        <p:grpSpPr>
          <a:xfrm>
            <a:off x="827880" y="1202531"/>
            <a:ext cx="7488238" cy="4444207"/>
            <a:chOff x="827880" y="1202531"/>
            <a:chExt cx="7488238" cy="4444207"/>
          </a:xfrm>
        </p:grpSpPr>
        <p:pic>
          <p:nvPicPr>
            <p:cNvPr id="7"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5393" y="1202531"/>
              <a:ext cx="6702101" cy="4444207"/>
            </a:xfrm>
            <a:prstGeom prst="rect">
              <a:avLst/>
            </a:prstGeom>
            <a:noFill/>
            <a:ln w="28575">
              <a:solidFill>
                <a:srgbClr val="FAFAFA"/>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827880" y="5324475"/>
              <a:ext cx="7488238" cy="322263"/>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800" dirty="0" smtClean="0">
                  <a:solidFill>
                    <a:srgbClr val="FFFFFF"/>
                  </a:solidFill>
                  <a:latin typeface="Tuffy" panose="020B0603060100000000" pitchFamily="34" charset="0"/>
                  <a:ea typeface="Tuffy" panose="020B0603060100000000" pitchFamily="34" charset="0"/>
                  <a:cs typeface="Arial" pitchFamily="34" charset="0"/>
                </a:rPr>
                <a:t>Photo courtesy of </a:t>
              </a:r>
              <a:r>
                <a:rPr lang="en-GB" sz="800" dirty="0">
                  <a:solidFill>
                    <a:srgbClr val="FFFFFF"/>
                  </a:solidFill>
                  <a:latin typeface="Tuffy" panose="020B0603060100000000" pitchFamily="34" charset="0"/>
                  <a:ea typeface="Tuffy" panose="020B0603060100000000" pitchFamily="34" charset="0"/>
                  <a:cs typeface="Arial" pitchFamily="34" charset="0"/>
                </a:rPr>
                <a:t>peddhapati@flikr.com </a:t>
              </a:r>
              <a:r>
                <a:rPr lang="en-GB" sz="800" dirty="0" smtClean="0">
                  <a:solidFill>
                    <a:srgbClr val="FFFFFF"/>
                  </a:solidFill>
                  <a:latin typeface="Tuffy" panose="020B0603060100000000" pitchFamily="34" charset="0"/>
                  <a:ea typeface="Tuffy" panose="020B0603060100000000" pitchFamily="34" charset="0"/>
                  <a:cs typeface="Arial" pitchFamily="34" charset="0"/>
                </a:rPr>
                <a:t>- granted under creative commons licence - attribution</a:t>
              </a:r>
              <a:endParaRPr lang="en-GB" sz="800" dirty="0">
                <a:solidFill>
                  <a:srgbClr val="FFFFFF"/>
                </a:solidFill>
                <a:latin typeface="Tuffy" panose="020B0603060100000000" pitchFamily="34" charset="0"/>
                <a:ea typeface="Tuffy" panose="020B0603060100000000" pitchFamily="34" charset="0"/>
                <a:cs typeface="Arial" pitchFamily="34" charset="0"/>
              </a:endParaRPr>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3899" y="1133534"/>
            <a:ext cx="296302" cy="470903"/>
          </a:xfrm>
          <a:prstGeom prst="rect">
            <a:avLst/>
          </a:prstGeom>
        </p:spPr>
      </p:pic>
    </p:spTree>
    <p:extLst>
      <p:ext uri="{BB962C8B-B14F-4D97-AF65-F5344CB8AC3E}">
        <p14:creationId xmlns:p14="http://schemas.microsoft.com/office/powerpoint/2010/main" val="147277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749" y="586675"/>
            <a:ext cx="8064501" cy="5684649"/>
          </a:xfrm>
          <a:prstGeom prst="rect">
            <a:avLst/>
          </a:prstGeom>
        </p:spPr>
      </p:pic>
      <p:grpSp>
        <p:nvGrpSpPr>
          <p:cNvPr id="2" name="Group 1"/>
          <p:cNvGrpSpPr/>
          <p:nvPr/>
        </p:nvGrpSpPr>
        <p:grpSpPr>
          <a:xfrm>
            <a:off x="831850" y="1202531"/>
            <a:ext cx="7488238" cy="4444207"/>
            <a:chOff x="831850" y="1202531"/>
            <a:chExt cx="7488238" cy="4444207"/>
          </a:xfrm>
        </p:grpSpPr>
        <p:pic>
          <p:nvPicPr>
            <p:cNvPr id="6"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7799" y="1202531"/>
              <a:ext cx="5887449" cy="4444207"/>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831850" y="5219700"/>
              <a:ext cx="7488238" cy="322263"/>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800" dirty="0" smtClean="0">
                  <a:latin typeface="Tuffy" panose="020B0603060100000000" pitchFamily="34" charset="0"/>
                  <a:ea typeface="Tuffy" panose="020B0603060100000000" pitchFamily="34" charset="0"/>
                  <a:cs typeface="Arial" pitchFamily="34" charset="0"/>
                </a:rPr>
                <a:t>Photo courtesy of </a:t>
              </a:r>
              <a:r>
                <a:rPr lang="en-GB" sz="800" dirty="0">
                  <a:latin typeface="Tuffy" panose="020B0603060100000000" pitchFamily="34" charset="0"/>
                  <a:ea typeface="Tuffy" panose="020B0603060100000000" pitchFamily="34" charset="0"/>
                  <a:cs typeface="Arial" pitchFamily="34" charset="0"/>
                </a:rPr>
                <a:t>whitepebbles@flikr.com </a:t>
              </a:r>
              <a:r>
                <a:rPr lang="en-GB" sz="800" dirty="0" smtClean="0">
                  <a:latin typeface="Tuffy" panose="020B0603060100000000" pitchFamily="34" charset="0"/>
                  <a:ea typeface="Tuffy" panose="020B0603060100000000" pitchFamily="34" charset="0"/>
                  <a:cs typeface="Arial" pitchFamily="34" charset="0"/>
                </a:rPr>
                <a:t>- granted under creative commons licence - attribution</a:t>
              </a:r>
              <a:endParaRPr lang="en-GB" sz="800" dirty="0">
                <a:latin typeface="Tuffy" panose="020B0603060100000000" pitchFamily="34" charset="0"/>
                <a:ea typeface="Tuffy" panose="020B0603060100000000" pitchFamily="34" charset="0"/>
                <a:cs typeface="Arial" pitchFamily="34" charset="0"/>
              </a:endParaRPr>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3899" y="1133534"/>
            <a:ext cx="296302" cy="470903"/>
          </a:xfrm>
          <a:prstGeom prst="rect">
            <a:avLst/>
          </a:prstGeom>
        </p:spPr>
      </p:pic>
    </p:spTree>
    <p:extLst>
      <p:ext uri="{BB962C8B-B14F-4D97-AF65-F5344CB8AC3E}">
        <p14:creationId xmlns:p14="http://schemas.microsoft.com/office/powerpoint/2010/main" val="219002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749" y="586675"/>
            <a:ext cx="8064501" cy="5684649"/>
          </a:xfrm>
          <a:prstGeom prst="rect">
            <a:avLst/>
          </a:prstGeom>
        </p:spPr>
      </p:pic>
      <p:grpSp>
        <p:nvGrpSpPr>
          <p:cNvPr id="2" name="Group 1"/>
          <p:cNvGrpSpPr/>
          <p:nvPr/>
        </p:nvGrpSpPr>
        <p:grpSpPr>
          <a:xfrm>
            <a:off x="831850" y="1202531"/>
            <a:ext cx="7488238" cy="4453732"/>
            <a:chOff x="831850" y="1202531"/>
            <a:chExt cx="7488238" cy="4453732"/>
          </a:xfrm>
        </p:grpSpPr>
        <p:pic>
          <p:nvPicPr>
            <p:cNvPr id="7"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8628" y="1202531"/>
              <a:ext cx="6677294" cy="4452214"/>
            </a:xfrm>
            <a:prstGeom prst="rect">
              <a:avLst/>
            </a:prstGeom>
            <a:noFill/>
            <a:ln w="28575">
              <a:solidFill>
                <a:schemeClr val="bg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831850" y="5334000"/>
              <a:ext cx="7488238" cy="322263"/>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800" dirty="0" smtClean="0">
                  <a:latin typeface="Tuffy" panose="020B0603060100000000" pitchFamily="34" charset="0"/>
                  <a:ea typeface="Tuffy" panose="020B0603060100000000" pitchFamily="34" charset="0"/>
                  <a:cs typeface="Arial" pitchFamily="34" charset="0"/>
                </a:rPr>
                <a:t>Photo courtesy of </a:t>
              </a:r>
              <a:r>
                <a:rPr lang="en-GB" sz="800" dirty="0">
                  <a:latin typeface="Tuffy" panose="020B0603060100000000" pitchFamily="34" charset="0"/>
                  <a:ea typeface="Tuffy" panose="020B0603060100000000" pitchFamily="34" charset="0"/>
                  <a:cs typeface="Arial" pitchFamily="34" charset="0"/>
                </a:rPr>
                <a:t>DrPhotoMoto@flikr.com </a:t>
              </a:r>
              <a:r>
                <a:rPr lang="en-GB" sz="800" dirty="0" smtClean="0">
                  <a:latin typeface="Tuffy" panose="020B0603060100000000" pitchFamily="34" charset="0"/>
                  <a:ea typeface="Tuffy" panose="020B0603060100000000" pitchFamily="34" charset="0"/>
                  <a:cs typeface="Arial" pitchFamily="34" charset="0"/>
                </a:rPr>
                <a:t>- granted under creative commons licence - attribution</a:t>
              </a:r>
              <a:endParaRPr lang="en-GB" sz="800" dirty="0">
                <a:latin typeface="Tuffy" panose="020B0603060100000000" pitchFamily="34" charset="0"/>
                <a:ea typeface="Tuffy" panose="020B0603060100000000" pitchFamily="34" charset="0"/>
                <a:cs typeface="Arial" pitchFamily="34" charset="0"/>
              </a:endParaRPr>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3899" y="1133534"/>
            <a:ext cx="296302" cy="470903"/>
          </a:xfrm>
          <a:prstGeom prst="rect">
            <a:avLst/>
          </a:prstGeom>
        </p:spPr>
      </p:pic>
    </p:spTree>
    <p:extLst>
      <p:ext uri="{BB962C8B-B14F-4D97-AF65-F5344CB8AC3E}">
        <p14:creationId xmlns:p14="http://schemas.microsoft.com/office/powerpoint/2010/main" val="72585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smtClean="0">
                <a:solidFill>
                  <a:schemeClr val="tx1"/>
                </a:solidFill>
                <a:latin typeface="+mn-lt"/>
              </a:rPr>
              <a:t>Share!</a:t>
            </a:r>
            <a:endParaRPr lang="en-GB" sz="3600" dirty="0">
              <a:solidFill>
                <a:schemeClr val="tx1"/>
              </a:solidFill>
              <a:latin typeface="+mn-lt"/>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2204" t="-2794" r="-14111" b="-3307"/>
          <a:stretch/>
        </p:blipFill>
        <p:spPr>
          <a:xfrm>
            <a:off x="-927119" y="0"/>
            <a:ext cx="841708" cy="3088566"/>
          </a:xfrm>
          <a:prstGeom prst="rect">
            <a:avLst/>
          </a:prstGeom>
          <a:solidFill>
            <a:schemeClr val="bg1"/>
          </a:solidFill>
          <a:ln>
            <a:solidFill>
              <a:schemeClr val="tx1"/>
            </a:solidFill>
          </a:ln>
        </p:spPr>
      </p:pic>
      <p:sp>
        <p:nvSpPr>
          <p:cNvPr id="5" name="Rectangle 4"/>
          <p:cNvSpPr/>
          <p:nvPr/>
        </p:nvSpPr>
        <p:spPr>
          <a:xfrm>
            <a:off x="755650" y="1444056"/>
            <a:ext cx="7632700" cy="276999"/>
          </a:xfrm>
          <a:prstGeom prst="rect">
            <a:avLst/>
          </a:prstGeom>
        </p:spPr>
        <p:txBody>
          <a:bodyPr wrap="square" lIns="0" tIns="0" rIns="0" bIns="0">
            <a:spAutoFit/>
          </a:bodyPr>
          <a:lstStyle/>
          <a:p>
            <a:pPr algn="ctr">
              <a:spcBef>
                <a:spcPct val="0"/>
              </a:spcBef>
            </a:pPr>
            <a:r>
              <a:rPr lang="en-GB" altLang="en-US" dirty="0" smtClean="0">
                <a:latin typeface="Twinkl" pitchFamily="2" charset="0"/>
              </a:rPr>
              <a:t>Volunteer </a:t>
            </a:r>
            <a:r>
              <a:rPr lang="en-GB" altLang="en-US" dirty="0">
                <a:latin typeface="Twinkl" pitchFamily="2" charset="0"/>
              </a:rPr>
              <a:t>to share </a:t>
            </a:r>
            <a:r>
              <a:rPr lang="en-GB" altLang="en-US" dirty="0" smtClean="0">
                <a:latin typeface="Twinkl" pitchFamily="2" charset="0"/>
              </a:rPr>
              <a:t>your </a:t>
            </a:r>
            <a:r>
              <a:rPr lang="en-GB" altLang="en-US" dirty="0">
                <a:latin typeface="Twinkl" pitchFamily="2" charset="0"/>
              </a:rPr>
              <a:t>ideas</a:t>
            </a:r>
            <a:r>
              <a:rPr lang="en-GB" altLang="en-US" dirty="0" smtClean="0">
                <a:latin typeface="Twinkl" pitchFamily="2" charset="0"/>
              </a:rPr>
              <a:t>!</a:t>
            </a:r>
            <a:endParaRPr lang="en-GB" altLang="en-US" dirty="0">
              <a:latin typeface="Twinkl" pitchFamily="2" charset="0"/>
            </a:endParaRPr>
          </a:p>
        </p:txBody>
      </p:sp>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b="12368"/>
          <a:stretch/>
        </p:blipFill>
        <p:spPr>
          <a:xfrm>
            <a:off x="552448" y="1893781"/>
            <a:ext cx="8051802" cy="4973744"/>
          </a:xfrm>
          <a:prstGeom prst="rect">
            <a:avLst/>
          </a:prstGeom>
        </p:spPr>
      </p:pic>
      <p:pic>
        <p:nvPicPr>
          <p:cNvPr id="2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443126">
            <a:off x="1630361" y="2570900"/>
            <a:ext cx="5895975" cy="3729038"/>
          </a:xfrm>
          <a:prstGeom prst="rect">
            <a:avLst/>
          </a:prstGeom>
          <a:noFill/>
          <a:ln w="28575">
            <a:solidFill>
              <a:schemeClr val="bg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9610" y="2450764"/>
            <a:ext cx="296302" cy="470903"/>
          </a:xfrm>
          <a:prstGeom prst="rect">
            <a:avLst/>
          </a:prstGeom>
        </p:spPr>
      </p:pic>
    </p:spTree>
    <p:extLst>
      <p:ext uri="{BB962C8B-B14F-4D97-AF65-F5344CB8AC3E}">
        <p14:creationId xmlns:p14="http://schemas.microsoft.com/office/powerpoint/2010/main" val="17658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par>
                          <p:cTn id="13" fill="hold">
                            <p:stCondLst>
                              <p:cond delay="1250"/>
                            </p:stCondLst>
                            <p:childTnLst>
                              <p:par>
                                <p:cTn id="14" presetID="10" presetClass="entr" presetSubtype="0"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smtClean="0">
                <a:solidFill>
                  <a:schemeClr val="tx1"/>
                </a:solidFill>
                <a:latin typeface="+mn-lt"/>
              </a:rPr>
              <a:t>Quiz!</a:t>
            </a:r>
            <a:endParaRPr lang="en-GB" sz="3600" dirty="0">
              <a:solidFill>
                <a:schemeClr val="tx1"/>
              </a:solidFill>
              <a:latin typeface="+mn-lt"/>
            </a:endParaRPr>
          </a:p>
        </p:txBody>
      </p:sp>
      <p:sp>
        <p:nvSpPr>
          <p:cNvPr id="5" name="Rectangle 4"/>
          <p:cNvSpPr/>
          <p:nvPr/>
        </p:nvSpPr>
        <p:spPr>
          <a:xfrm>
            <a:off x="755650" y="1396431"/>
            <a:ext cx="7632700" cy="276999"/>
          </a:xfrm>
          <a:prstGeom prst="rect">
            <a:avLst/>
          </a:prstGeom>
        </p:spPr>
        <p:txBody>
          <a:bodyPr wrap="square" lIns="0" tIns="0" rIns="0" bIns="0">
            <a:spAutoFit/>
          </a:bodyPr>
          <a:lstStyle/>
          <a:p>
            <a:pPr algn="ctr">
              <a:spcBef>
                <a:spcPct val="0"/>
              </a:spcBef>
            </a:pPr>
            <a:r>
              <a:rPr lang="en-GB" altLang="en-US" dirty="0">
                <a:latin typeface="Twinkl" pitchFamily="2" charset="0"/>
              </a:rPr>
              <a:t>Which of these words is an adjective</a:t>
            </a:r>
            <a:r>
              <a:rPr lang="en-GB" altLang="en-US" dirty="0" smtClean="0">
                <a:latin typeface="Twinkl" pitchFamily="2" charset="0"/>
              </a:rPr>
              <a:t>?</a:t>
            </a:r>
            <a:endParaRPr lang="en-GB" altLang="en-US" dirty="0">
              <a:latin typeface="Twinkl" pitchFamily="2" charset="0"/>
            </a:endParaRPr>
          </a:p>
        </p:txBody>
      </p:sp>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b="12368"/>
          <a:stretch/>
        </p:blipFill>
        <p:spPr>
          <a:xfrm>
            <a:off x="552448" y="1893781"/>
            <a:ext cx="8051802" cy="497374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70348">
            <a:off x="2314073" y="2289921"/>
            <a:ext cx="2146946" cy="2201955"/>
          </a:xfrm>
          <a:prstGeom prst="rect">
            <a:avLst/>
          </a:prstGeom>
        </p:spPr>
      </p:pic>
      <p:sp>
        <p:nvSpPr>
          <p:cNvPr id="9" name="Rectangle 8"/>
          <p:cNvSpPr/>
          <p:nvPr/>
        </p:nvSpPr>
        <p:spPr>
          <a:xfrm rot="21598928">
            <a:off x="2414264" y="3032711"/>
            <a:ext cx="1987145" cy="613688"/>
          </a:xfrm>
          <a:prstGeom prst="rect">
            <a:avLst/>
          </a:prstGeom>
        </p:spPr>
        <p:txBody>
          <a:bodyPr wrap="square" lIns="0" tIns="0" rIns="0" bIns="0">
            <a:spAutoFit/>
          </a:bodyPr>
          <a:lstStyle/>
          <a:p>
            <a:pPr algn="ctr">
              <a:lnSpc>
                <a:spcPct val="150000"/>
              </a:lnSpc>
              <a:spcBef>
                <a:spcPct val="0"/>
              </a:spcBef>
            </a:pPr>
            <a:r>
              <a:rPr lang="en-GB" altLang="en-US" sz="2800" dirty="0" smtClean="0">
                <a:latin typeface="Twinkl" pitchFamily="2" charset="0"/>
                <a:cs typeface="Arial" panose="020B0604020202020204" pitchFamily="34" charset="0"/>
              </a:rPr>
              <a:t>jumping</a:t>
            </a:r>
            <a:endParaRPr lang="en-GB" altLang="en-US" sz="2800" dirty="0">
              <a:latin typeface="Twinkl" pitchFamily="2" charset="0"/>
              <a:cs typeface="Arial" panose="020B0604020202020204" pitchFamily="34" charset="0"/>
            </a:endParaRPr>
          </a:p>
        </p:txBody>
      </p:sp>
      <p:sp>
        <p:nvSpPr>
          <p:cNvPr id="10" name="Oval 9"/>
          <p:cNvSpPr/>
          <p:nvPr/>
        </p:nvSpPr>
        <p:spPr>
          <a:xfrm rot="21569059">
            <a:off x="2538451" y="2519693"/>
            <a:ext cx="519703" cy="519703"/>
          </a:xfrm>
          <a:prstGeom prst="ellipse">
            <a:avLst/>
          </a:prstGeom>
          <a:solidFill>
            <a:srgbClr val="18A0D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a:t>A</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94766">
            <a:off x="4592051" y="2232343"/>
            <a:ext cx="2146946" cy="2201955"/>
          </a:xfrm>
          <a:prstGeom prst="rect">
            <a:avLst/>
          </a:prstGeom>
        </p:spPr>
      </p:pic>
      <p:sp>
        <p:nvSpPr>
          <p:cNvPr id="15" name="Rectangle 14"/>
          <p:cNvSpPr/>
          <p:nvPr/>
        </p:nvSpPr>
        <p:spPr>
          <a:xfrm rot="21423346">
            <a:off x="4687163" y="2974226"/>
            <a:ext cx="1987145" cy="613688"/>
          </a:xfrm>
          <a:prstGeom prst="rect">
            <a:avLst/>
          </a:prstGeom>
        </p:spPr>
        <p:txBody>
          <a:bodyPr wrap="square" lIns="0" tIns="0" rIns="0" bIns="0">
            <a:spAutoFit/>
          </a:bodyPr>
          <a:lstStyle/>
          <a:p>
            <a:pPr algn="ctr">
              <a:lnSpc>
                <a:spcPct val="150000"/>
              </a:lnSpc>
              <a:spcBef>
                <a:spcPct val="0"/>
              </a:spcBef>
            </a:pPr>
            <a:r>
              <a:rPr lang="en-GB" altLang="en-US" sz="2800" dirty="0" smtClean="0">
                <a:latin typeface="Twinkl" pitchFamily="2" charset="0"/>
                <a:cs typeface="Arial" panose="020B0604020202020204" pitchFamily="34" charset="0"/>
              </a:rPr>
              <a:t>palace</a:t>
            </a:r>
            <a:endParaRPr lang="en-GB" altLang="en-US" sz="2800" dirty="0">
              <a:latin typeface="Twinkl" pitchFamily="2" charset="0"/>
              <a:cs typeface="Arial" panose="020B0604020202020204" pitchFamily="34" charset="0"/>
            </a:endParaRPr>
          </a:p>
        </p:txBody>
      </p:sp>
      <p:sp>
        <p:nvSpPr>
          <p:cNvPr id="16" name="Oval 15"/>
          <p:cNvSpPr/>
          <p:nvPr/>
        </p:nvSpPr>
        <p:spPr>
          <a:xfrm rot="21393477">
            <a:off x="4785986" y="2492995"/>
            <a:ext cx="519703" cy="519703"/>
          </a:xfrm>
          <a:prstGeom prst="ellipse">
            <a:avLst/>
          </a:prstGeom>
          <a:solidFill>
            <a:srgbClr val="18A0D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smtClean="0"/>
              <a:t>B</a:t>
            </a:r>
            <a:endParaRPr lang="en-GB" sz="2500" b="1"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26027">
            <a:off x="4617498" y="4410080"/>
            <a:ext cx="2146946" cy="2201955"/>
          </a:xfrm>
          <a:prstGeom prst="rect">
            <a:avLst/>
          </a:prstGeom>
        </p:spPr>
      </p:pic>
      <p:sp>
        <p:nvSpPr>
          <p:cNvPr id="19" name="Rectangle 18"/>
          <p:cNvSpPr/>
          <p:nvPr/>
        </p:nvSpPr>
        <p:spPr>
          <a:xfrm rot="54607">
            <a:off x="4719289" y="5114856"/>
            <a:ext cx="1987145" cy="690400"/>
          </a:xfrm>
          <a:prstGeom prst="rect">
            <a:avLst/>
          </a:prstGeom>
        </p:spPr>
        <p:txBody>
          <a:bodyPr wrap="square" lIns="0" tIns="0" rIns="0" bIns="0">
            <a:spAutoFit/>
          </a:bodyPr>
          <a:lstStyle/>
          <a:p>
            <a:pPr algn="ctr">
              <a:lnSpc>
                <a:spcPct val="150000"/>
              </a:lnSpc>
              <a:spcBef>
                <a:spcPct val="0"/>
              </a:spcBef>
            </a:pPr>
            <a:r>
              <a:rPr lang="en-GB" altLang="en-US" sz="2800" dirty="0" smtClean="0">
                <a:latin typeface="Twinkl" pitchFamily="2" charset="0"/>
                <a:cs typeface="Arial" panose="020B0604020202020204" pitchFamily="34" charset="0"/>
              </a:rPr>
              <a:t>amazing</a:t>
            </a:r>
            <a:endParaRPr lang="en-GB" altLang="en-US" sz="2800" dirty="0">
              <a:latin typeface="Twinkl" pitchFamily="2" charset="0"/>
              <a:cs typeface="Arial" panose="020B0604020202020204" pitchFamily="34" charset="0"/>
            </a:endParaRPr>
          </a:p>
        </p:txBody>
      </p:sp>
      <p:sp>
        <p:nvSpPr>
          <p:cNvPr id="20" name="Oval 19"/>
          <p:cNvSpPr/>
          <p:nvPr/>
        </p:nvSpPr>
        <p:spPr>
          <a:xfrm rot="24738">
            <a:off x="4851854" y="4630389"/>
            <a:ext cx="519703" cy="519703"/>
          </a:xfrm>
          <a:prstGeom prst="ellipse">
            <a:avLst/>
          </a:prstGeom>
          <a:solidFill>
            <a:srgbClr val="18A0D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smtClean="0"/>
              <a:t>C</a:t>
            </a:r>
            <a:endParaRPr lang="en-GB" sz="2500" b="1" dirty="0"/>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94766">
            <a:off x="2393264" y="4434058"/>
            <a:ext cx="2146946" cy="2201955"/>
          </a:xfrm>
          <a:prstGeom prst="rect">
            <a:avLst/>
          </a:prstGeom>
        </p:spPr>
      </p:pic>
      <p:sp>
        <p:nvSpPr>
          <p:cNvPr id="24" name="Rectangle 23"/>
          <p:cNvSpPr/>
          <p:nvPr/>
        </p:nvSpPr>
        <p:spPr>
          <a:xfrm rot="21423346">
            <a:off x="2488376" y="5137586"/>
            <a:ext cx="1987145" cy="690400"/>
          </a:xfrm>
          <a:prstGeom prst="rect">
            <a:avLst/>
          </a:prstGeom>
        </p:spPr>
        <p:txBody>
          <a:bodyPr wrap="square" lIns="0" tIns="0" rIns="0" bIns="0">
            <a:spAutoFit/>
          </a:bodyPr>
          <a:lstStyle/>
          <a:p>
            <a:pPr algn="ctr">
              <a:lnSpc>
                <a:spcPct val="150000"/>
              </a:lnSpc>
              <a:spcBef>
                <a:spcPct val="0"/>
              </a:spcBef>
            </a:pPr>
            <a:r>
              <a:rPr lang="en-GB" altLang="en-US" sz="2800" dirty="0" smtClean="0">
                <a:latin typeface="Twinkl" pitchFamily="2" charset="0"/>
                <a:cs typeface="Arial" panose="020B0604020202020204" pitchFamily="34" charset="0"/>
              </a:rPr>
              <a:t>happily</a:t>
            </a:r>
            <a:endParaRPr lang="en-GB" altLang="en-US" sz="2800" dirty="0">
              <a:latin typeface="Twinkl" pitchFamily="2" charset="0"/>
              <a:cs typeface="Arial" panose="020B0604020202020204" pitchFamily="34" charset="0"/>
            </a:endParaRPr>
          </a:p>
        </p:txBody>
      </p:sp>
      <p:sp>
        <p:nvSpPr>
          <p:cNvPr id="26" name="Oval 25"/>
          <p:cNvSpPr/>
          <p:nvPr/>
        </p:nvSpPr>
        <p:spPr>
          <a:xfrm rot="21393477">
            <a:off x="2587199" y="4694710"/>
            <a:ext cx="519703" cy="519703"/>
          </a:xfrm>
          <a:prstGeom prst="ellipse">
            <a:avLst/>
          </a:prstGeom>
          <a:solidFill>
            <a:srgbClr val="18A0D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smtClean="0"/>
              <a:t>D</a:t>
            </a:r>
            <a:endParaRPr lang="en-GB" sz="2500" b="1" dirty="0"/>
          </a:p>
        </p:txBody>
      </p:sp>
    </p:spTree>
    <p:extLst>
      <p:ext uri="{BB962C8B-B14F-4D97-AF65-F5344CB8AC3E}">
        <p14:creationId xmlns:p14="http://schemas.microsoft.com/office/powerpoint/2010/main" val="12704437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500" fill="hold"/>
                                        <p:tgtEl>
                                          <p:spTgt spid="10"/>
                                        </p:tgtEl>
                                        <p:attrNameLst>
                                          <p:attrName>fillcolor</p:attrName>
                                        </p:attrNameLst>
                                      </p:cBhvr>
                                      <p:to>
                                        <a:srgbClr val="C00000"/>
                                      </p:to>
                                    </p:animClr>
                                    <p:set>
                                      <p:cBhvr>
                                        <p:cTn id="7" dur="1500" fill="hold"/>
                                        <p:tgtEl>
                                          <p:spTgt spid="10"/>
                                        </p:tgtEl>
                                        <p:attrNameLst>
                                          <p:attrName>fill.type</p:attrName>
                                        </p:attrNameLst>
                                      </p:cBhvr>
                                      <p:to>
                                        <p:strVal val="solid"/>
                                      </p:to>
                                    </p:set>
                                    <p:set>
                                      <p:cBhvr>
                                        <p:cTn id="8" dur="1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1500" fill="hold"/>
                                        <p:tgtEl>
                                          <p:spTgt spid="16"/>
                                        </p:tgtEl>
                                        <p:attrNameLst>
                                          <p:attrName>fillcolor</p:attrName>
                                        </p:attrNameLst>
                                      </p:cBhvr>
                                      <p:to>
                                        <a:srgbClr val="C00000"/>
                                      </p:to>
                                    </p:animClr>
                                    <p:set>
                                      <p:cBhvr>
                                        <p:cTn id="14" dur="1500" fill="hold"/>
                                        <p:tgtEl>
                                          <p:spTgt spid="16"/>
                                        </p:tgtEl>
                                        <p:attrNameLst>
                                          <p:attrName>fill.type</p:attrName>
                                        </p:attrNameLst>
                                      </p:cBhvr>
                                      <p:to>
                                        <p:strVal val="solid"/>
                                      </p:to>
                                    </p:set>
                                    <p:set>
                                      <p:cBhvr>
                                        <p:cTn id="15" dur="1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1500" fill="hold"/>
                                        <p:tgtEl>
                                          <p:spTgt spid="26"/>
                                        </p:tgtEl>
                                        <p:attrNameLst>
                                          <p:attrName>fillcolor</p:attrName>
                                        </p:attrNameLst>
                                      </p:cBhvr>
                                      <p:to>
                                        <a:srgbClr val="C00000"/>
                                      </p:to>
                                    </p:animClr>
                                    <p:set>
                                      <p:cBhvr>
                                        <p:cTn id="21" dur="1500" fill="hold"/>
                                        <p:tgtEl>
                                          <p:spTgt spid="26"/>
                                        </p:tgtEl>
                                        <p:attrNameLst>
                                          <p:attrName>fill.type</p:attrName>
                                        </p:attrNameLst>
                                      </p:cBhvr>
                                      <p:to>
                                        <p:strVal val="solid"/>
                                      </p:to>
                                    </p:set>
                                    <p:set>
                                      <p:cBhvr>
                                        <p:cTn id="22" dur="1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1500" fill="hold"/>
                                        <p:tgtEl>
                                          <p:spTgt spid="20"/>
                                        </p:tgtEl>
                                        <p:attrNameLst>
                                          <p:attrName>fillcolor</p:attrName>
                                        </p:attrNameLst>
                                      </p:cBhvr>
                                      <p:to>
                                        <a:srgbClr val="689429"/>
                                      </p:to>
                                    </p:animClr>
                                    <p:set>
                                      <p:cBhvr>
                                        <p:cTn id="28" dur="1500" fill="hold"/>
                                        <p:tgtEl>
                                          <p:spTgt spid="20"/>
                                        </p:tgtEl>
                                        <p:attrNameLst>
                                          <p:attrName>fill.type</p:attrName>
                                        </p:attrNameLst>
                                      </p:cBhvr>
                                      <p:to>
                                        <p:strVal val="solid"/>
                                      </p:to>
                                    </p:set>
                                    <p:set>
                                      <p:cBhvr>
                                        <p:cTn id="29" dur="1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6" name="Content Placeholder 15"/>
          <p:cNvSpPr>
            <a:spLocks noGrp="1"/>
          </p:cNvSpPr>
          <p:nvPr>
            <p:ph idx="4294967295"/>
          </p:nvPr>
        </p:nvSpPr>
        <p:spPr>
          <a:xfrm>
            <a:off x="628650" y="1127760"/>
            <a:ext cx="7886700" cy="1409700"/>
          </a:xfrm>
        </p:spPr>
        <p:txBody>
          <a:bodyPr>
            <a:noAutofit/>
          </a:bodyPr>
          <a:lstStyle/>
          <a:p>
            <a:r>
              <a:rPr lang="en-GB" altLang="en-US" dirty="0">
                <a:solidFill>
                  <a:schemeClr val="tx1"/>
                </a:solidFill>
                <a:latin typeface="Twinkl" pitchFamily="2" charset="0"/>
                <a:cs typeface="Arial" panose="020B0604020202020204" pitchFamily="34" charset="0"/>
              </a:rPr>
              <a:t>To revise adjectives and </a:t>
            </a:r>
            <a:r>
              <a:rPr lang="en-GB" altLang="en-US" dirty="0" smtClean="0">
                <a:solidFill>
                  <a:schemeClr val="tx1"/>
                </a:solidFill>
                <a:latin typeface="Twinkl" pitchFamily="2" charset="0"/>
                <a:cs typeface="Arial" panose="020B0604020202020204" pitchFamily="34" charset="0"/>
              </a:rPr>
              <a:t>similes</a:t>
            </a:r>
            <a:endParaRPr lang="en-GB" altLang="en-US" dirty="0">
              <a:solidFill>
                <a:schemeClr val="tx1"/>
              </a:solidFill>
              <a:latin typeface="Twinkl" pitchFamily="2" charset="0"/>
              <a:cs typeface="Arial" panose="020B0604020202020204" pitchFamily="34" charset="0"/>
            </a:endParaRPr>
          </a:p>
        </p:txBody>
      </p:sp>
      <p:sp>
        <p:nvSpPr>
          <p:cNvPr id="20" name="Content Placeholder 15"/>
          <p:cNvSpPr txBox="1">
            <a:spLocks/>
          </p:cNvSpPr>
          <p:nvPr/>
        </p:nvSpPr>
        <p:spPr>
          <a:xfrm>
            <a:off x="628650" y="3466803"/>
            <a:ext cx="7886700" cy="2626022"/>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ct val="0"/>
              </a:spcBef>
              <a:defRPr/>
            </a:pPr>
            <a:r>
              <a:rPr lang="en-GB" altLang="en-US" dirty="0">
                <a:solidFill>
                  <a:schemeClr val="tx1"/>
                </a:solidFill>
                <a:latin typeface="Twinkl" pitchFamily="2" charset="0"/>
                <a:cs typeface="Arial" panose="020B0604020202020204" pitchFamily="34" charset="0"/>
              </a:rPr>
              <a:t>To be able to explain and give examples of simile and adjectives </a:t>
            </a:r>
            <a:endParaRPr lang="en-GB" altLang="en-US" dirty="0" smtClean="0">
              <a:solidFill>
                <a:schemeClr val="tx1"/>
              </a:solidFill>
              <a:latin typeface="Twinkl" pitchFamily="2" charset="0"/>
              <a:cs typeface="Arial" panose="020B0604020202020204" pitchFamily="34" charset="0"/>
            </a:endParaRPr>
          </a:p>
          <a:p>
            <a:pPr>
              <a:lnSpc>
                <a:spcPct val="150000"/>
              </a:lnSpc>
              <a:spcBef>
                <a:spcPct val="0"/>
              </a:spcBef>
              <a:defRPr/>
            </a:pPr>
            <a:r>
              <a:rPr lang="en-GB" altLang="en-US" dirty="0" smtClean="0">
                <a:solidFill>
                  <a:schemeClr val="tx1"/>
                </a:solidFill>
                <a:latin typeface="Twinkl" pitchFamily="2" charset="0"/>
                <a:cs typeface="Arial" panose="020B0604020202020204" pitchFamily="34" charset="0"/>
              </a:rPr>
              <a:t>To </a:t>
            </a:r>
            <a:r>
              <a:rPr lang="en-GB" altLang="en-US" dirty="0">
                <a:solidFill>
                  <a:schemeClr val="tx1"/>
                </a:solidFill>
                <a:latin typeface="Twinkl" pitchFamily="2" charset="0"/>
                <a:cs typeface="Arial" panose="020B0604020202020204" pitchFamily="34" charset="0"/>
              </a:rPr>
              <a:t>be able to improve sentences using adjectives and similes</a:t>
            </a:r>
          </a:p>
          <a:p>
            <a:pPr>
              <a:lnSpc>
                <a:spcPct val="150000"/>
              </a:lnSpc>
              <a:spcBef>
                <a:spcPct val="0"/>
              </a:spcBef>
              <a:defRPr/>
            </a:pPr>
            <a:r>
              <a:rPr lang="en-GB" altLang="en-US" dirty="0">
                <a:solidFill>
                  <a:schemeClr val="tx1"/>
                </a:solidFill>
                <a:latin typeface="Twinkl" pitchFamily="2" charset="0"/>
                <a:cs typeface="Arial" panose="020B0604020202020204" pitchFamily="34" charset="0"/>
              </a:rPr>
              <a:t>To be able to create similes and choose </a:t>
            </a:r>
            <a:r>
              <a:rPr lang="en-GB" altLang="en-US" dirty="0" smtClean="0">
                <a:solidFill>
                  <a:schemeClr val="tx1"/>
                </a:solidFill>
                <a:latin typeface="Twinkl" pitchFamily="2" charset="0"/>
                <a:cs typeface="Arial" panose="020B0604020202020204" pitchFamily="34" charset="0"/>
              </a:rPr>
              <a:t>adjectives</a:t>
            </a:r>
            <a:endParaRPr lang="en-GB" altLang="en-US" dirty="0">
              <a:solidFill>
                <a:schemeClr val="tx1"/>
              </a:solidFill>
              <a:latin typeface="Twinkl" pitchFamily="2" charset="0"/>
              <a:cs typeface="Arial" panose="020B0604020202020204" pitchFamily="34" charset="0"/>
            </a:endParaRPr>
          </a:p>
        </p:txBody>
      </p:sp>
    </p:spTree>
    <p:extLst>
      <p:ext uri="{BB962C8B-B14F-4D97-AF65-F5344CB8AC3E}">
        <p14:creationId xmlns:p14="http://schemas.microsoft.com/office/powerpoint/2010/main" val="447285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smtClean="0">
                <a:solidFill>
                  <a:schemeClr val="tx1"/>
                </a:solidFill>
                <a:latin typeface="+mn-lt"/>
              </a:rPr>
              <a:t>Quiz!</a:t>
            </a:r>
            <a:endParaRPr lang="en-GB" sz="3600" dirty="0">
              <a:solidFill>
                <a:schemeClr val="tx1"/>
              </a:solidFill>
              <a:latin typeface="+mn-lt"/>
            </a:endParaRPr>
          </a:p>
        </p:txBody>
      </p:sp>
      <p:sp>
        <p:nvSpPr>
          <p:cNvPr id="5" name="Rectangle 4"/>
          <p:cNvSpPr/>
          <p:nvPr/>
        </p:nvSpPr>
        <p:spPr>
          <a:xfrm>
            <a:off x="755650" y="1396431"/>
            <a:ext cx="7632700" cy="276999"/>
          </a:xfrm>
          <a:prstGeom prst="rect">
            <a:avLst/>
          </a:prstGeom>
        </p:spPr>
        <p:txBody>
          <a:bodyPr wrap="square" lIns="0" tIns="0" rIns="0" bIns="0">
            <a:spAutoFit/>
          </a:bodyPr>
          <a:lstStyle/>
          <a:p>
            <a:pPr algn="ctr">
              <a:defRPr/>
            </a:pPr>
            <a:r>
              <a:rPr lang="en-GB" altLang="en-US" dirty="0">
                <a:latin typeface="Twinkl" pitchFamily="2" charset="0"/>
              </a:rPr>
              <a:t>Why do we use similes</a:t>
            </a:r>
            <a:r>
              <a:rPr lang="en-GB" altLang="en-US" dirty="0" smtClean="0">
                <a:latin typeface="Twinkl" pitchFamily="2" charset="0"/>
              </a:rPr>
              <a:t>?</a:t>
            </a:r>
            <a:endParaRPr lang="en-GB" altLang="en-US" sz="2000" dirty="0">
              <a:latin typeface="Twinkl" pitchFamily="2" charset="0"/>
              <a:cs typeface="Arial" panose="020B0604020202020204" pitchFamily="34" charset="0"/>
            </a:endParaRPr>
          </a:p>
        </p:txBody>
      </p:sp>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b="12368"/>
          <a:stretch/>
        </p:blipFill>
        <p:spPr>
          <a:xfrm>
            <a:off x="552448" y="1893781"/>
            <a:ext cx="8051802" cy="497374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70348">
            <a:off x="2169522" y="2073986"/>
            <a:ext cx="2509698" cy="2574000"/>
          </a:xfrm>
          <a:prstGeom prst="rect">
            <a:avLst/>
          </a:prstGeom>
        </p:spPr>
      </p:pic>
      <p:sp>
        <p:nvSpPr>
          <p:cNvPr id="9" name="Rectangle 8"/>
          <p:cNvSpPr/>
          <p:nvPr/>
        </p:nvSpPr>
        <p:spPr>
          <a:xfrm rot="21598928">
            <a:off x="2396625" y="2924354"/>
            <a:ext cx="2132731" cy="830997"/>
          </a:xfrm>
          <a:prstGeom prst="rect">
            <a:avLst/>
          </a:prstGeom>
        </p:spPr>
        <p:txBody>
          <a:bodyPr wrap="square" lIns="0" tIns="0" rIns="0" bIns="0">
            <a:spAutoFit/>
          </a:bodyPr>
          <a:lstStyle/>
          <a:p>
            <a:pPr>
              <a:lnSpc>
                <a:spcPct val="150000"/>
              </a:lnSpc>
              <a:spcBef>
                <a:spcPct val="0"/>
              </a:spcBef>
            </a:pPr>
            <a:r>
              <a:rPr lang="en-GB" dirty="0">
                <a:latin typeface="Twinkl" pitchFamily="2" charset="0"/>
                <a:cs typeface="Arial" panose="020B0604020202020204" pitchFamily="34" charset="0"/>
              </a:rPr>
              <a:t>To make our writing sound good. </a:t>
            </a:r>
          </a:p>
        </p:txBody>
      </p:sp>
      <p:sp>
        <p:nvSpPr>
          <p:cNvPr id="10" name="Oval 9"/>
          <p:cNvSpPr/>
          <p:nvPr/>
        </p:nvSpPr>
        <p:spPr>
          <a:xfrm rot="21569059">
            <a:off x="2427116" y="2333511"/>
            <a:ext cx="519703" cy="519703"/>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a:t>A</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94766">
            <a:off x="4738949" y="2048303"/>
            <a:ext cx="2509697" cy="2574000"/>
          </a:xfrm>
          <a:prstGeom prst="rect">
            <a:avLst/>
          </a:prstGeom>
        </p:spPr>
      </p:pic>
      <p:sp>
        <p:nvSpPr>
          <p:cNvPr id="15" name="Rectangle 14"/>
          <p:cNvSpPr/>
          <p:nvPr/>
        </p:nvSpPr>
        <p:spPr>
          <a:xfrm rot="21423346">
            <a:off x="5029338" y="2929036"/>
            <a:ext cx="1998411" cy="830997"/>
          </a:xfrm>
          <a:prstGeom prst="rect">
            <a:avLst/>
          </a:prstGeom>
        </p:spPr>
        <p:txBody>
          <a:bodyPr wrap="square" lIns="0" tIns="0" rIns="0" bIns="0">
            <a:spAutoFit/>
          </a:bodyPr>
          <a:lstStyle/>
          <a:p>
            <a:pPr>
              <a:lnSpc>
                <a:spcPct val="150000"/>
              </a:lnSpc>
              <a:spcBef>
                <a:spcPct val="0"/>
              </a:spcBef>
            </a:pPr>
            <a:r>
              <a:rPr lang="en-GB" dirty="0">
                <a:latin typeface="Twinkl" pitchFamily="2" charset="0"/>
                <a:cs typeface="Arial" panose="020B0604020202020204" pitchFamily="34" charset="0"/>
              </a:rPr>
              <a:t>To create a picture for the reader. </a:t>
            </a:r>
          </a:p>
        </p:txBody>
      </p:sp>
      <p:sp>
        <p:nvSpPr>
          <p:cNvPr id="16" name="Oval 15"/>
          <p:cNvSpPr/>
          <p:nvPr/>
        </p:nvSpPr>
        <p:spPr>
          <a:xfrm rot="21393477">
            <a:off x="4955393" y="2346549"/>
            <a:ext cx="519703" cy="519703"/>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smtClean="0"/>
              <a:t>B</a:t>
            </a:r>
            <a:endParaRPr lang="en-GB" sz="2500" b="1"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26027">
            <a:off x="4702784" y="4213610"/>
            <a:ext cx="2509310" cy="2573603"/>
          </a:xfrm>
          <a:prstGeom prst="rect">
            <a:avLst/>
          </a:prstGeom>
        </p:spPr>
      </p:pic>
      <p:sp>
        <p:nvSpPr>
          <p:cNvPr id="19" name="Rectangle 18"/>
          <p:cNvSpPr/>
          <p:nvPr/>
        </p:nvSpPr>
        <p:spPr>
          <a:xfrm rot="54607">
            <a:off x="4949378" y="4971383"/>
            <a:ext cx="2139366" cy="1246495"/>
          </a:xfrm>
          <a:prstGeom prst="rect">
            <a:avLst/>
          </a:prstGeom>
        </p:spPr>
        <p:txBody>
          <a:bodyPr wrap="square" lIns="0" tIns="0" rIns="0" bIns="0">
            <a:spAutoFit/>
          </a:bodyPr>
          <a:lstStyle/>
          <a:p>
            <a:pPr>
              <a:lnSpc>
                <a:spcPct val="150000"/>
              </a:lnSpc>
              <a:spcBef>
                <a:spcPct val="0"/>
              </a:spcBef>
            </a:pPr>
            <a:r>
              <a:rPr lang="en-GB" dirty="0">
                <a:latin typeface="Twinkl" pitchFamily="2" charset="0"/>
                <a:cs typeface="Arial" panose="020B0604020202020204" pitchFamily="34" charset="0"/>
              </a:rPr>
              <a:t>Because our teacher wants to make our life difficult.</a:t>
            </a:r>
            <a:endParaRPr lang="en-GB" altLang="en-US" dirty="0">
              <a:latin typeface="Twinkl" pitchFamily="2" charset="0"/>
              <a:cs typeface="Arial" panose="020B0604020202020204" pitchFamily="34" charset="0"/>
            </a:endParaRPr>
          </a:p>
        </p:txBody>
      </p:sp>
      <p:sp>
        <p:nvSpPr>
          <p:cNvPr id="20" name="Oval 19"/>
          <p:cNvSpPr/>
          <p:nvPr/>
        </p:nvSpPr>
        <p:spPr>
          <a:xfrm rot="24738">
            <a:off x="4973789" y="4461330"/>
            <a:ext cx="519703" cy="519703"/>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a:t>D</a:t>
            </a: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94766">
            <a:off x="2128248" y="4207752"/>
            <a:ext cx="2509697" cy="2574000"/>
          </a:xfrm>
          <a:prstGeom prst="rect">
            <a:avLst/>
          </a:prstGeom>
        </p:spPr>
      </p:pic>
      <p:sp>
        <p:nvSpPr>
          <p:cNvPr id="24" name="Rectangle 23"/>
          <p:cNvSpPr/>
          <p:nvPr/>
        </p:nvSpPr>
        <p:spPr>
          <a:xfrm rot="21423346">
            <a:off x="2427349" y="5116619"/>
            <a:ext cx="1987145" cy="830997"/>
          </a:xfrm>
          <a:prstGeom prst="rect">
            <a:avLst/>
          </a:prstGeom>
        </p:spPr>
        <p:txBody>
          <a:bodyPr wrap="square" lIns="0" tIns="0" rIns="0" bIns="0">
            <a:spAutoFit/>
          </a:bodyPr>
          <a:lstStyle/>
          <a:p>
            <a:pPr>
              <a:lnSpc>
                <a:spcPct val="150000"/>
              </a:lnSpc>
              <a:spcBef>
                <a:spcPct val="0"/>
              </a:spcBef>
            </a:pPr>
            <a:r>
              <a:rPr lang="en-GB" dirty="0">
                <a:latin typeface="Twinkl" pitchFamily="2" charset="0"/>
                <a:cs typeface="Arial" panose="020B0604020202020204" pitchFamily="34" charset="0"/>
              </a:rPr>
              <a:t>Because we get better marks </a:t>
            </a:r>
            <a:r>
              <a:rPr lang="en-GB" dirty="0" smtClean="0">
                <a:latin typeface="Twinkl" pitchFamily="2" charset="0"/>
                <a:cs typeface="Arial" panose="020B0604020202020204" pitchFamily="34" charset="0"/>
              </a:rPr>
              <a:t>for </a:t>
            </a:r>
            <a:r>
              <a:rPr lang="en-GB" dirty="0">
                <a:latin typeface="Twinkl" pitchFamily="2" charset="0"/>
                <a:cs typeface="Arial" panose="020B0604020202020204" pitchFamily="34" charset="0"/>
              </a:rPr>
              <a:t>it</a:t>
            </a:r>
            <a:r>
              <a:rPr lang="en-GB" dirty="0" smtClean="0">
                <a:latin typeface="Twinkl" pitchFamily="2" charset="0"/>
                <a:cs typeface="Arial" panose="020B0604020202020204" pitchFamily="34" charset="0"/>
              </a:rPr>
              <a:t>.</a:t>
            </a:r>
            <a:endParaRPr lang="en-GB" dirty="0">
              <a:latin typeface="Twinkl" pitchFamily="2" charset="0"/>
              <a:cs typeface="Arial" panose="020B0604020202020204" pitchFamily="34" charset="0"/>
            </a:endParaRPr>
          </a:p>
        </p:txBody>
      </p:sp>
      <p:sp>
        <p:nvSpPr>
          <p:cNvPr id="26" name="Oval 25"/>
          <p:cNvSpPr/>
          <p:nvPr/>
        </p:nvSpPr>
        <p:spPr>
          <a:xfrm rot="21393477">
            <a:off x="2344692" y="4505998"/>
            <a:ext cx="519703" cy="519703"/>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a:t>C</a:t>
            </a:r>
          </a:p>
        </p:txBody>
      </p:sp>
    </p:spTree>
    <p:extLst>
      <p:ext uri="{BB962C8B-B14F-4D97-AF65-F5344CB8AC3E}">
        <p14:creationId xmlns:p14="http://schemas.microsoft.com/office/powerpoint/2010/main" val="18100911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500" fill="hold"/>
                                        <p:tgtEl>
                                          <p:spTgt spid="10"/>
                                        </p:tgtEl>
                                        <p:attrNameLst>
                                          <p:attrName>fillcolor</p:attrName>
                                        </p:attrNameLst>
                                      </p:cBhvr>
                                      <p:to>
                                        <a:srgbClr val="BC0105"/>
                                      </p:to>
                                    </p:animClr>
                                    <p:set>
                                      <p:cBhvr>
                                        <p:cTn id="7" dur="1500" fill="hold"/>
                                        <p:tgtEl>
                                          <p:spTgt spid="10"/>
                                        </p:tgtEl>
                                        <p:attrNameLst>
                                          <p:attrName>fill.type</p:attrName>
                                        </p:attrNameLst>
                                      </p:cBhvr>
                                      <p:to>
                                        <p:strVal val="solid"/>
                                      </p:to>
                                    </p:set>
                                    <p:set>
                                      <p:cBhvr>
                                        <p:cTn id="8" dur="1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1500" fill="hold"/>
                                        <p:tgtEl>
                                          <p:spTgt spid="16"/>
                                        </p:tgtEl>
                                        <p:attrNameLst>
                                          <p:attrName>fillcolor</p:attrName>
                                        </p:attrNameLst>
                                      </p:cBhvr>
                                      <p:to>
                                        <a:srgbClr val="689429"/>
                                      </p:to>
                                    </p:animClr>
                                    <p:set>
                                      <p:cBhvr>
                                        <p:cTn id="14" dur="1500" fill="hold"/>
                                        <p:tgtEl>
                                          <p:spTgt spid="16"/>
                                        </p:tgtEl>
                                        <p:attrNameLst>
                                          <p:attrName>fill.type</p:attrName>
                                        </p:attrNameLst>
                                      </p:cBhvr>
                                      <p:to>
                                        <p:strVal val="solid"/>
                                      </p:to>
                                    </p:set>
                                    <p:set>
                                      <p:cBhvr>
                                        <p:cTn id="15" dur="1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1500" fill="hold"/>
                                        <p:tgtEl>
                                          <p:spTgt spid="26"/>
                                        </p:tgtEl>
                                        <p:attrNameLst>
                                          <p:attrName>fillcolor</p:attrName>
                                        </p:attrNameLst>
                                      </p:cBhvr>
                                      <p:to>
                                        <a:srgbClr val="BC0105"/>
                                      </p:to>
                                    </p:animClr>
                                    <p:set>
                                      <p:cBhvr>
                                        <p:cTn id="21" dur="1500" fill="hold"/>
                                        <p:tgtEl>
                                          <p:spTgt spid="26"/>
                                        </p:tgtEl>
                                        <p:attrNameLst>
                                          <p:attrName>fill.type</p:attrName>
                                        </p:attrNameLst>
                                      </p:cBhvr>
                                      <p:to>
                                        <p:strVal val="solid"/>
                                      </p:to>
                                    </p:set>
                                    <p:set>
                                      <p:cBhvr>
                                        <p:cTn id="22" dur="1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1500" fill="hold"/>
                                        <p:tgtEl>
                                          <p:spTgt spid="20"/>
                                        </p:tgtEl>
                                        <p:attrNameLst>
                                          <p:attrName>fillcolor</p:attrName>
                                        </p:attrNameLst>
                                      </p:cBhvr>
                                      <p:to>
                                        <a:srgbClr val="BC0105"/>
                                      </p:to>
                                    </p:animClr>
                                    <p:set>
                                      <p:cBhvr>
                                        <p:cTn id="28" dur="1500" fill="hold"/>
                                        <p:tgtEl>
                                          <p:spTgt spid="20"/>
                                        </p:tgtEl>
                                        <p:attrNameLst>
                                          <p:attrName>fill.type</p:attrName>
                                        </p:attrNameLst>
                                      </p:cBhvr>
                                      <p:to>
                                        <p:strVal val="solid"/>
                                      </p:to>
                                    </p:set>
                                    <p:set>
                                      <p:cBhvr>
                                        <p:cTn id="29" dur="1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smtClean="0">
                <a:solidFill>
                  <a:schemeClr val="tx1"/>
                </a:solidFill>
                <a:latin typeface="+mn-lt"/>
              </a:rPr>
              <a:t>Quiz!</a:t>
            </a:r>
            <a:endParaRPr lang="en-GB" sz="3600" dirty="0">
              <a:solidFill>
                <a:schemeClr val="tx1"/>
              </a:solidFill>
              <a:latin typeface="+mn-lt"/>
            </a:endParaRPr>
          </a:p>
        </p:txBody>
      </p:sp>
      <p:sp>
        <p:nvSpPr>
          <p:cNvPr id="5" name="Rectangle 4"/>
          <p:cNvSpPr/>
          <p:nvPr/>
        </p:nvSpPr>
        <p:spPr>
          <a:xfrm>
            <a:off x="755650" y="1396431"/>
            <a:ext cx="7632700" cy="276999"/>
          </a:xfrm>
          <a:prstGeom prst="rect">
            <a:avLst/>
          </a:prstGeom>
        </p:spPr>
        <p:txBody>
          <a:bodyPr wrap="square" lIns="0" tIns="0" rIns="0" bIns="0">
            <a:spAutoFit/>
          </a:bodyPr>
          <a:lstStyle/>
          <a:p>
            <a:pPr algn="ctr">
              <a:defRPr/>
            </a:pPr>
            <a:r>
              <a:rPr lang="en-GB" altLang="en-US" dirty="0">
                <a:latin typeface="Twinkl" pitchFamily="2" charset="0"/>
              </a:rPr>
              <a:t>Why do we use similes</a:t>
            </a:r>
            <a:r>
              <a:rPr lang="en-GB" altLang="en-US" dirty="0" smtClean="0">
                <a:latin typeface="Twinkl" pitchFamily="2" charset="0"/>
              </a:rPr>
              <a:t>?</a:t>
            </a:r>
            <a:endParaRPr lang="en-GB" altLang="en-US" sz="2000" dirty="0">
              <a:latin typeface="Twinkl" pitchFamily="2" charset="0"/>
              <a:cs typeface="Arial" panose="020B0604020202020204" pitchFamily="34" charset="0"/>
            </a:endParaRPr>
          </a:p>
        </p:txBody>
      </p:sp>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b="12368"/>
          <a:stretch/>
        </p:blipFill>
        <p:spPr>
          <a:xfrm>
            <a:off x="552448" y="1893781"/>
            <a:ext cx="8051802" cy="497374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70348">
            <a:off x="2169522" y="2073986"/>
            <a:ext cx="2509698" cy="2574000"/>
          </a:xfrm>
          <a:prstGeom prst="rect">
            <a:avLst/>
          </a:prstGeom>
        </p:spPr>
      </p:pic>
      <p:sp>
        <p:nvSpPr>
          <p:cNvPr id="9" name="Rectangle 8"/>
          <p:cNvSpPr/>
          <p:nvPr/>
        </p:nvSpPr>
        <p:spPr>
          <a:xfrm rot="21598928">
            <a:off x="2396625" y="3062853"/>
            <a:ext cx="2132731" cy="553998"/>
          </a:xfrm>
          <a:prstGeom prst="rect">
            <a:avLst/>
          </a:prstGeom>
        </p:spPr>
        <p:txBody>
          <a:bodyPr wrap="square" lIns="0" tIns="0" rIns="0" bIns="0">
            <a:spAutoFit/>
          </a:bodyPr>
          <a:lstStyle/>
          <a:p>
            <a:pPr>
              <a:defRPr/>
            </a:pPr>
            <a:r>
              <a:rPr lang="en-GB" dirty="0">
                <a:latin typeface="Twinkl" pitchFamily="2" charset="0"/>
                <a:cs typeface="Arial" panose="020B0604020202020204" pitchFamily="34" charset="0"/>
              </a:rPr>
              <a:t>The sky was as </a:t>
            </a:r>
            <a:r>
              <a:rPr lang="en-GB" dirty="0" smtClean="0">
                <a:latin typeface="Twinkl" pitchFamily="2" charset="0"/>
                <a:cs typeface="Arial" panose="020B0604020202020204" pitchFamily="34" charset="0"/>
              </a:rPr>
              <a:t>blue as the </a:t>
            </a:r>
            <a:r>
              <a:rPr lang="en-GB" dirty="0">
                <a:latin typeface="Twinkl" pitchFamily="2" charset="0"/>
                <a:cs typeface="Arial" panose="020B0604020202020204" pitchFamily="34" charset="0"/>
              </a:rPr>
              <a:t>sea</a:t>
            </a:r>
          </a:p>
        </p:txBody>
      </p:sp>
      <p:sp>
        <p:nvSpPr>
          <p:cNvPr id="10" name="Oval 9"/>
          <p:cNvSpPr/>
          <p:nvPr/>
        </p:nvSpPr>
        <p:spPr>
          <a:xfrm rot="21569059">
            <a:off x="2427116" y="2333511"/>
            <a:ext cx="519703" cy="519703"/>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a:t>A</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94766">
            <a:off x="4738949" y="2048303"/>
            <a:ext cx="2509697" cy="2574000"/>
          </a:xfrm>
          <a:prstGeom prst="rect">
            <a:avLst/>
          </a:prstGeom>
        </p:spPr>
      </p:pic>
      <p:sp>
        <p:nvSpPr>
          <p:cNvPr id="15" name="Rectangle 14"/>
          <p:cNvSpPr/>
          <p:nvPr/>
        </p:nvSpPr>
        <p:spPr>
          <a:xfrm rot="21423346">
            <a:off x="5029337" y="2896025"/>
            <a:ext cx="1998411" cy="1200329"/>
          </a:xfrm>
          <a:prstGeom prst="rect">
            <a:avLst/>
          </a:prstGeom>
        </p:spPr>
        <p:txBody>
          <a:bodyPr wrap="square" lIns="0" tIns="0" rIns="0" bIns="0">
            <a:spAutoFit/>
          </a:bodyPr>
          <a:lstStyle/>
          <a:p>
            <a:pPr>
              <a:lnSpc>
                <a:spcPct val="150000"/>
              </a:lnSpc>
              <a:spcBef>
                <a:spcPct val="0"/>
              </a:spcBef>
            </a:pPr>
            <a:r>
              <a:rPr lang="en-GB" dirty="0">
                <a:latin typeface="Twinkl" pitchFamily="2" charset="0"/>
                <a:cs typeface="Arial" panose="020B0604020202020204" pitchFamily="34" charset="0"/>
              </a:rPr>
              <a:t>The moon was a pale, silver coin in the sky. </a:t>
            </a:r>
          </a:p>
        </p:txBody>
      </p:sp>
      <p:sp>
        <p:nvSpPr>
          <p:cNvPr id="16" name="Oval 15"/>
          <p:cNvSpPr/>
          <p:nvPr/>
        </p:nvSpPr>
        <p:spPr>
          <a:xfrm rot="21393477">
            <a:off x="4955393" y="2346549"/>
            <a:ext cx="519703" cy="519703"/>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smtClean="0"/>
              <a:t>B</a:t>
            </a:r>
            <a:endParaRPr lang="en-GB" sz="2500" b="1"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26027">
            <a:off x="4702784" y="4213610"/>
            <a:ext cx="2509310" cy="2573603"/>
          </a:xfrm>
          <a:prstGeom prst="rect">
            <a:avLst/>
          </a:prstGeom>
        </p:spPr>
      </p:pic>
      <p:sp>
        <p:nvSpPr>
          <p:cNvPr id="19" name="Rectangle 18"/>
          <p:cNvSpPr/>
          <p:nvPr/>
        </p:nvSpPr>
        <p:spPr>
          <a:xfrm rot="54607">
            <a:off x="4949379" y="5028625"/>
            <a:ext cx="2139366" cy="1246495"/>
          </a:xfrm>
          <a:prstGeom prst="rect">
            <a:avLst/>
          </a:prstGeom>
        </p:spPr>
        <p:txBody>
          <a:bodyPr wrap="square" lIns="0" tIns="0" rIns="0" bIns="0">
            <a:spAutoFit/>
          </a:bodyPr>
          <a:lstStyle/>
          <a:p>
            <a:pPr>
              <a:lnSpc>
                <a:spcPct val="150000"/>
              </a:lnSpc>
              <a:spcBef>
                <a:spcPct val="0"/>
              </a:spcBef>
            </a:pPr>
            <a:r>
              <a:rPr lang="en-GB" dirty="0">
                <a:latin typeface="Twinkl" pitchFamily="2" charset="0"/>
                <a:cs typeface="Arial" panose="020B0604020202020204" pitchFamily="34" charset="0"/>
              </a:rPr>
              <a:t>The howling, </a:t>
            </a:r>
            <a:r>
              <a:rPr lang="en-GB" dirty="0" smtClean="0">
                <a:latin typeface="Twinkl" pitchFamily="2" charset="0"/>
                <a:cs typeface="Arial" panose="020B0604020202020204" pitchFamily="34" charset="0"/>
              </a:rPr>
              <a:t/>
            </a:r>
            <a:br>
              <a:rPr lang="en-GB" dirty="0" smtClean="0">
                <a:latin typeface="Twinkl" pitchFamily="2" charset="0"/>
                <a:cs typeface="Arial" panose="020B0604020202020204" pitchFamily="34" charset="0"/>
              </a:rPr>
            </a:br>
            <a:r>
              <a:rPr lang="en-GB" dirty="0" smtClean="0">
                <a:latin typeface="Twinkl" pitchFamily="2" charset="0"/>
                <a:cs typeface="Arial" panose="020B0604020202020204" pitchFamily="34" charset="0"/>
              </a:rPr>
              <a:t>wolf-like </a:t>
            </a:r>
            <a:r>
              <a:rPr lang="en-GB" dirty="0">
                <a:latin typeface="Twinkl" pitchFamily="2" charset="0"/>
                <a:cs typeface="Arial" panose="020B0604020202020204" pitchFamily="34" charset="0"/>
              </a:rPr>
              <a:t>baby was driving me mad</a:t>
            </a:r>
            <a:r>
              <a:rPr lang="en-GB" dirty="0" smtClean="0">
                <a:latin typeface="Twinkl" pitchFamily="2" charset="0"/>
                <a:cs typeface="Arial" panose="020B0604020202020204" pitchFamily="34" charset="0"/>
              </a:rPr>
              <a:t>.</a:t>
            </a:r>
            <a:endParaRPr lang="en-GB" dirty="0">
              <a:latin typeface="Twinkl" pitchFamily="2" charset="0"/>
              <a:cs typeface="Arial" panose="020B0604020202020204" pitchFamily="34" charset="0"/>
            </a:endParaRPr>
          </a:p>
        </p:txBody>
      </p:sp>
      <p:sp>
        <p:nvSpPr>
          <p:cNvPr id="20" name="Oval 19"/>
          <p:cNvSpPr/>
          <p:nvPr/>
        </p:nvSpPr>
        <p:spPr>
          <a:xfrm rot="24738">
            <a:off x="4973789" y="4461330"/>
            <a:ext cx="519703" cy="519703"/>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a:t>D</a:t>
            </a: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94766">
            <a:off x="2128248" y="4207752"/>
            <a:ext cx="2509697" cy="2574000"/>
          </a:xfrm>
          <a:prstGeom prst="rect">
            <a:avLst/>
          </a:prstGeom>
        </p:spPr>
      </p:pic>
      <p:sp>
        <p:nvSpPr>
          <p:cNvPr id="24" name="Rectangle 23"/>
          <p:cNvSpPr/>
          <p:nvPr/>
        </p:nvSpPr>
        <p:spPr>
          <a:xfrm rot="21423346">
            <a:off x="2427349" y="4995156"/>
            <a:ext cx="1987145" cy="1246495"/>
          </a:xfrm>
          <a:prstGeom prst="rect">
            <a:avLst/>
          </a:prstGeom>
        </p:spPr>
        <p:txBody>
          <a:bodyPr wrap="square" lIns="0" tIns="0" rIns="0" bIns="0">
            <a:spAutoFit/>
          </a:bodyPr>
          <a:lstStyle/>
          <a:p>
            <a:pPr>
              <a:lnSpc>
                <a:spcPct val="150000"/>
              </a:lnSpc>
              <a:spcBef>
                <a:spcPct val="0"/>
              </a:spcBef>
            </a:pPr>
            <a:r>
              <a:rPr lang="en-GB" dirty="0">
                <a:latin typeface="Twinkl" pitchFamily="2" charset="0"/>
                <a:cs typeface="Arial" panose="020B0604020202020204" pitchFamily="34" charset="0"/>
              </a:rPr>
              <a:t>The angry waves climbed the sea wall</a:t>
            </a:r>
            <a:r>
              <a:rPr lang="en-GB" dirty="0" smtClean="0">
                <a:latin typeface="Twinkl" pitchFamily="2" charset="0"/>
                <a:cs typeface="Arial" panose="020B0604020202020204" pitchFamily="34" charset="0"/>
              </a:rPr>
              <a:t>.</a:t>
            </a:r>
            <a:endParaRPr lang="en-GB" dirty="0">
              <a:latin typeface="Twinkl" pitchFamily="2" charset="0"/>
              <a:cs typeface="Arial" panose="020B0604020202020204" pitchFamily="34" charset="0"/>
            </a:endParaRPr>
          </a:p>
        </p:txBody>
      </p:sp>
      <p:sp>
        <p:nvSpPr>
          <p:cNvPr id="26" name="Oval 25"/>
          <p:cNvSpPr/>
          <p:nvPr/>
        </p:nvSpPr>
        <p:spPr>
          <a:xfrm rot="21393477">
            <a:off x="2344692" y="4505998"/>
            <a:ext cx="519703" cy="519703"/>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a:t>C</a:t>
            </a:r>
          </a:p>
        </p:txBody>
      </p:sp>
    </p:spTree>
    <p:extLst>
      <p:ext uri="{BB962C8B-B14F-4D97-AF65-F5344CB8AC3E}">
        <p14:creationId xmlns:p14="http://schemas.microsoft.com/office/powerpoint/2010/main" val="14309888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500" fill="hold"/>
                                        <p:tgtEl>
                                          <p:spTgt spid="10"/>
                                        </p:tgtEl>
                                        <p:attrNameLst>
                                          <p:attrName>fillcolor</p:attrName>
                                        </p:attrNameLst>
                                      </p:cBhvr>
                                      <p:to>
                                        <a:srgbClr val="689429"/>
                                      </p:to>
                                    </p:animClr>
                                    <p:set>
                                      <p:cBhvr>
                                        <p:cTn id="7" dur="1500" fill="hold"/>
                                        <p:tgtEl>
                                          <p:spTgt spid="10"/>
                                        </p:tgtEl>
                                        <p:attrNameLst>
                                          <p:attrName>fill.type</p:attrName>
                                        </p:attrNameLst>
                                      </p:cBhvr>
                                      <p:to>
                                        <p:strVal val="solid"/>
                                      </p:to>
                                    </p:set>
                                    <p:set>
                                      <p:cBhvr>
                                        <p:cTn id="8" dur="1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1500" fill="hold"/>
                                        <p:tgtEl>
                                          <p:spTgt spid="16"/>
                                        </p:tgtEl>
                                        <p:attrNameLst>
                                          <p:attrName>fillcolor</p:attrName>
                                        </p:attrNameLst>
                                      </p:cBhvr>
                                      <p:to>
                                        <a:srgbClr val="BC0105"/>
                                      </p:to>
                                    </p:animClr>
                                    <p:set>
                                      <p:cBhvr>
                                        <p:cTn id="14" dur="1500" fill="hold"/>
                                        <p:tgtEl>
                                          <p:spTgt spid="16"/>
                                        </p:tgtEl>
                                        <p:attrNameLst>
                                          <p:attrName>fill.type</p:attrName>
                                        </p:attrNameLst>
                                      </p:cBhvr>
                                      <p:to>
                                        <p:strVal val="solid"/>
                                      </p:to>
                                    </p:set>
                                    <p:set>
                                      <p:cBhvr>
                                        <p:cTn id="15" dur="1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1500" fill="hold"/>
                                        <p:tgtEl>
                                          <p:spTgt spid="26"/>
                                        </p:tgtEl>
                                        <p:attrNameLst>
                                          <p:attrName>fillcolor</p:attrName>
                                        </p:attrNameLst>
                                      </p:cBhvr>
                                      <p:to>
                                        <a:srgbClr val="BC0105"/>
                                      </p:to>
                                    </p:animClr>
                                    <p:set>
                                      <p:cBhvr>
                                        <p:cTn id="21" dur="1500" fill="hold"/>
                                        <p:tgtEl>
                                          <p:spTgt spid="26"/>
                                        </p:tgtEl>
                                        <p:attrNameLst>
                                          <p:attrName>fill.type</p:attrName>
                                        </p:attrNameLst>
                                      </p:cBhvr>
                                      <p:to>
                                        <p:strVal val="solid"/>
                                      </p:to>
                                    </p:set>
                                    <p:set>
                                      <p:cBhvr>
                                        <p:cTn id="22" dur="1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1500" fill="hold"/>
                                        <p:tgtEl>
                                          <p:spTgt spid="20"/>
                                        </p:tgtEl>
                                        <p:attrNameLst>
                                          <p:attrName>fillcolor</p:attrName>
                                        </p:attrNameLst>
                                      </p:cBhvr>
                                      <p:to>
                                        <a:srgbClr val="BC0105"/>
                                      </p:to>
                                    </p:animClr>
                                    <p:set>
                                      <p:cBhvr>
                                        <p:cTn id="28" dur="1500" fill="hold"/>
                                        <p:tgtEl>
                                          <p:spTgt spid="20"/>
                                        </p:tgtEl>
                                        <p:attrNameLst>
                                          <p:attrName>fill.type</p:attrName>
                                        </p:attrNameLst>
                                      </p:cBhvr>
                                      <p:to>
                                        <p:strVal val="solid"/>
                                      </p:to>
                                    </p:set>
                                    <p:set>
                                      <p:cBhvr>
                                        <p:cTn id="29" dur="1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smtClean="0">
                <a:solidFill>
                  <a:schemeClr val="tx1"/>
                </a:solidFill>
                <a:latin typeface="+mn-lt"/>
              </a:rPr>
              <a:t>Quiz!</a:t>
            </a:r>
            <a:endParaRPr lang="en-GB" sz="3600" dirty="0">
              <a:solidFill>
                <a:schemeClr val="tx1"/>
              </a:solidFill>
              <a:latin typeface="+mn-lt"/>
            </a:endParaRPr>
          </a:p>
        </p:txBody>
      </p:sp>
      <p:sp>
        <p:nvSpPr>
          <p:cNvPr id="5" name="Rectangle 4"/>
          <p:cNvSpPr/>
          <p:nvPr/>
        </p:nvSpPr>
        <p:spPr>
          <a:xfrm>
            <a:off x="755650" y="1396431"/>
            <a:ext cx="7632700" cy="276999"/>
          </a:xfrm>
          <a:prstGeom prst="rect">
            <a:avLst/>
          </a:prstGeom>
        </p:spPr>
        <p:txBody>
          <a:bodyPr wrap="square" lIns="0" tIns="0" rIns="0" bIns="0">
            <a:spAutoFit/>
          </a:bodyPr>
          <a:lstStyle/>
          <a:p>
            <a:pPr algn="ctr">
              <a:defRPr/>
            </a:pPr>
            <a:r>
              <a:rPr lang="en-GB" altLang="en-US" dirty="0">
                <a:latin typeface="Twinkl" pitchFamily="2" charset="0"/>
              </a:rPr>
              <a:t>Pick the best adjective to describe the teeth in the picture. Give reasons</a:t>
            </a:r>
            <a:r>
              <a:rPr lang="en-GB" altLang="en-US" dirty="0" smtClean="0">
                <a:latin typeface="Twinkl" pitchFamily="2" charset="0"/>
              </a:rPr>
              <a:t>.</a:t>
            </a:r>
            <a:endParaRPr lang="en-GB" altLang="en-US" dirty="0">
              <a:latin typeface="Twinkl" pitchFamily="2" charset="0"/>
            </a:endParaRPr>
          </a:p>
        </p:txBody>
      </p:sp>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b="12368"/>
          <a:stretch/>
        </p:blipFill>
        <p:spPr>
          <a:xfrm>
            <a:off x="552448" y="1893781"/>
            <a:ext cx="8051802" cy="497374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70348">
            <a:off x="719532" y="2087854"/>
            <a:ext cx="2146946" cy="2201955"/>
          </a:xfrm>
          <a:prstGeom prst="rect">
            <a:avLst/>
          </a:prstGeom>
        </p:spPr>
      </p:pic>
      <p:sp>
        <p:nvSpPr>
          <p:cNvPr id="9" name="Rectangle 8"/>
          <p:cNvSpPr/>
          <p:nvPr/>
        </p:nvSpPr>
        <p:spPr>
          <a:xfrm rot="21598928">
            <a:off x="819723" y="2870749"/>
            <a:ext cx="1987145" cy="533479"/>
          </a:xfrm>
          <a:prstGeom prst="rect">
            <a:avLst/>
          </a:prstGeom>
        </p:spPr>
        <p:txBody>
          <a:bodyPr wrap="square" lIns="0" tIns="0" rIns="0" bIns="0">
            <a:spAutoFit/>
          </a:bodyPr>
          <a:lstStyle/>
          <a:p>
            <a:pPr algn="ctr">
              <a:lnSpc>
                <a:spcPct val="150000"/>
              </a:lnSpc>
              <a:spcBef>
                <a:spcPct val="0"/>
              </a:spcBef>
            </a:pPr>
            <a:r>
              <a:rPr lang="en-GB" altLang="en-US" sz="2600" dirty="0" smtClean="0">
                <a:latin typeface="Twinkl" pitchFamily="2" charset="0"/>
                <a:cs typeface="Arial" panose="020B0604020202020204" pitchFamily="34" charset="0"/>
              </a:rPr>
              <a:t>nasty</a:t>
            </a:r>
            <a:endParaRPr lang="en-GB" altLang="en-US" sz="2600" dirty="0">
              <a:latin typeface="Twinkl" pitchFamily="2" charset="0"/>
              <a:cs typeface="Arial" panose="020B0604020202020204" pitchFamily="34" charset="0"/>
            </a:endParaRPr>
          </a:p>
        </p:txBody>
      </p:sp>
      <p:sp>
        <p:nvSpPr>
          <p:cNvPr id="10" name="Oval 9"/>
          <p:cNvSpPr/>
          <p:nvPr/>
        </p:nvSpPr>
        <p:spPr>
          <a:xfrm rot="21569059">
            <a:off x="943910" y="2317626"/>
            <a:ext cx="519703" cy="519703"/>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a:t>A</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94766">
            <a:off x="6199721" y="2124090"/>
            <a:ext cx="2146946" cy="2201955"/>
          </a:xfrm>
          <a:prstGeom prst="rect">
            <a:avLst/>
          </a:prstGeom>
        </p:spPr>
      </p:pic>
      <p:sp>
        <p:nvSpPr>
          <p:cNvPr id="15" name="Rectangle 14"/>
          <p:cNvSpPr/>
          <p:nvPr/>
        </p:nvSpPr>
        <p:spPr>
          <a:xfrm rot="21423346">
            <a:off x="6294833" y="2906078"/>
            <a:ext cx="1987145" cy="533479"/>
          </a:xfrm>
          <a:prstGeom prst="rect">
            <a:avLst/>
          </a:prstGeom>
        </p:spPr>
        <p:txBody>
          <a:bodyPr wrap="square" lIns="0" tIns="0" rIns="0" bIns="0">
            <a:spAutoFit/>
          </a:bodyPr>
          <a:lstStyle/>
          <a:p>
            <a:pPr algn="ctr">
              <a:lnSpc>
                <a:spcPct val="150000"/>
              </a:lnSpc>
              <a:spcBef>
                <a:spcPct val="0"/>
              </a:spcBef>
            </a:pPr>
            <a:r>
              <a:rPr lang="en-GB" altLang="en-US" sz="2600" dirty="0">
                <a:latin typeface="Twinkl" pitchFamily="2" charset="0"/>
                <a:cs typeface="Arial" panose="020B0604020202020204" pitchFamily="34" charset="0"/>
              </a:rPr>
              <a:t>r</a:t>
            </a:r>
            <a:r>
              <a:rPr lang="en-GB" altLang="en-US" sz="2600" dirty="0" smtClean="0">
                <a:latin typeface="Twinkl" pitchFamily="2" charset="0"/>
                <a:cs typeface="Arial" panose="020B0604020202020204" pitchFamily="34" charset="0"/>
              </a:rPr>
              <a:t>azor-sharp</a:t>
            </a:r>
            <a:endParaRPr lang="en-GB" altLang="en-US" sz="2600" dirty="0">
              <a:latin typeface="Twinkl" pitchFamily="2" charset="0"/>
              <a:cs typeface="Arial" panose="020B0604020202020204" pitchFamily="34" charset="0"/>
            </a:endParaRPr>
          </a:p>
        </p:txBody>
      </p:sp>
      <p:sp>
        <p:nvSpPr>
          <p:cNvPr id="16" name="Oval 15"/>
          <p:cNvSpPr/>
          <p:nvPr/>
        </p:nvSpPr>
        <p:spPr>
          <a:xfrm rot="21393477">
            <a:off x="6393656" y="2384742"/>
            <a:ext cx="519703" cy="519703"/>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smtClean="0"/>
              <a:t>B</a:t>
            </a:r>
            <a:endParaRPr lang="en-GB" sz="2500" b="1"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26027">
            <a:off x="4617498" y="4410080"/>
            <a:ext cx="2146946" cy="2201955"/>
          </a:xfrm>
          <a:prstGeom prst="rect">
            <a:avLst/>
          </a:prstGeom>
        </p:spPr>
      </p:pic>
      <p:sp>
        <p:nvSpPr>
          <p:cNvPr id="19" name="Rectangle 18"/>
          <p:cNvSpPr/>
          <p:nvPr/>
        </p:nvSpPr>
        <p:spPr>
          <a:xfrm rot="54607">
            <a:off x="4719289" y="5159974"/>
            <a:ext cx="1987145" cy="600164"/>
          </a:xfrm>
          <a:prstGeom prst="rect">
            <a:avLst/>
          </a:prstGeom>
        </p:spPr>
        <p:txBody>
          <a:bodyPr wrap="square" lIns="0" tIns="0" rIns="0" bIns="0">
            <a:spAutoFit/>
          </a:bodyPr>
          <a:lstStyle/>
          <a:p>
            <a:pPr algn="ctr">
              <a:lnSpc>
                <a:spcPct val="150000"/>
              </a:lnSpc>
              <a:spcBef>
                <a:spcPct val="0"/>
              </a:spcBef>
            </a:pPr>
            <a:r>
              <a:rPr lang="en-GB" altLang="en-US" sz="2600" dirty="0" smtClean="0">
                <a:latin typeface="Twinkl" pitchFamily="2" charset="0"/>
                <a:cs typeface="Arial" panose="020B0604020202020204" pitchFamily="34" charset="0"/>
              </a:rPr>
              <a:t>awful</a:t>
            </a:r>
            <a:endParaRPr lang="en-GB" altLang="en-US" sz="2600" dirty="0">
              <a:latin typeface="Twinkl" pitchFamily="2" charset="0"/>
              <a:cs typeface="Arial" panose="020B0604020202020204" pitchFamily="34" charset="0"/>
            </a:endParaRPr>
          </a:p>
        </p:txBody>
      </p:sp>
      <p:sp>
        <p:nvSpPr>
          <p:cNvPr id="20" name="Oval 19"/>
          <p:cNvSpPr/>
          <p:nvPr/>
        </p:nvSpPr>
        <p:spPr>
          <a:xfrm rot="24738">
            <a:off x="4851854" y="4630389"/>
            <a:ext cx="519703" cy="519703"/>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smtClean="0"/>
              <a:t>C</a:t>
            </a:r>
            <a:endParaRPr lang="en-GB" sz="2500" b="1" dirty="0"/>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94766">
            <a:off x="2393264" y="4434058"/>
            <a:ext cx="2146946" cy="2201955"/>
          </a:xfrm>
          <a:prstGeom prst="rect">
            <a:avLst/>
          </a:prstGeom>
        </p:spPr>
      </p:pic>
      <p:sp>
        <p:nvSpPr>
          <p:cNvPr id="24" name="Rectangle 23"/>
          <p:cNvSpPr/>
          <p:nvPr/>
        </p:nvSpPr>
        <p:spPr>
          <a:xfrm rot="21423346">
            <a:off x="2488376" y="5182704"/>
            <a:ext cx="1987145" cy="600164"/>
          </a:xfrm>
          <a:prstGeom prst="rect">
            <a:avLst/>
          </a:prstGeom>
        </p:spPr>
        <p:txBody>
          <a:bodyPr wrap="square" lIns="0" tIns="0" rIns="0" bIns="0">
            <a:spAutoFit/>
          </a:bodyPr>
          <a:lstStyle/>
          <a:p>
            <a:pPr algn="ctr">
              <a:lnSpc>
                <a:spcPct val="150000"/>
              </a:lnSpc>
              <a:spcBef>
                <a:spcPct val="0"/>
              </a:spcBef>
            </a:pPr>
            <a:r>
              <a:rPr lang="en-GB" altLang="en-US" sz="2600" dirty="0" smtClean="0">
                <a:latin typeface="Twinkl" pitchFamily="2" charset="0"/>
                <a:cs typeface="Arial" panose="020B0604020202020204" pitchFamily="34" charset="0"/>
              </a:rPr>
              <a:t>pointy</a:t>
            </a:r>
            <a:endParaRPr lang="en-GB" altLang="en-US" sz="2600" dirty="0">
              <a:latin typeface="Twinkl" pitchFamily="2" charset="0"/>
              <a:cs typeface="Arial" panose="020B0604020202020204" pitchFamily="34" charset="0"/>
            </a:endParaRPr>
          </a:p>
        </p:txBody>
      </p:sp>
      <p:sp>
        <p:nvSpPr>
          <p:cNvPr id="26" name="Oval 25"/>
          <p:cNvSpPr/>
          <p:nvPr/>
        </p:nvSpPr>
        <p:spPr>
          <a:xfrm rot="21393477">
            <a:off x="2587199" y="4694710"/>
            <a:ext cx="519703" cy="519703"/>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smtClean="0"/>
              <a:t>D</a:t>
            </a:r>
            <a:endParaRPr lang="en-GB" sz="2500" b="1" dirty="0"/>
          </a:p>
        </p:txBody>
      </p:sp>
      <p:pic>
        <p:nvPicPr>
          <p:cNvPr id="22" name="Picture 3"/>
          <p:cNvPicPr>
            <a:picLocks noChangeAspect="1"/>
          </p:cNvPicPr>
          <p:nvPr/>
        </p:nvPicPr>
        <p:blipFill>
          <a:blip r:embed="rId4"/>
          <a:srcRect/>
          <a:stretch>
            <a:fillRect/>
          </a:stretch>
        </p:blipFill>
        <p:spPr bwMode="auto">
          <a:xfrm>
            <a:off x="3014132" y="2744313"/>
            <a:ext cx="3106206" cy="147361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extLst/>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9135" y="2546014"/>
            <a:ext cx="296302" cy="470903"/>
          </a:xfrm>
          <a:prstGeom prst="rect">
            <a:avLst/>
          </a:prstGeom>
        </p:spPr>
      </p:pic>
    </p:spTree>
    <p:extLst>
      <p:ext uri="{BB962C8B-B14F-4D97-AF65-F5344CB8AC3E}">
        <p14:creationId xmlns:p14="http://schemas.microsoft.com/office/powerpoint/2010/main" val="26843302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500" fill="hold"/>
                                        <p:tgtEl>
                                          <p:spTgt spid="10"/>
                                        </p:tgtEl>
                                        <p:attrNameLst>
                                          <p:attrName>fillcolor</p:attrName>
                                        </p:attrNameLst>
                                      </p:cBhvr>
                                      <p:to>
                                        <a:srgbClr val="BC0105"/>
                                      </p:to>
                                    </p:animClr>
                                    <p:set>
                                      <p:cBhvr>
                                        <p:cTn id="7" dur="1500" fill="hold"/>
                                        <p:tgtEl>
                                          <p:spTgt spid="10"/>
                                        </p:tgtEl>
                                        <p:attrNameLst>
                                          <p:attrName>fill.type</p:attrName>
                                        </p:attrNameLst>
                                      </p:cBhvr>
                                      <p:to>
                                        <p:strVal val="solid"/>
                                      </p:to>
                                    </p:set>
                                    <p:set>
                                      <p:cBhvr>
                                        <p:cTn id="8" dur="1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1500" fill="hold"/>
                                        <p:tgtEl>
                                          <p:spTgt spid="16"/>
                                        </p:tgtEl>
                                        <p:attrNameLst>
                                          <p:attrName>fillcolor</p:attrName>
                                        </p:attrNameLst>
                                      </p:cBhvr>
                                      <p:to>
                                        <a:srgbClr val="689429"/>
                                      </p:to>
                                    </p:animClr>
                                    <p:set>
                                      <p:cBhvr>
                                        <p:cTn id="14" dur="1500" fill="hold"/>
                                        <p:tgtEl>
                                          <p:spTgt spid="16"/>
                                        </p:tgtEl>
                                        <p:attrNameLst>
                                          <p:attrName>fill.type</p:attrName>
                                        </p:attrNameLst>
                                      </p:cBhvr>
                                      <p:to>
                                        <p:strVal val="solid"/>
                                      </p:to>
                                    </p:set>
                                    <p:set>
                                      <p:cBhvr>
                                        <p:cTn id="15" dur="1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1500" fill="hold"/>
                                        <p:tgtEl>
                                          <p:spTgt spid="26"/>
                                        </p:tgtEl>
                                        <p:attrNameLst>
                                          <p:attrName>fillcolor</p:attrName>
                                        </p:attrNameLst>
                                      </p:cBhvr>
                                      <p:to>
                                        <a:srgbClr val="BC0105"/>
                                      </p:to>
                                    </p:animClr>
                                    <p:set>
                                      <p:cBhvr>
                                        <p:cTn id="21" dur="1500" fill="hold"/>
                                        <p:tgtEl>
                                          <p:spTgt spid="26"/>
                                        </p:tgtEl>
                                        <p:attrNameLst>
                                          <p:attrName>fill.type</p:attrName>
                                        </p:attrNameLst>
                                      </p:cBhvr>
                                      <p:to>
                                        <p:strVal val="solid"/>
                                      </p:to>
                                    </p:set>
                                    <p:set>
                                      <p:cBhvr>
                                        <p:cTn id="22" dur="1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1500" fill="hold"/>
                                        <p:tgtEl>
                                          <p:spTgt spid="20"/>
                                        </p:tgtEl>
                                        <p:attrNameLst>
                                          <p:attrName>fillcolor</p:attrName>
                                        </p:attrNameLst>
                                      </p:cBhvr>
                                      <p:to>
                                        <a:srgbClr val="BC0105"/>
                                      </p:to>
                                    </p:animClr>
                                    <p:set>
                                      <p:cBhvr>
                                        <p:cTn id="28" dur="1500" fill="hold"/>
                                        <p:tgtEl>
                                          <p:spTgt spid="20"/>
                                        </p:tgtEl>
                                        <p:attrNameLst>
                                          <p:attrName>fill.type</p:attrName>
                                        </p:attrNameLst>
                                      </p:cBhvr>
                                      <p:to>
                                        <p:strVal val="solid"/>
                                      </p:to>
                                    </p:set>
                                    <p:set>
                                      <p:cBhvr>
                                        <p:cTn id="29" dur="1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6" name="Content Placeholder 15"/>
          <p:cNvSpPr>
            <a:spLocks noGrp="1"/>
          </p:cNvSpPr>
          <p:nvPr>
            <p:ph idx="4294967295"/>
          </p:nvPr>
        </p:nvSpPr>
        <p:spPr>
          <a:xfrm>
            <a:off x="628650" y="1127760"/>
            <a:ext cx="7886700" cy="1409700"/>
          </a:xfrm>
        </p:spPr>
        <p:txBody>
          <a:bodyPr>
            <a:noAutofit/>
          </a:bodyPr>
          <a:lstStyle/>
          <a:p>
            <a:r>
              <a:rPr lang="en-GB" altLang="en-US" dirty="0">
                <a:solidFill>
                  <a:schemeClr val="tx1"/>
                </a:solidFill>
                <a:latin typeface="Twinkl" pitchFamily="2" charset="0"/>
                <a:cs typeface="Arial" panose="020B0604020202020204" pitchFamily="34" charset="0"/>
              </a:rPr>
              <a:t>To revise adjectives and </a:t>
            </a:r>
            <a:r>
              <a:rPr lang="en-GB" altLang="en-US" dirty="0" smtClean="0">
                <a:solidFill>
                  <a:schemeClr val="tx1"/>
                </a:solidFill>
                <a:latin typeface="Twinkl" pitchFamily="2" charset="0"/>
                <a:cs typeface="Arial" panose="020B0604020202020204" pitchFamily="34" charset="0"/>
              </a:rPr>
              <a:t>similes</a:t>
            </a:r>
            <a:endParaRPr lang="en-GB" altLang="en-US" dirty="0">
              <a:solidFill>
                <a:schemeClr val="tx1"/>
              </a:solidFill>
              <a:latin typeface="Twinkl" pitchFamily="2" charset="0"/>
              <a:cs typeface="Arial" panose="020B0604020202020204" pitchFamily="34" charset="0"/>
            </a:endParaRPr>
          </a:p>
        </p:txBody>
      </p:sp>
      <p:sp>
        <p:nvSpPr>
          <p:cNvPr id="20" name="Content Placeholder 15"/>
          <p:cNvSpPr txBox="1">
            <a:spLocks/>
          </p:cNvSpPr>
          <p:nvPr/>
        </p:nvSpPr>
        <p:spPr>
          <a:xfrm>
            <a:off x="628650" y="3466803"/>
            <a:ext cx="7886700" cy="2626022"/>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ct val="0"/>
              </a:spcBef>
              <a:defRPr/>
            </a:pPr>
            <a:r>
              <a:rPr lang="en-GB" altLang="en-US" dirty="0">
                <a:solidFill>
                  <a:schemeClr val="tx1"/>
                </a:solidFill>
                <a:latin typeface="Twinkl" pitchFamily="2" charset="0"/>
                <a:cs typeface="Arial" panose="020B0604020202020204" pitchFamily="34" charset="0"/>
              </a:rPr>
              <a:t>To be able to explain and give examples of simile and adjectives </a:t>
            </a:r>
            <a:endParaRPr lang="en-GB" altLang="en-US" dirty="0" smtClean="0">
              <a:solidFill>
                <a:schemeClr val="tx1"/>
              </a:solidFill>
              <a:latin typeface="Twinkl" pitchFamily="2" charset="0"/>
              <a:cs typeface="Arial" panose="020B0604020202020204" pitchFamily="34" charset="0"/>
            </a:endParaRPr>
          </a:p>
          <a:p>
            <a:pPr>
              <a:lnSpc>
                <a:spcPct val="150000"/>
              </a:lnSpc>
              <a:spcBef>
                <a:spcPct val="0"/>
              </a:spcBef>
              <a:defRPr/>
            </a:pPr>
            <a:r>
              <a:rPr lang="en-GB" altLang="en-US" dirty="0" smtClean="0">
                <a:solidFill>
                  <a:schemeClr val="tx1"/>
                </a:solidFill>
                <a:latin typeface="Twinkl" pitchFamily="2" charset="0"/>
                <a:cs typeface="Arial" panose="020B0604020202020204" pitchFamily="34" charset="0"/>
              </a:rPr>
              <a:t>To </a:t>
            </a:r>
            <a:r>
              <a:rPr lang="en-GB" altLang="en-US" dirty="0">
                <a:solidFill>
                  <a:schemeClr val="tx1"/>
                </a:solidFill>
                <a:latin typeface="Twinkl" pitchFamily="2" charset="0"/>
                <a:cs typeface="Arial" panose="020B0604020202020204" pitchFamily="34" charset="0"/>
              </a:rPr>
              <a:t>be able to improve sentences using adjectives and similes</a:t>
            </a:r>
          </a:p>
          <a:p>
            <a:pPr>
              <a:lnSpc>
                <a:spcPct val="150000"/>
              </a:lnSpc>
              <a:spcBef>
                <a:spcPct val="0"/>
              </a:spcBef>
              <a:defRPr/>
            </a:pPr>
            <a:r>
              <a:rPr lang="en-GB" altLang="en-US" dirty="0">
                <a:solidFill>
                  <a:schemeClr val="tx1"/>
                </a:solidFill>
                <a:latin typeface="Twinkl" pitchFamily="2" charset="0"/>
                <a:cs typeface="Arial" panose="020B0604020202020204" pitchFamily="34" charset="0"/>
              </a:rPr>
              <a:t>To be able to create similes and choose </a:t>
            </a:r>
            <a:r>
              <a:rPr lang="en-GB" altLang="en-US" dirty="0" smtClean="0">
                <a:solidFill>
                  <a:schemeClr val="tx1"/>
                </a:solidFill>
                <a:latin typeface="Twinkl" pitchFamily="2" charset="0"/>
                <a:cs typeface="Arial" panose="020B0604020202020204" pitchFamily="34" charset="0"/>
              </a:rPr>
              <a:t>adjectives</a:t>
            </a:r>
            <a:endParaRPr lang="en-GB" altLang="en-US" dirty="0">
              <a:solidFill>
                <a:schemeClr val="tx1"/>
              </a:solidFill>
              <a:latin typeface="Twinkl" pitchFamily="2" charset="0"/>
              <a:cs typeface="Arial" panose="020B0604020202020204" pitchFamily="34" charset="0"/>
            </a:endParaRPr>
          </a:p>
        </p:txBody>
      </p:sp>
    </p:spTree>
    <p:extLst>
      <p:ext uri="{BB962C8B-B14F-4D97-AF65-F5344CB8AC3E}">
        <p14:creationId xmlns:p14="http://schemas.microsoft.com/office/powerpoint/2010/main" val="24037415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2875" y="1305184"/>
            <a:ext cx="7098250" cy="5003541"/>
          </a:xfrm>
          <a:prstGeom prst="rect">
            <a:avLst/>
          </a:prstGeom>
        </p:spPr>
      </p:pic>
      <p:sp>
        <p:nvSpPr>
          <p:cNvPr id="21" name="Title 20"/>
          <p:cNvSpPr>
            <a:spLocks noGrp="1"/>
          </p:cNvSpPr>
          <p:nvPr>
            <p:ph type="title"/>
          </p:nvPr>
        </p:nvSpPr>
        <p:spPr/>
        <p:txBody>
          <a:bodyPr/>
          <a:lstStyle/>
          <a:p>
            <a:r>
              <a:rPr lang="en-GB" altLang="en-US" sz="3600" dirty="0" smtClean="0">
                <a:solidFill>
                  <a:schemeClr val="tx1"/>
                </a:solidFill>
                <a:cs typeface="Arial" panose="020B0604020202020204" pitchFamily="34" charset="0"/>
              </a:rPr>
              <a:t>Starter</a:t>
            </a:r>
            <a:endParaRPr lang="en-GB" sz="3600" dirty="0">
              <a:solidFill>
                <a:schemeClr val="tx1"/>
              </a:solidFill>
              <a:latin typeface="+mn-lt"/>
            </a:endParaRPr>
          </a:p>
        </p:txBody>
      </p:sp>
      <p:pic>
        <p:nvPicPr>
          <p:cNvPr id="7" name="Picture 2"/>
          <p:cNvPicPr>
            <a:picLocks noChangeAspect="1"/>
          </p:cNvPicPr>
          <p:nvPr/>
        </p:nvPicPr>
        <p:blipFill>
          <a:blip r:embed="rId3"/>
          <a:stretch>
            <a:fillRect/>
          </a:stretch>
        </p:blipFill>
        <p:spPr bwMode="auto">
          <a:xfrm rot="21431188">
            <a:off x="1320625" y="4070804"/>
            <a:ext cx="2819400" cy="1871662"/>
          </a:xfrm>
          <a:prstGeom prst="rect">
            <a:avLst/>
          </a:prstGeom>
          <a:ln/>
        </p:spPr>
        <p:style>
          <a:lnRef idx="3">
            <a:schemeClr val="lt1"/>
          </a:lnRef>
          <a:fillRef idx="1">
            <a:schemeClr val="accent1"/>
          </a:fillRef>
          <a:effectRef idx="1">
            <a:schemeClr val="accent1"/>
          </a:effectRef>
          <a:fontRef idx="minor">
            <a:schemeClr val="lt1"/>
          </a:fontRef>
        </p:style>
      </p:pic>
      <p:pic>
        <p:nvPicPr>
          <p:cNvPr id="8" name="Picture 6"/>
          <p:cNvPicPr>
            <a:picLocks noChangeAspect="1"/>
          </p:cNvPicPr>
          <p:nvPr/>
        </p:nvPicPr>
        <p:blipFill>
          <a:blip r:embed="rId4"/>
          <a:srcRect/>
          <a:stretch>
            <a:fillRect/>
          </a:stretch>
        </p:blipFill>
        <p:spPr bwMode="auto">
          <a:xfrm rot="155386">
            <a:off x="3593021" y="1707147"/>
            <a:ext cx="2002109" cy="2811933"/>
          </a:xfrm>
          <a:prstGeom prst="rect">
            <a:avLst/>
          </a:prstGeom>
          <a:ln/>
        </p:spPr>
        <p:style>
          <a:lnRef idx="3">
            <a:schemeClr val="lt1"/>
          </a:lnRef>
          <a:fillRef idx="1">
            <a:schemeClr val="accent1"/>
          </a:fillRef>
          <a:effectRef idx="1">
            <a:schemeClr val="accent1"/>
          </a:effectRef>
          <a:fontRef idx="minor">
            <a:schemeClr val="lt1"/>
          </a:fontRef>
        </p:style>
      </p:pic>
      <p:pic>
        <p:nvPicPr>
          <p:cNvPr id="9" name="Picture 4"/>
          <p:cNvPicPr>
            <a:picLocks noChangeAspect="1"/>
          </p:cNvPicPr>
          <p:nvPr/>
        </p:nvPicPr>
        <p:blipFill>
          <a:blip r:embed="rId5"/>
          <a:srcRect/>
          <a:stretch>
            <a:fillRect/>
          </a:stretch>
        </p:blipFill>
        <p:spPr bwMode="auto">
          <a:xfrm rot="21432109">
            <a:off x="4855696" y="4052546"/>
            <a:ext cx="2898775" cy="1933575"/>
          </a:xfrm>
          <a:prstGeom prst="rect">
            <a:avLst/>
          </a:prstGeom>
          <a:ln/>
        </p:spPr>
        <p:style>
          <a:lnRef idx="3">
            <a:schemeClr val="lt1"/>
          </a:lnRef>
          <a:fillRef idx="1">
            <a:schemeClr val="accent1"/>
          </a:fillRef>
          <a:effectRef idx="1">
            <a:schemeClr val="accent1"/>
          </a:effectRef>
          <a:fontRef idx="minor">
            <a:schemeClr val="lt1"/>
          </a:fontRef>
        </p:style>
      </p:pic>
      <p:grpSp>
        <p:nvGrpSpPr>
          <p:cNvPr id="19" name="Group 18"/>
          <p:cNvGrpSpPr/>
          <p:nvPr/>
        </p:nvGrpSpPr>
        <p:grpSpPr>
          <a:xfrm>
            <a:off x="5619964" y="1349862"/>
            <a:ext cx="2392616" cy="2453920"/>
            <a:chOff x="5619964" y="1349862"/>
            <a:chExt cx="2392616" cy="2453920"/>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71420">
              <a:off x="5619964" y="1349862"/>
              <a:ext cx="2392616" cy="2453920"/>
            </a:xfrm>
            <a:prstGeom prst="rect">
              <a:avLst/>
            </a:prstGeom>
          </p:spPr>
        </p:pic>
        <p:sp>
          <p:nvSpPr>
            <p:cNvPr id="11" name="Rectangle 10"/>
            <p:cNvSpPr/>
            <p:nvPr/>
          </p:nvSpPr>
          <p:spPr>
            <a:xfrm>
              <a:off x="5885261" y="1588444"/>
              <a:ext cx="1994716" cy="1615827"/>
            </a:xfrm>
            <a:prstGeom prst="rect">
              <a:avLst/>
            </a:prstGeom>
          </p:spPr>
          <p:txBody>
            <a:bodyPr wrap="square" lIns="0" tIns="0" rIns="0" bIns="0">
              <a:spAutoFit/>
            </a:bodyPr>
            <a:lstStyle/>
            <a:p>
              <a:pPr>
                <a:lnSpc>
                  <a:spcPct val="150000"/>
                </a:lnSpc>
                <a:spcBef>
                  <a:spcPct val="0"/>
                </a:spcBef>
              </a:pPr>
              <a:r>
                <a:rPr lang="en-GB" altLang="en-US" dirty="0">
                  <a:latin typeface="Twinkl" pitchFamily="2" charset="0"/>
                  <a:cs typeface="Arial" panose="020B0604020202020204" pitchFamily="34" charset="0"/>
                </a:rPr>
                <a:t>Can you think of </a:t>
              </a:r>
              <a:r>
                <a:rPr lang="en-GB" altLang="en-US" dirty="0" smtClean="0">
                  <a:latin typeface="Twinkl" pitchFamily="2" charset="0"/>
                  <a:cs typeface="Arial" panose="020B0604020202020204" pitchFamily="34" charset="0"/>
                </a:rPr>
                <a:t/>
              </a:r>
              <a:br>
                <a:rPr lang="en-GB" altLang="en-US" dirty="0" smtClean="0">
                  <a:latin typeface="Twinkl" pitchFamily="2" charset="0"/>
                  <a:cs typeface="Arial" panose="020B0604020202020204" pitchFamily="34" charset="0"/>
                </a:rPr>
              </a:br>
              <a:r>
                <a:rPr lang="en-GB" altLang="en-US" dirty="0" smtClean="0">
                  <a:latin typeface="Twinkl" pitchFamily="2" charset="0"/>
                  <a:cs typeface="Arial" panose="020B0604020202020204" pitchFamily="34" charset="0"/>
                </a:rPr>
                <a:t>any </a:t>
              </a:r>
              <a:r>
                <a:rPr lang="en-GB" altLang="en-US" dirty="0">
                  <a:latin typeface="Twinkl" pitchFamily="2" charset="0"/>
                  <a:cs typeface="Arial" panose="020B0604020202020204" pitchFamily="34" charset="0"/>
                </a:rPr>
                <a:t>adjectives to describe the </a:t>
              </a:r>
              <a:r>
                <a:rPr lang="en-GB" altLang="en-US" dirty="0" smtClean="0">
                  <a:latin typeface="Twinkl" pitchFamily="2" charset="0"/>
                  <a:cs typeface="Arial" panose="020B0604020202020204" pitchFamily="34" charset="0"/>
                </a:rPr>
                <a:t>pictures</a:t>
              </a:r>
              <a:r>
                <a:rPr lang="en-GB" altLang="en-US" dirty="0">
                  <a:latin typeface="Twinkl" pitchFamily="2" charset="0"/>
                  <a:cs typeface="Arial" panose="020B0604020202020204" pitchFamily="34" charset="0"/>
                </a:rPr>
                <a:t>?</a:t>
              </a:r>
            </a:p>
          </p:txBody>
        </p:sp>
      </p:grpSp>
      <p:grpSp>
        <p:nvGrpSpPr>
          <p:cNvPr id="16" name="Group 15"/>
          <p:cNvGrpSpPr/>
          <p:nvPr/>
        </p:nvGrpSpPr>
        <p:grpSpPr>
          <a:xfrm>
            <a:off x="1063314" y="1367791"/>
            <a:ext cx="2392616" cy="2453920"/>
            <a:chOff x="1063314" y="1367791"/>
            <a:chExt cx="2392616" cy="2453920"/>
          </a:xfrm>
        </p:grpSpPr>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71420">
              <a:off x="1063314" y="1367791"/>
              <a:ext cx="2392616" cy="2453920"/>
            </a:xfrm>
            <a:prstGeom prst="rect">
              <a:avLst/>
            </a:prstGeom>
          </p:spPr>
        </p:pic>
        <p:sp>
          <p:nvSpPr>
            <p:cNvPr id="5" name="Rectangle 4"/>
            <p:cNvSpPr/>
            <p:nvPr/>
          </p:nvSpPr>
          <p:spPr>
            <a:xfrm>
              <a:off x="1309641" y="1591525"/>
              <a:ext cx="1860304" cy="1200329"/>
            </a:xfrm>
            <a:prstGeom prst="rect">
              <a:avLst/>
            </a:prstGeom>
          </p:spPr>
          <p:txBody>
            <a:bodyPr wrap="square" lIns="0" tIns="0" rIns="0" bIns="0">
              <a:spAutoFit/>
            </a:bodyPr>
            <a:lstStyle/>
            <a:p>
              <a:pPr>
                <a:lnSpc>
                  <a:spcPct val="150000"/>
                </a:lnSpc>
                <a:spcBef>
                  <a:spcPct val="0"/>
                </a:spcBef>
              </a:pPr>
              <a:r>
                <a:rPr lang="en-GB" altLang="en-US" dirty="0" smtClean="0">
                  <a:latin typeface="Twinkl" pitchFamily="2" charset="0"/>
                  <a:cs typeface="Arial" panose="020B0604020202020204" pitchFamily="34" charset="0"/>
                </a:rPr>
                <a:t>Can </a:t>
              </a:r>
              <a:r>
                <a:rPr lang="en-GB" altLang="en-US" dirty="0">
                  <a:latin typeface="Twinkl" pitchFamily="2" charset="0"/>
                  <a:cs typeface="Arial" panose="020B0604020202020204" pitchFamily="34" charset="0"/>
                </a:rPr>
                <a:t>you think of </a:t>
              </a:r>
              <a:r>
                <a:rPr lang="en-GB" altLang="en-US" dirty="0" smtClean="0">
                  <a:latin typeface="Twinkl" pitchFamily="2" charset="0"/>
                  <a:cs typeface="Arial" panose="020B0604020202020204" pitchFamily="34" charset="0"/>
                </a:rPr>
                <a:t/>
              </a:r>
              <a:br>
                <a:rPr lang="en-GB" altLang="en-US" dirty="0" smtClean="0">
                  <a:latin typeface="Twinkl" pitchFamily="2" charset="0"/>
                  <a:cs typeface="Arial" panose="020B0604020202020204" pitchFamily="34" charset="0"/>
                </a:rPr>
              </a:br>
              <a:r>
                <a:rPr lang="en-GB" altLang="en-US" dirty="0" smtClean="0">
                  <a:latin typeface="Twinkl" pitchFamily="2" charset="0"/>
                  <a:cs typeface="Arial" panose="020B0604020202020204" pitchFamily="34" charset="0"/>
                </a:rPr>
                <a:t>any </a:t>
              </a:r>
              <a:r>
                <a:rPr lang="en-GB" altLang="en-US" dirty="0">
                  <a:latin typeface="Twinkl" pitchFamily="2" charset="0"/>
                  <a:cs typeface="Arial" panose="020B0604020202020204" pitchFamily="34" charset="0"/>
                </a:rPr>
                <a:t>similes for </a:t>
              </a:r>
              <a:r>
                <a:rPr lang="en-GB" altLang="en-US" dirty="0" smtClean="0">
                  <a:latin typeface="Twinkl" pitchFamily="2" charset="0"/>
                  <a:cs typeface="Arial" panose="020B0604020202020204" pitchFamily="34" charset="0"/>
                </a:rPr>
                <a:t/>
              </a:r>
              <a:br>
                <a:rPr lang="en-GB" altLang="en-US" dirty="0" smtClean="0">
                  <a:latin typeface="Twinkl" pitchFamily="2" charset="0"/>
                  <a:cs typeface="Arial" panose="020B0604020202020204" pitchFamily="34" charset="0"/>
                </a:rPr>
              </a:br>
              <a:r>
                <a:rPr lang="en-GB" altLang="en-US" dirty="0" smtClean="0">
                  <a:latin typeface="Twinkl" pitchFamily="2" charset="0"/>
                  <a:cs typeface="Arial" panose="020B0604020202020204" pitchFamily="34" charset="0"/>
                </a:rPr>
                <a:t>the </a:t>
              </a:r>
              <a:r>
                <a:rPr lang="en-GB" altLang="en-US" dirty="0">
                  <a:latin typeface="Twinkl" pitchFamily="2" charset="0"/>
                  <a:cs typeface="Arial" panose="020B0604020202020204" pitchFamily="34" charset="0"/>
                </a:rPr>
                <a:t>pictures</a:t>
              </a:r>
              <a:r>
                <a:rPr lang="en-GB" altLang="en-US" dirty="0" smtClean="0">
                  <a:latin typeface="Twinkl" pitchFamily="2" charset="0"/>
                  <a:cs typeface="Arial" panose="020B0604020202020204" pitchFamily="34" charset="0"/>
                </a:rPr>
                <a:t>?</a:t>
              </a:r>
              <a:endParaRPr lang="en-GB" altLang="en-US" dirty="0">
                <a:latin typeface="Twinkl" pitchFamily="2" charset="0"/>
                <a:cs typeface="Arial" panose="020B0604020202020204" pitchFamily="34" charset="0"/>
              </a:endParaRPr>
            </a:p>
          </p:txBody>
        </p:sp>
      </p:gr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63893" y="1558127"/>
            <a:ext cx="296302" cy="470903"/>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2174" y="3885608"/>
            <a:ext cx="296302" cy="470903"/>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0378" y="3821319"/>
            <a:ext cx="296302" cy="470903"/>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3173" y="4792702"/>
            <a:ext cx="1841617" cy="1624620"/>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1742" y="2225090"/>
            <a:ext cx="2643048" cy="233161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827" y="2619374"/>
            <a:ext cx="2484797" cy="3578225"/>
          </a:xfrm>
          <a:prstGeom prst="rect">
            <a:avLst/>
          </a:prstGeom>
        </p:spPr>
      </p:pic>
      <p:sp>
        <p:nvSpPr>
          <p:cNvPr id="21" name="Title 20"/>
          <p:cNvSpPr>
            <a:spLocks noGrp="1"/>
          </p:cNvSpPr>
          <p:nvPr>
            <p:ph type="title"/>
          </p:nvPr>
        </p:nvSpPr>
        <p:spPr/>
        <p:txBody>
          <a:bodyPr/>
          <a:lstStyle/>
          <a:p>
            <a:r>
              <a:rPr lang="en-GB" altLang="en-US" sz="3600" dirty="0">
                <a:solidFill>
                  <a:schemeClr val="tx1"/>
                </a:solidFill>
                <a:cs typeface="Arial" panose="020B0604020202020204" pitchFamily="34" charset="0"/>
              </a:rPr>
              <a:t>Simile </a:t>
            </a:r>
            <a:r>
              <a:rPr lang="en-GB" altLang="en-US" sz="3600" dirty="0" smtClean="0">
                <a:solidFill>
                  <a:schemeClr val="tx1"/>
                </a:solidFill>
                <a:cs typeface="Arial" panose="020B0604020202020204" pitchFamily="34" charset="0"/>
              </a:rPr>
              <a:t>Reminder</a:t>
            </a:r>
            <a:endParaRPr lang="en-GB" sz="3600" dirty="0">
              <a:solidFill>
                <a:schemeClr val="tx1"/>
              </a:solidFill>
              <a:latin typeface="+mn-lt"/>
            </a:endParaRPr>
          </a:p>
        </p:txBody>
      </p:sp>
      <p:sp>
        <p:nvSpPr>
          <p:cNvPr id="5" name="Rectangle 4"/>
          <p:cNvSpPr/>
          <p:nvPr/>
        </p:nvSpPr>
        <p:spPr>
          <a:xfrm>
            <a:off x="755650" y="1473201"/>
            <a:ext cx="7632700" cy="553998"/>
          </a:xfrm>
          <a:prstGeom prst="rect">
            <a:avLst/>
          </a:prstGeom>
        </p:spPr>
        <p:txBody>
          <a:bodyPr wrap="square" lIns="0" tIns="0" rIns="0" bIns="0">
            <a:spAutoFit/>
          </a:bodyPr>
          <a:lstStyle/>
          <a:p>
            <a:pPr algn="ctr">
              <a:spcBef>
                <a:spcPct val="0"/>
              </a:spcBef>
            </a:pPr>
            <a:r>
              <a:rPr lang="en-GB" altLang="en-US" dirty="0">
                <a:latin typeface="Twinkl" pitchFamily="2" charset="0"/>
                <a:cs typeface="Arial" panose="020B0604020202020204" pitchFamily="34" charset="0"/>
              </a:rPr>
              <a:t>A simile is a way of describing something by comparing </a:t>
            </a:r>
            <a:r>
              <a:rPr lang="en-GB" altLang="en-US" dirty="0" smtClean="0">
                <a:latin typeface="Twinkl" pitchFamily="2" charset="0"/>
                <a:cs typeface="Arial" panose="020B0604020202020204" pitchFamily="34" charset="0"/>
              </a:rPr>
              <a:t/>
            </a:r>
            <a:br>
              <a:rPr lang="en-GB" altLang="en-US" dirty="0" smtClean="0">
                <a:latin typeface="Twinkl" pitchFamily="2" charset="0"/>
                <a:cs typeface="Arial" panose="020B0604020202020204" pitchFamily="34" charset="0"/>
              </a:rPr>
            </a:br>
            <a:r>
              <a:rPr lang="en-GB" altLang="en-US" dirty="0" smtClean="0">
                <a:latin typeface="Twinkl" pitchFamily="2" charset="0"/>
                <a:cs typeface="Arial" panose="020B0604020202020204" pitchFamily="34" charset="0"/>
              </a:rPr>
              <a:t>it </a:t>
            </a:r>
            <a:r>
              <a:rPr lang="en-GB" altLang="en-US" dirty="0">
                <a:latin typeface="Twinkl" pitchFamily="2" charset="0"/>
                <a:cs typeface="Arial" panose="020B0604020202020204" pitchFamily="34" charset="0"/>
              </a:rPr>
              <a:t>to something else using ‘like’ or ‘as</a:t>
            </a:r>
            <a:r>
              <a:rPr lang="en-GB" altLang="en-US" dirty="0" smtClean="0">
                <a:latin typeface="Twinkl" pitchFamily="2" charset="0"/>
                <a:cs typeface="Arial" panose="020B0604020202020204" pitchFamily="34" charset="0"/>
              </a:rPr>
              <a:t>’.</a:t>
            </a:r>
            <a:endParaRPr lang="en-GB" altLang="en-US" dirty="0">
              <a:latin typeface="Twinkl" pitchFamily="2" charset="0"/>
              <a:cs typeface="Arial" panose="020B0604020202020204" pitchFamily="34" charset="0"/>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733" y="4254267"/>
            <a:ext cx="1835137" cy="2798396"/>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55998">
            <a:off x="4305747" y="2238800"/>
            <a:ext cx="4160327" cy="2889022"/>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91943" y="3763068"/>
            <a:ext cx="3766582" cy="1797009"/>
          </a:xfrm>
          <a:prstGeom prst="rect">
            <a:avLst/>
          </a:prstGeom>
        </p:spPr>
      </p:pic>
      <p:sp>
        <p:nvSpPr>
          <p:cNvPr id="27" name="Rectangle 26"/>
          <p:cNvSpPr/>
          <p:nvPr/>
        </p:nvSpPr>
        <p:spPr>
          <a:xfrm>
            <a:off x="0" y="2200681"/>
            <a:ext cx="2943225" cy="772107"/>
          </a:xfrm>
          <a:prstGeom prst="rect">
            <a:avLst/>
          </a:prstGeom>
          <a:solidFill>
            <a:srgbClr val="18A0D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dirty="0">
                <a:solidFill>
                  <a:schemeClr val="bg1"/>
                </a:solidFill>
                <a:latin typeface="Twinkl" pitchFamily="2" charset="0"/>
                <a:cs typeface="Arial" panose="020B0604020202020204" pitchFamily="34" charset="0"/>
              </a:rPr>
              <a:t>Her eyes are </a:t>
            </a:r>
            <a:r>
              <a:rPr lang="en-GB" altLang="en-US" b="1" dirty="0">
                <a:solidFill>
                  <a:schemeClr val="bg1"/>
                </a:solidFill>
                <a:latin typeface="Twinkl" pitchFamily="2" charset="0"/>
                <a:cs typeface="Arial" panose="020B0604020202020204" pitchFamily="34" charset="0"/>
              </a:rPr>
              <a:t>like</a:t>
            </a:r>
            <a:r>
              <a:rPr lang="en-GB" altLang="en-US" dirty="0">
                <a:solidFill>
                  <a:schemeClr val="bg1"/>
                </a:solidFill>
                <a:latin typeface="Twinkl" pitchFamily="2" charset="0"/>
                <a:cs typeface="Arial" panose="020B0604020202020204" pitchFamily="34" charset="0"/>
              </a:rPr>
              <a:t> stars and her lips are </a:t>
            </a:r>
            <a:r>
              <a:rPr lang="en-GB" altLang="en-US" b="1" dirty="0">
                <a:solidFill>
                  <a:schemeClr val="bg1"/>
                </a:solidFill>
                <a:latin typeface="Twinkl" pitchFamily="2" charset="0"/>
                <a:cs typeface="Arial" panose="020B0604020202020204" pitchFamily="34" charset="0"/>
              </a:rPr>
              <a:t>like</a:t>
            </a:r>
            <a:r>
              <a:rPr lang="en-GB" altLang="en-US" dirty="0">
                <a:solidFill>
                  <a:schemeClr val="bg1"/>
                </a:solidFill>
                <a:latin typeface="Twinkl" pitchFamily="2" charset="0"/>
                <a:cs typeface="Arial" panose="020B0604020202020204" pitchFamily="34" charset="0"/>
              </a:rPr>
              <a:t> roses</a:t>
            </a:r>
            <a:r>
              <a:rPr lang="en-GB" altLang="en-US" dirty="0" smtClean="0">
                <a:solidFill>
                  <a:schemeClr val="bg1"/>
                </a:solidFill>
                <a:latin typeface="Twinkl" pitchFamily="2" charset="0"/>
                <a:cs typeface="Arial" panose="020B0604020202020204" pitchFamily="34" charset="0"/>
              </a:rPr>
              <a:t>.</a:t>
            </a:r>
            <a:endParaRPr lang="en-GB" altLang="en-US" dirty="0">
              <a:solidFill>
                <a:schemeClr val="bg1"/>
              </a:solidFill>
              <a:latin typeface="Twinkl" pitchFamily="2" charset="0"/>
              <a:cs typeface="Arial" panose="020B0604020202020204" pitchFamily="34" charset="0"/>
            </a:endParaRPr>
          </a:p>
        </p:txBody>
      </p:sp>
      <p:sp>
        <p:nvSpPr>
          <p:cNvPr id="28" name="Rectangle 27"/>
          <p:cNvSpPr/>
          <p:nvPr/>
        </p:nvSpPr>
        <p:spPr>
          <a:xfrm>
            <a:off x="7029450" y="5425490"/>
            <a:ext cx="2114550" cy="772107"/>
          </a:xfrm>
          <a:prstGeom prst="rect">
            <a:avLst/>
          </a:prstGeom>
          <a:solidFill>
            <a:srgbClr val="0076B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dirty="0">
                <a:solidFill>
                  <a:schemeClr val="bg1"/>
                </a:solidFill>
                <a:latin typeface="Twinkl" pitchFamily="2" charset="0"/>
                <a:cs typeface="Arial" panose="020B0604020202020204" pitchFamily="34" charset="0"/>
              </a:rPr>
              <a:t>The car was as fast </a:t>
            </a:r>
            <a:r>
              <a:rPr lang="en-GB" altLang="en-US" b="1" dirty="0">
                <a:solidFill>
                  <a:schemeClr val="bg1"/>
                </a:solidFill>
                <a:latin typeface="Twinkl" pitchFamily="2" charset="0"/>
                <a:cs typeface="Arial" panose="020B0604020202020204" pitchFamily="34" charset="0"/>
              </a:rPr>
              <a:t>as</a:t>
            </a:r>
            <a:r>
              <a:rPr lang="en-GB" altLang="en-US" dirty="0">
                <a:solidFill>
                  <a:schemeClr val="bg1"/>
                </a:solidFill>
                <a:latin typeface="Twinkl" pitchFamily="2" charset="0"/>
                <a:cs typeface="Arial" panose="020B0604020202020204" pitchFamily="34" charset="0"/>
              </a:rPr>
              <a:t> a </a:t>
            </a:r>
            <a:r>
              <a:rPr lang="en-GB" altLang="en-US" dirty="0" smtClean="0">
                <a:solidFill>
                  <a:schemeClr val="bg1"/>
                </a:solidFill>
                <a:latin typeface="Twinkl" pitchFamily="2" charset="0"/>
                <a:cs typeface="Arial" panose="020B0604020202020204" pitchFamily="34" charset="0"/>
              </a:rPr>
              <a:t>cheetah</a:t>
            </a:r>
            <a:endParaRPr lang="en-GB" altLang="en-US" dirty="0">
              <a:solidFill>
                <a:schemeClr val="bg1"/>
              </a:solidFill>
              <a:latin typeface="Twinkl" pitchFamily="2" charset="0"/>
              <a:cs typeface="Arial" panose="020B0604020202020204" pitchFamily="34" charset="0"/>
            </a:endParaRPr>
          </a:p>
        </p:txBody>
      </p:sp>
    </p:spTree>
    <p:extLst>
      <p:ext uri="{BB962C8B-B14F-4D97-AF65-F5344CB8AC3E}">
        <p14:creationId xmlns:p14="http://schemas.microsoft.com/office/powerpoint/2010/main" val="360114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par>
                          <p:cTn id="23" fill="hold">
                            <p:stCondLst>
                              <p:cond delay="500"/>
                            </p:stCondLst>
                            <p:childTnLst>
                              <p:par>
                                <p:cTn id="24" presetID="2" presetClass="entr" presetSubtype="2" decel="100000"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750" fill="hold"/>
                                        <p:tgtEl>
                                          <p:spTgt spid="25"/>
                                        </p:tgtEl>
                                        <p:attrNameLst>
                                          <p:attrName>ppt_x</p:attrName>
                                        </p:attrNameLst>
                                      </p:cBhvr>
                                      <p:tavLst>
                                        <p:tav tm="0">
                                          <p:val>
                                            <p:strVal val="1+#ppt_w/2"/>
                                          </p:val>
                                        </p:tav>
                                        <p:tav tm="100000">
                                          <p:val>
                                            <p:strVal val="#ppt_x"/>
                                          </p:val>
                                        </p:tav>
                                      </p:tavLst>
                                    </p:anim>
                                    <p:anim calcmode="lin" valueType="num">
                                      <p:cBhvr additive="base">
                                        <p:cTn id="27"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b="12368"/>
          <a:stretch/>
        </p:blipFill>
        <p:spPr>
          <a:xfrm>
            <a:off x="552448" y="1893781"/>
            <a:ext cx="8051802" cy="4973744"/>
          </a:xfrm>
          <a:prstGeom prst="rect">
            <a:avLst/>
          </a:prstGeom>
        </p:spPr>
      </p:pic>
      <p:sp>
        <p:nvSpPr>
          <p:cNvPr id="21" name="Title 20"/>
          <p:cNvSpPr>
            <a:spLocks noGrp="1"/>
          </p:cNvSpPr>
          <p:nvPr>
            <p:ph type="title"/>
          </p:nvPr>
        </p:nvSpPr>
        <p:spPr/>
        <p:txBody>
          <a:bodyPr/>
          <a:lstStyle/>
          <a:p>
            <a:r>
              <a:rPr lang="en-GB" altLang="en-US" sz="3600" dirty="0">
                <a:solidFill>
                  <a:schemeClr val="tx1"/>
                </a:solidFill>
                <a:cs typeface="Arial" panose="020B0604020202020204" pitchFamily="34" charset="0"/>
              </a:rPr>
              <a:t>Now you try</a:t>
            </a:r>
            <a:r>
              <a:rPr lang="en-GB" altLang="en-US" sz="3600" dirty="0" smtClean="0">
                <a:solidFill>
                  <a:schemeClr val="tx1"/>
                </a:solidFill>
                <a:cs typeface="Arial" panose="020B0604020202020204" pitchFamily="34" charset="0"/>
              </a:rPr>
              <a:t>…</a:t>
            </a:r>
            <a:endParaRPr lang="en-GB" sz="3600" dirty="0">
              <a:solidFill>
                <a:schemeClr val="tx1"/>
              </a:solidFill>
              <a:latin typeface="+mn-lt"/>
            </a:endParaRPr>
          </a:p>
        </p:txBody>
      </p:sp>
      <p:sp>
        <p:nvSpPr>
          <p:cNvPr id="5" name="Rectangle 4"/>
          <p:cNvSpPr/>
          <p:nvPr/>
        </p:nvSpPr>
        <p:spPr>
          <a:xfrm>
            <a:off x="755650" y="1473201"/>
            <a:ext cx="7632700" cy="276999"/>
          </a:xfrm>
          <a:prstGeom prst="rect">
            <a:avLst/>
          </a:prstGeom>
        </p:spPr>
        <p:txBody>
          <a:bodyPr wrap="square" lIns="0" tIns="0" rIns="0" bIns="0">
            <a:spAutoFit/>
          </a:bodyPr>
          <a:lstStyle/>
          <a:p>
            <a:pPr algn="ctr">
              <a:spcBef>
                <a:spcPct val="0"/>
              </a:spcBef>
            </a:pPr>
            <a:r>
              <a:rPr lang="en-GB" altLang="en-US" dirty="0">
                <a:latin typeface="Twinkl" pitchFamily="2" charset="0"/>
                <a:cs typeface="Arial" panose="020B0604020202020204" pitchFamily="34" charset="0"/>
              </a:rPr>
              <a:t>Finish the similes</a:t>
            </a:r>
            <a:r>
              <a:rPr lang="en-GB" altLang="en-US" dirty="0" smtClean="0">
                <a:latin typeface="Twinkl" pitchFamily="2" charset="0"/>
                <a:cs typeface="Arial" panose="020B0604020202020204" pitchFamily="34" charset="0"/>
              </a:rPr>
              <a:t>:</a:t>
            </a:r>
            <a:endParaRPr lang="en-GB" altLang="en-US" dirty="0">
              <a:latin typeface="Twinkl" pitchFamily="2"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11029">
            <a:off x="3165128" y="2411943"/>
            <a:ext cx="2819400" cy="1957853"/>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3508">
            <a:off x="6360798" y="2143565"/>
            <a:ext cx="1965310" cy="2830139"/>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650" y="2170781"/>
            <a:ext cx="1978025" cy="2848449"/>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64817">
            <a:off x="1627465" y="4670513"/>
            <a:ext cx="2880972" cy="2000610"/>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49018" y="4706809"/>
            <a:ext cx="2897269" cy="2011926"/>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6288" y="2381309"/>
            <a:ext cx="296302" cy="470903"/>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96511" y="2161897"/>
            <a:ext cx="296302" cy="470903"/>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98011" y="2059965"/>
            <a:ext cx="296302" cy="470903"/>
          </a:xfrm>
          <a:prstGeom prst="rect">
            <a:avLst/>
          </a:prstGeom>
        </p:spPr>
      </p:pic>
      <p:sp>
        <p:nvSpPr>
          <p:cNvPr id="9" name="Oval 8"/>
          <p:cNvSpPr/>
          <p:nvPr/>
        </p:nvSpPr>
        <p:spPr>
          <a:xfrm rot="220684">
            <a:off x="5305584" y="2725456"/>
            <a:ext cx="493756" cy="493756"/>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smtClean="0"/>
              <a:t>?</a:t>
            </a:r>
            <a:endParaRPr lang="en-GB" sz="3000" b="1" dirty="0"/>
          </a:p>
        </p:txBody>
      </p:sp>
      <p:sp>
        <p:nvSpPr>
          <p:cNvPr id="31" name="Oval 30"/>
          <p:cNvSpPr/>
          <p:nvPr/>
        </p:nvSpPr>
        <p:spPr>
          <a:xfrm rot="21313663">
            <a:off x="1948354" y="2348297"/>
            <a:ext cx="493756" cy="493756"/>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smtClean="0"/>
              <a:t>?</a:t>
            </a:r>
            <a:endParaRPr lang="en-GB" sz="3000" b="1" dirty="0"/>
          </a:p>
        </p:txBody>
      </p:sp>
      <p:sp>
        <p:nvSpPr>
          <p:cNvPr id="32" name="Oval 31"/>
          <p:cNvSpPr/>
          <p:nvPr/>
        </p:nvSpPr>
        <p:spPr>
          <a:xfrm rot="315354">
            <a:off x="3827674" y="4964489"/>
            <a:ext cx="493756" cy="493756"/>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smtClean="0"/>
              <a:t>?</a:t>
            </a:r>
            <a:endParaRPr lang="en-GB" sz="3000" b="1" dirty="0"/>
          </a:p>
        </p:txBody>
      </p:sp>
      <p:sp>
        <p:nvSpPr>
          <p:cNvPr id="33" name="Oval 32"/>
          <p:cNvSpPr/>
          <p:nvPr/>
        </p:nvSpPr>
        <p:spPr>
          <a:xfrm rot="21391191">
            <a:off x="7001568" y="4909599"/>
            <a:ext cx="493756" cy="493756"/>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smtClean="0"/>
              <a:t>?</a:t>
            </a:r>
            <a:endParaRPr lang="en-GB" sz="3000" b="1" dirty="0"/>
          </a:p>
        </p:txBody>
      </p:sp>
      <p:sp>
        <p:nvSpPr>
          <p:cNvPr id="34" name="Oval 33"/>
          <p:cNvSpPr/>
          <p:nvPr/>
        </p:nvSpPr>
        <p:spPr>
          <a:xfrm rot="220684">
            <a:off x="7637014" y="2383861"/>
            <a:ext cx="493756" cy="493756"/>
          </a:xfrm>
          <a:prstGeom prst="ellipse">
            <a:avLst/>
          </a:prstGeom>
          <a:solidFill>
            <a:srgbClr val="18A0DB"/>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smtClean="0"/>
              <a:t>?</a:t>
            </a:r>
            <a:endParaRPr lang="en-GB" sz="3000" b="1" dirty="0"/>
          </a:p>
        </p:txBody>
      </p:sp>
      <p:sp>
        <p:nvSpPr>
          <p:cNvPr id="35" name="Rectangle 34"/>
          <p:cNvSpPr/>
          <p:nvPr/>
        </p:nvSpPr>
        <p:spPr>
          <a:xfrm>
            <a:off x="1" y="5819967"/>
            <a:ext cx="3046116" cy="495108"/>
          </a:xfrm>
          <a:prstGeom prst="rect">
            <a:avLst/>
          </a:prstGeom>
          <a:solidFill>
            <a:schemeClr val="bg1"/>
          </a:solidFill>
          <a:ln w="28575">
            <a:solidFill>
              <a:srgbClr val="18A0D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dirty="0">
                <a:solidFill>
                  <a:schemeClr val="tx1"/>
                </a:solidFill>
                <a:latin typeface="Twinkl" pitchFamily="2" charset="0"/>
                <a:cs typeface="Arial" panose="020B0604020202020204" pitchFamily="34" charset="0"/>
              </a:rPr>
              <a:t>The night was as black </a:t>
            </a:r>
            <a:r>
              <a:rPr lang="en-GB" altLang="en-US" dirty="0" smtClean="0">
                <a:solidFill>
                  <a:schemeClr val="tx1"/>
                </a:solidFill>
                <a:latin typeface="Twinkl" pitchFamily="2" charset="0"/>
                <a:cs typeface="Arial" panose="020B0604020202020204" pitchFamily="34" charset="0"/>
              </a:rPr>
              <a:t>as…</a:t>
            </a:r>
            <a:endParaRPr lang="en-GB" altLang="en-US" dirty="0">
              <a:solidFill>
                <a:schemeClr val="tx1"/>
              </a:solidFill>
              <a:latin typeface="Twinkl" pitchFamily="2" charset="0"/>
              <a:cs typeface="Arial" panose="020B0604020202020204" pitchFamily="34" charset="0"/>
            </a:endParaRPr>
          </a:p>
        </p:txBody>
      </p:sp>
      <p:sp>
        <p:nvSpPr>
          <p:cNvPr id="36" name="Rectangle 35"/>
          <p:cNvSpPr/>
          <p:nvPr/>
        </p:nvSpPr>
        <p:spPr>
          <a:xfrm>
            <a:off x="5438773" y="5827361"/>
            <a:ext cx="3705227" cy="495108"/>
          </a:xfrm>
          <a:prstGeom prst="rect">
            <a:avLst/>
          </a:prstGeom>
          <a:solidFill>
            <a:schemeClr val="bg1"/>
          </a:solidFill>
          <a:ln w="28575">
            <a:solidFill>
              <a:srgbClr val="18A0D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dirty="0">
                <a:solidFill>
                  <a:schemeClr val="tx1"/>
                </a:solidFill>
                <a:latin typeface="Twinkl" pitchFamily="2" charset="0"/>
                <a:cs typeface="Arial" panose="020B0604020202020204" pitchFamily="34" charset="0"/>
              </a:rPr>
              <a:t>The fireworks were colourful </a:t>
            </a:r>
            <a:r>
              <a:rPr lang="en-GB" altLang="en-US" dirty="0" smtClean="0">
                <a:solidFill>
                  <a:schemeClr val="tx1"/>
                </a:solidFill>
                <a:latin typeface="Twinkl" pitchFamily="2" charset="0"/>
                <a:cs typeface="Arial" panose="020B0604020202020204" pitchFamily="34" charset="0"/>
              </a:rPr>
              <a:t>like…</a:t>
            </a:r>
            <a:endParaRPr lang="en-GB" altLang="en-US" dirty="0">
              <a:solidFill>
                <a:schemeClr val="tx1"/>
              </a:solidFill>
              <a:latin typeface="Twinkl" pitchFamily="2" charset="0"/>
              <a:cs typeface="Arial" panose="020B0604020202020204" pitchFamily="34" charset="0"/>
            </a:endParaRPr>
          </a:p>
        </p:txBody>
      </p:sp>
      <p:sp>
        <p:nvSpPr>
          <p:cNvPr id="37" name="Rectangle 36"/>
          <p:cNvSpPr/>
          <p:nvPr/>
        </p:nvSpPr>
        <p:spPr>
          <a:xfrm>
            <a:off x="5929495" y="4207638"/>
            <a:ext cx="3209925" cy="495108"/>
          </a:xfrm>
          <a:prstGeom prst="rect">
            <a:avLst/>
          </a:prstGeom>
          <a:solidFill>
            <a:schemeClr val="bg1"/>
          </a:solidFill>
          <a:ln w="28575">
            <a:solidFill>
              <a:srgbClr val="18A0D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dirty="0">
                <a:solidFill>
                  <a:schemeClr val="tx1"/>
                </a:solidFill>
                <a:latin typeface="Twinkl" pitchFamily="2" charset="0"/>
                <a:cs typeface="Arial" panose="020B0604020202020204" pitchFamily="34" charset="0"/>
              </a:rPr>
              <a:t>The book was as exciting as</a:t>
            </a:r>
            <a:r>
              <a:rPr lang="en-GB" altLang="en-US" dirty="0" smtClean="0">
                <a:solidFill>
                  <a:schemeClr val="tx1"/>
                </a:solidFill>
                <a:latin typeface="Twinkl" pitchFamily="2" charset="0"/>
                <a:cs typeface="Arial" panose="020B0604020202020204" pitchFamily="34" charset="0"/>
              </a:rPr>
              <a:t>…</a:t>
            </a:r>
            <a:endParaRPr lang="en-GB" altLang="en-US" dirty="0">
              <a:solidFill>
                <a:schemeClr val="tx1"/>
              </a:solidFill>
              <a:latin typeface="Twinkl" pitchFamily="2" charset="0"/>
              <a:cs typeface="Arial" panose="020B0604020202020204" pitchFamily="34" charset="0"/>
            </a:endParaRPr>
          </a:p>
        </p:txBody>
      </p:sp>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09371" y="4609974"/>
            <a:ext cx="296302" cy="470903"/>
          </a:xfrm>
          <a:prstGeom prst="rect">
            <a:avLst/>
          </a:prstGeom>
        </p:spPr>
      </p:pic>
      <p:sp>
        <p:nvSpPr>
          <p:cNvPr id="38" name="Rectangle 37"/>
          <p:cNvSpPr/>
          <p:nvPr/>
        </p:nvSpPr>
        <p:spPr>
          <a:xfrm>
            <a:off x="837" y="4207638"/>
            <a:ext cx="3736029" cy="495108"/>
          </a:xfrm>
          <a:prstGeom prst="rect">
            <a:avLst/>
          </a:prstGeom>
          <a:solidFill>
            <a:schemeClr val="bg1"/>
          </a:solidFill>
          <a:ln w="28575">
            <a:solidFill>
              <a:srgbClr val="18A0D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dirty="0">
                <a:solidFill>
                  <a:schemeClr val="tx1"/>
                </a:solidFill>
                <a:latin typeface="Twinkl" pitchFamily="2" charset="0"/>
                <a:cs typeface="Arial" panose="020B0604020202020204" pitchFamily="34" charset="0"/>
              </a:rPr>
              <a:t>The doll’s face was as smooth </a:t>
            </a:r>
            <a:r>
              <a:rPr lang="en-GB" altLang="en-US" dirty="0" smtClean="0">
                <a:solidFill>
                  <a:schemeClr val="tx1"/>
                </a:solidFill>
                <a:latin typeface="Twinkl" pitchFamily="2" charset="0"/>
                <a:cs typeface="Arial" panose="020B0604020202020204" pitchFamily="34" charset="0"/>
              </a:rPr>
              <a:t>as…</a:t>
            </a:r>
            <a:endParaRPr lang="en-GB" altLang="en-US" dirty="0">
              <a:solidFill>
                <a:schemeClr val="tx1"/>
              </a:solidFill>
              <a:latin typeface="Twinkl" pitchFamily="2" charset="0"/>
              <a:cs typeface="Arial" panose="020B0604020202020204" pitchFamily="34" charset="0"/>
            </a:endParaRPr>
          </a:p>
        </p:txBody>
      </p:sp>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6116" y="4652506"/>
            <a:ext cx="296302" cy="470903"/>
          </a:xfrm>
          <a:prstGeom prst="rect">
            <a:avLst/>
          </a:prstGeom>
        </p:spPr>
      </p:pic>
      <p:sp>
        <p:nvSpPr>
          <p:cNvPr id="39" name="Rectangle 38"/>
          <p:cNvSpPr/>
          <p:nvPr/>
        </p:nvSpPr>
        <p:spPr>
          <a:xfrm>
            <a:off x="3333686" y="3492490"/>
            <a:ext cx="2425222" cy="495108"/>
          </a:xfrm>
          <a:prstGeom prst="rect">
            <a:avLst/>
          </a:prstGeom>
          <a:solidFill>
            <a:schemeClr val="bg1"/>
          </a:solidFill>
          <a:ln w="28575">
            <a:solidFill>
              <a:srgbClr val="18A0D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dirty="0">
                <a:solidFill>
                  <a:schemeClr val="tx1"/>
                </a:solidFill>
                <a:latin typeface="Twinkl" pitchFamily="2" charset="0"/>
                <a:cs typeface="Arial" panose="020B0604020202020204" pitchFamily="34" charset="0"/>
              </a:rPr>
              <a:t>Greece was hot </a:t>
            </a:r>
            <a:r>
              <a:rPr lang="en-GB" altLang="en-US" dirty="0" smtClean="0">
                <a:solidFill>
                  <a:schemeClr val="tx1"/>
                </a:solidFill>
                <a:latin typeface="Twinkl" pitchFamily="2" charset="0"/>
                <a:cs typeface="Arial" panose="020B0604020202020204" pitchFamily="34" charset="0"/>
              </a:rPr>
              <a:t>like…</a:t>
            </a:r>
            <a:endParaRPr lang="en-GB" altLang="en-US" dirty="0">
              <a:solidFill>
                <a:schemeClr val="tx1"/>
              </a:solidFill>
              <a:latin typeface="Twinkl" pitchFamily="2" charset="0"/>
              <a:cs typeface="Arial" panose="020B0604020202020204" pitchFamily="34" charset="0"/>
            </a:endParaRPr>
          </a:p>
        </p:txBody>
      </p:sp>
    </p:spTree>
    <p:extLst>
      <p:ext uri="{BB962C8B-B14F-4D97-AF65-F5344CB8AC3E}">
        <p14:creationId xmlns:p14="http://schemas.microsoft.com/office/powerpoint/2010/main" val="35430391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nextCondLst>
                <p:cond evt="onClick" delay="0">
                  <p:tgtEl>
                    <p:spTgt spid="31"/>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2"/>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childTnLst>
                    </p:cTn>
                  </p:par>
                </p:childTnLst>
              </p:cTn>
              <p:nextCondLst>
                <p:cond evt="onClick" delay="0">
                  <p:tgtEl>
                    <p:spTgt spid="32"/>
                  </p:tgtEl>
                </p:cond>
              </p:nextCondLst>
            </p:seq>
            <p:seq concurrent="1" nextAc="seek">
              <p:cTn id="26" restart="whenNotActive" fill="hold" evtFilter="cancelBubble" nodeType="interactiveSeq">
                <p:stCondLst>
                  <p:cond evt="onClick" delay="0">
                    <p:tgtEl>
                      <p:spTgt spid="3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childTnLst>
                    </p:cTn>
                  </p:par>
                </p:childTnLst>
              </p:cTn>
              <p:nextCondLst>
                <p:cond evt="onClick" delay="0">
                  <p:tgtEl>
                    <p:spTgt spid="33"/>
                  </p:tgtEl>
                </p:cond>
              </p:nextCondLst>
            </p:seq>
          </p:childTnLst>
        </p:cTn>
      </p:par>
    </p:tnLst>
    <p:bldLst>
      <p:bldP spid="35" grpId="0" animBg="1"/>
      <p:bldP spid="36" grpId="0" animBg="1"/>
      <p:bldP spid="37" grpId="0" animBg="1"/>
      <p:bldP spid="38" grpId="0" animBg="1"/>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t="4465"/>
          <a:stretch/>
        </p:blipFill>
        <p:spPr>
          <a:xfrm>
            <a:off x="2085975" y="2095500"/>
            <a:ext cx="6734174" cy="4587032"/>
          </a:xfrm>
          <a:prstGeom prst="rect">
            <a:avLst/>
          </a:prstGeom>
        </p:spPr>
      </p:pic>
      <p:sp>
        <p:nvSpPr>
          <p:cNvPr id="21" name="Title 20"/>
          <p:cNvSpPr>
            <a:spLocks noGrp="1"/>
          </p:cNvSpPr>
          <p:nvPr>
            <p:ph type="title"/>
          </p:nvPr>
        </p:nvSpPr>
        <p:spPr/>
        <p:txBody>
          <a:bodyPr/>
          <a:lstStyle/>
          <a:p>
            <a:r>
              <a:rPr lang="en-GB" sz="3600" dirty="0" smtClean="0">
                <a:solidFill>
                  <a:schemeClr val="tx1"/>
                </a:solidFill>
                <a:latin typeface="+mn-lt"/>
              </a:rPr>
              <a:t>Why?</a:t>
            </a:r>
            <a:endParaRPr lang="en-GB" sz="3600" dirty="0">
              <a:solidFill>
                <a:schemeClr val="tx1"/>
              </a:solidFill>
              <a:latin typeface="+mn-lt"/>
            </a:endParaRPr>
          </a:p>
        </p:txBody>
      </p:sp>
      <p:sp>
        <p:nvSpPr>
          <p:cNvPr id="5" name="Rectangle 4"/>
          <p:cNvSpPr/>
          <p:nvPr/>
        </p:nvSpPr>
        <p:spPr>
          <a:xfrm>
            <a:off x="755650" y="1473201"/>
            <a:ext cx="7632700" cy="276999"/>
          </a:xfrm>
          <a:prstGeom prst="rect">
            <a:avLst/>
          </a:prstGeom>
        </p:spPr>
        <p:txBody>
          <a:bodyPr wrap="square" lIns="0" tIns="0" rIns="0" bIns="0">
            <a:spAutoFit/>
          </a:bodyPr>
          <a:lstStyle/>
          <a:p>
            <a:pPr algn="ctr">
              <a:spcBef>
                <a:spcPct val="0"/>
              </a:spcBef>
            </a:pPr>
            <a:r>
              <a:rPr lang="en-GB" altLang="en-US" dirty="0">
                <a:latin typeface="Twinkl" pitchFamily="2" charset="0"/>
                <a:cs typeface="Arial" panose="020B0604020202020204" pitchFamily="34" charset="0"/>
              </a:rPr>
              <a:t>Why do we use similes and adjectives</a:t>
            </a:r>
            <a:r>
              <a:rPr lang="en-GB" altLang="en-US" dirty="0" smtClean="0">
                <a:latin typeface="Twinkl" pitchFamily="2" charset="0"/>
                <a:cs typeface="Arial" panose="020B0604020202020204" pitchFamily="34" charset="0"/>
              </a:rPr>
              <a:t>?</a:t>
            </a:r>
            <a:endParaRPr lang="en-GB" altLang="en-US" dirty="0">
              <a:latin typeface="Twinkl" pitchFamily="2" charset="0"/>
              <a:cs typeface="Arial" panose="020B060402020202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627" y="2062699"/>
            <a:ext cx="3105073" cy="4471451"/>
          </a:xfrm>
          <a:prstGeom prst="rect">
            <a:avLst/>
          </a:prstGeom>
        </p:spPr>
      </p:pic>
      <p:sp>
        <p:nvSpPr>
          <p:cNvPr id="28" name="Rectangle 27"/>
          <p:cNvSpPr/>
          <p:nvPr/>
        </p:nvSpPr>
        <p:spPr>
          <a:xfrm>
            <a:off x="4419600" y="2062699"/>
            <a:ext cx="4724400" cy="1049106"/>
          </a:xfrm>
          <a:prstGeom prst="rect">
            <a:avLst/>
          </a:prstGeom>
          <a:solidFill>
            <a:srgbClr val="18A0D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dirty="0">
                <a:solidFill>
                  <a:schemeClr val="bg1"/>
                </a:solidFill>
                <a:latin typeface="Twinkl" pitchFamily="2" charset="0"/>
                <a:cs typeface="Arial" panose="020B0604020202020204" pitchFamily="34" charset="0"/>
              </a:rPr>
              <a:t>When you are describing something, you are trying to create a picture in the reader’s mind. Similes can help you to do this</a:t>
            </a:r>
            <a:r>
              <a:rPr lang="en-GB" altLang="en-US" dirty="0" smtClean="0">
                <a:solidFill>
                  <a:schemeClr val="bg1"/>
                </a:solidFill>
                <a:latin typeface="Twinkl" pitchFamily="2" charset="0"/>
                <a:cs typeface="Arial" panose="020B0604020202020204" pitchFamily="34" charset="0"/>
              </a:rPr>
              <a:t>.</a:t>
            </a:r>
            <a:endParaRPr lang="en-GB" altLang="en-US" dirty="0">
              <a:solidFill>
                <a:schemeClr val="bg1"/>
              </a:solidFill>
              <a:latin typeface="Twinkl" pitchFamily="2" charset="0"/>
              <a:cs typeface="Arial" panose="020B0604020202020204" pitchFamily="34" charset="0"/>
            </a:endParaRPr>
          </a:p>
        </p:txBody>
      </p:sp>
      <p:sp>
        <p:nvSpPr>
          <p:cNvPr id="40" name="Rectangle 39"/>
          <p:cNvSpPr/>
          <p:nvPr/>
        </p:nvSpPr>
        <p:spPr>
          <a:xfrm>
            <a:off x="6200774" y="3315249"/>
            <a:ext cx="2943225" cy="772107"/>
          </a:xfrm>
          <a:prstGeom prst="rect">
            <a:avLst/>
          </a:prstGeom>
          <a:solidFill>
            <a:srgbClr val="0076B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dirty="0">
                <a:solidFill>
                  <a:schemeClr val="bg1"/>
                </a:solidFill>
                <a:latin typeface="Twinkl" pitchFamily="2" charset="0"/>
                <a:cs typeface="Arial" panose="020B0604020202020204" pitchFamily="34" charset="0"/>
              </a:rPr>
              <a:t>They are most often used in </a:t>
            </a:r>
            <a:r>
              <a:rPr lang="en-GB" altLang="en-US" b="1" dirty="0" smtClean="0">
                <a:solidFill>
                  <a:schemeClr val="bg1"/>
                </a:solidFill>
                <a:latin typeface="Twinkl" pitchFamily="2" charset="0"/>
                <a:cs typeface="Arial" panose="020B0604020202020204" pitchFamily="34" charset="0"/>
              </a:rPr>
              <a:t>stories</a:t>
            </a:r>
            <a:r>
              <a:rPr lang="en-GB" altLang="en-US" dirty="0" smtClean="0">
                <a:solidFill>
                  <a:schemeClr val="bg1"/>
                </a:solidFill>
                <a:latin typeface="Twinkl" pitchFamily="2" charset="0"/>
                <a:cs typeface="Arial" panose="020B0604020202020204" pitchFamily="34" charset="0"/>
              </a:rPr>
              <a:t> </a:t>
            </a:r>
            <a:r>
              <a:rPr lang="en-GB" altLang="en-US" dirty="0">
                <a:solidFill>
                  <a:schemeClr val="bg1"/>
                </a:solidFill>
                <a:latin typeface="Twinkl" pitchFamily="2" charset="0"/>
                <a:cs typeface="Arial" panose="020B0604020202020204" pitchFamily="34" charset="0"/>
              </a:rPr>
              <a:t>and </a:t>
            </a:r>
            <a:r>
              <a:rPr lang="en-GB" altLang="en-US" b="1" dirty="0" smtClean="0">
                <a:solidFill>
                  <a:schemeClr val="bg1"/>
                </a:solidFill>
                <a:latin typeface="Twinkl" pitchFamily="2" charset="0"/>
                <a:cs typeface="Arial" panose="020B0604020202020204" pitchFamily="34" charset="0"/>
              </a:rPr>
              <a:t>poems</a:t>
            </a:r>
            <a:r>
              <a:rPr lang="en-GB" altLang="en-US" dirty="0" smtClean="0">
                <a:solidFill>
                  <a:schemeClr val="bg1"/>
                </a:solidFill>
                <a:latin typeface="Twinkl" pitchFamily="2" charset="0"/>
                <a:cs typeface="Arial" panose="020B0604020202020204" pitchFamily="34" charset="0"/>
              </a:rPr>
              <a:t>.</a:t>
            </a:r>
            <a:endParaRPr lang="en-GB" altLang="en-US" dirty="0">
              <a:solidFill>
                <a:schemeClr val="bg1"/>
              </a:solidFill>
              <a:latin typeface="Twinkl" pitchFamily="2" charset="0"/>
              <a:cs typeface="Arial" panose="020B0604020202020204" pitchFamily="34"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2207" y="2219290"/>
            <a:ext cx="1381211" cy="1914732"/>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92019" t="6247" b="79725"/>
          <a:stretch/>
        </p:blipFill>
        <p:spPr>
          <a:xfrm rot="8156229">
            <a:off x="2274981" y="4631066"/>
            <a:ext cx="293503" cy="282447"/>
          </a:xfrm>
          <a:prstGeom prst="rect">
            <a:avLst/>
          </a:prstGeom>
        </p:spPr>
      </p:pic>
      <p:pic>
        <p:nvPicPr>
          <p:cNvPr id="41" name="Picture 40"/>
          <p:cNvPicPr>
            <a:picLocks noChangeAspect="1"/>
          </p:cNvPicPr>
          <p:nvPr/>
        </p:nvPicPr>
        <p:blipFill rotWithShape="1">
          <a:blip r:embed="rId7" cstate="print">
            <a:extLst>
              <a:ext uri="{28A0092B-C50C-407E-A947-70E740481C1C}">
                <a14:useLocalDpi xmlns:a14="http://schemas.microsoft.com/office/drawing/2010/main" val="0"/>
              </a:ext>
            </a:extLst>
          </a:blip>
          <a:srcRect l="92019" t="6247" b="79725"/>
          <a:stretch/>
        </p:blipFill>
        <p:spPr>
          <a:xfrm rot="8156229">
            <a:off x="2491732" y="4926047"/>
            <a:ext cx="414107" cy="396275"/>
          </a:xfrm>
          <a:prstGeom prst="rect">
            <a:avLst/>
          </a:prstGeom>
        </p:spPr>
      </p:pic>
      <p:pic>
        <p:nvPicPr>
          <p:cNvPr id="42" name="Picture 41"/>
          <p:cNvPicPr>
            <a:picLocks noChangeAspect="1"/>
          </p:cNvPicPr>
          <p:nvPr/>
        </p:nvPicPr>
        <p:blipFill rotWithShape="1">
          <a:blip r:embed="rId8" cstate="print">
            <a:extLst>
              <a:ext uri="{28A0092B-C50C-407E-A947-70E740481C1C}">
                <a14:useLocalDpi xmlns:a14="http://schemas.microsoft.com/office/drawing/2010/main" val="0"/>
              </a:ext>
            </a:extLst>
          </a:blip>
          <a:srcRect l="76338" t="-714" r="15681" b="86686"/>
          <a:stretch/>
        </p:blipFill>
        <p:spPr>
          <a:xfrm rot="8156229">
            <a:off x="2996477" y="5079024"/>
            <a:ext cx="512893" cy="496192"/>
          </a:xfrm>
          <a:prstGeom prst="rect">
            <a:avLst/>
          </a:prstGeom>
        </p:spPr>
      </p:pic>
    </p:spTree>
    <p:extLst>
      <p:ext uri="{BB962C8B-B14F-4D97-AF65-F5344CB8AC3E}">
        <p14:creationId xmlns:p14="http://schemas.microsoft.com/office/powerpoint/2010/main" val="368558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childTnLst>
                          </p:cTn>
                        </p:par>
                        <p:par>
                          <p:cTn id="29" fill="hold">
                            <p:stCondLst>
                              <p:cond delay="500"/>
                            </p:stCondLst>
                            <p:childTnLst>
                              <p:par>
                                <p:cTn id="30" presetID="2" presetClass="entr" presetSubtype="6" decel="5000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1500" fill="hold"/>
                                        <p:tgtEl>
                                          <p:spTgt spid="12"/>
                                        </p:tgtEl>
                                        <p:attrNameLst>
                                          <p:attrName>ppt_x</p:attrName>
                                        </p:attrNameLst>
                                      </p:cBhvr>
                                      <p:tavLst>
                                        <p:tav tm="0">
                                          <p:val>
                                            <p:strVal val="1+#ppt_w/2"/>
                                          </p:val>
                                        </p:tav>
                                        <p:tav tm="100000">
                                          <p:val>
                                            <p:strVal val="#ppt_x"/>
                                          </p:val>
                                        </p:tav>
                                      </p:tavLst>
                                    </p:anim>
                                    <p:anim calcmode="lin" valueType="num">
                                      <p:cBhvr additive="base">
                                        <p:cTn id="33"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b="12368"/>
          <a:stretch/>
        </p:blipFill>
        <p:spPr>
          <a:xfrm>
            <a:off x="552448" y="1893781"/>
            <a:ext cx="8051802" cy="4973744"/>
          </a:xfrm>
          <a:prstGeom prst="rect">
            <a:avLst/>
          </a:prstGeom>
        </p:spPr>
      </p:pic>
      <p:sp>
        <p:nvSpPr>
          <p:cNvPr id="21" name="Title 20"/>
          <p:cNvSpPr>
            <a:spLocks noGrp="1"/>
          </p:cNvSpPr>
          <p:nvPr>
            <p:ph type="title"/>
          </p:nvPr>
        </p:nvSpPr>
        <p:spPr/>
        <p:txBody>
          <a:bodyPr/>
          <a:lstStyle/>
          <a:p>
            <a:r>
              <a:rPr lang="en-GB" altLang="en-US" sz="3600" dirty="0">
                <a:solidFill>
                  <a:schemeClr val="tx1"/>
                </a:solidFill>
                <a:cs typeface="Arial" panose="020B0604020202020204" pitchFamily="34" charset="0"/>
              </a:rPr>
              <a:t>See How It </a:t>
            </a:r>
            <a:r>
              <a:rPr lang="en-GB" altLang="en-US" sz="3600" dirty="0" smtClean="0">
                <a:solidFill>
                  <a:schemeClr val="tx1"/>
                </a:solidFill>
                <a:cs typeface="Arial" panose="020B0604020202020204" pitchFamily="34" charset="0"/>
              </a:rPr>
              <a:t>Works</a:t>
            </a:r>
            <a:endParaRPr lang="en-GB" sz="3600" dirty="0">
              <a:solidFill>
                <a:schemeClr val="tx1"/>
              </a:solidFill>
              <a:latin typeface="+mn-lt"/>
            </a:endParaRPr>
          </a:p>
        </p:txBody>
      </p:sp>
      <p:sp>
        <p:nvSpPr>
          <p:cNvPr id="5" name="Rectangle 4"/>
          <p:cNvSpPr/>
          <p:nvPr/>
        </p:nvSpPr>
        <p:spPr>
          <a:xfrm>
            <a:off x="755650" y="1473201"/>
            <a:ext cx="7632700" cy="276999"/>
          </a:xfrm>
          <a:prstGeom prst="rect">
            <a:avLst/>
          </a:prstGeom>
        </p:spPr>
        <p:txBody>
          <a:bodyPr wrap="square" lIns="0" tIns="0" rIns="0" bIns="0">
            <a:spAutoFit/>
          </a:bodyPr>
          <a:lstStyle/>
          <a:p>
            <a:pPr algn="ctr">
              <a:spcBef>
                <a:spcPct val="0"/>
              </a:spcBef>
            </a:pPr>
            <a:r>
              <a:rPr lang="en-GB" altLang="en-US" dirty="0">
                <a:latin typeface="Twinkl" pitchFamily="2" charset="0"/>
                <a:cs typeface="Arial" panose="020B0604020202020204" pitchFamily="34" charset="0"/>
              </a:rPr>
              <a:t>Why do we use similes and adjectives</a:t>
            </a:r>
            <a:r>
              <a:rPr lang="en-GB" altLang="en-US" dirty="0" smtClean="0">
                <a:latin typeface="Twinkl" pitchFamily="2" charset="0"/>
                <a:cs typeface="Arial" panose="020B0604020202020204" pitchFamily="34" charset="0"/>
              </a:rPr>
              <a:t>?</a:t>
            </a:r>
            <a:endParaRPr lang="en-GB" altLang="en-US" dirty="0">
              <a:latin typeface="Twinkl" pitchFamily="2" charset="0"/>
              <a:cs typeface="Arial" panose="020B0604020202020204" pitchFamily="34"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71420">
            <a:off x="639850" y="2003967"/>
            <a:ext cx="2850068" cy="2923093"/>
          </a:xfrm>
          <a:prstGeom prst="rect">
            <a:avLst/>
          </a:prstGeom>
        </p:spPr>
      </p:pic>
      <p:sp>
        <p:nvSpPr>
          <p:cNvPr id="20" name="Rectangle 19"/>
          <p:cNvSpPr/>
          <p:nvPr/>
        </p:nvSpPr>
        <p:spPr>
          <a:xfrm>
            <a:off x="928142" y="2193091"/>
            <a:ext cx="2389959" cy="1661993"/>
          </a:xfrm>
          <a:prstGeom prst="rect">
            <a:avLst/>
          </a:prstGeom>
        </p:spPr>
        <p:txBody>
          <a:bodyPr wrap="square" lIns="0" tIns="0" rIns="0" bIns="0">
            <a:spAutoFit/>
          </a:bodyPr>
          <a:lstStyle/>
          <a:p>
            <a:pPr>
              <a:lnSpc>
                <a:spcPct val="150000"/>
              </a:lnSpc>
              <a:spcBef>
                <a:spcPct val="0"/>
              </a:spcBef>
            </a:pPr>
            <a:r>
              <a:rPr lang="en-GB" altLang="en-US" b="1" dirty="0">
                <a:latin typeface="Twinkl" pitchFamily="2" charset="0"/>
                <a:cs typeface="Arial" panose="020B0604020202020204" pitchFamily="34" charset="0"/>
              </a:rPr>
              <a:t>The dog was big </a:t>
            </a:r>
            <a:r>
              <a:rPr lang="en-GB" altLang="en-US" b="1" dirty="0" smtClean="0">
                <a:latin typeface="Twinkl" pitchFamily="2" charset="0"/>
                <a:cs typeface="Arial" panose="020B0604020202020204" pitchFamily="34" charset="0"/>
              </a:rPr>
              <a:t/>
            </a:r>
            <a:br>
              <a:rPr lang="en-GB" altLang="en-US" b="1" dirty="0" smtClean="0">
                <a:latin typeface="Twinkl" pitchFamily="2" charset="0"/>
                <a:cs typeface="Arial" panose="020B0604020202020204" pitchFamily="34" charset="0"/>
              </a:rPr>
            </a:br>
            <a:r>
              <a:rPr lang="en-GB" altLang="en-US" b="1" dirty="0" smtClean="0">
                <a:latin typeface="Twinkl" pitchFamily="2" charset="0"/>
                <a:cs typeface="Arial" panose="020B0604020202020204" pitchFamily="34" charset="0"/>
              </a:rPr>
              <a:t>and </a:t>
            </a:r>
            <a:r>
              <a:rPr lang="en-GB" altLang="en-US" b="1" dirty="0">
                <a:latin typeface="Twinkl" pitchFamily="2" charset="0"/>
                <a:cs typeface="Arial" panose="020B0604020202020204" pitchFamily="34" charset="0"/>
              </a:rPr>
              <a:t>fierce</a:t>
            </a:r>
            <a:r>
              <a:rPr lang="en-GB" altLang="en-US" b="1" dirty="0" smtClean="0">
                <a:latin typeface="Twinkl" pitchFamily="2" charset="0"/>
                <a:cs typeface="Arial" panose="020B0604020202020204" pitchFamily="34" charset="0"/>
              </a:rPr>
              <a:t>.</a:t>
            </a:r>
          </a:p>
          <a:p>
            <a:pPr>
              <a:lnSpc>
                <a:spcPct val="150000"/>
              </a:lnSpc>
              <a:spcBef>
                <a:spcPct val="0"/>
              </a:spcBef>
            </a:pPr>
            <a:r>
              <a:rPr lang="en-GB" altLang="en-US" dirty="0">
                <a:latin typeface="Twinkl" pitchFamily="2" charset="0"/>
                <a:cs typeface="Arial" panose="020B0604020202020204" pitchFamily="34" charset="0"/>
              </a:rPr>
              <a:t>Now if we add adjectives and similes</a:t>
            </a:r>
            <a:r>
              <a:rPr lang="en-GB" altLang="en-US" dirty="0" smtClean="0">
                <a:latin typeface="Twinkl" pitchFamily="2" charset="0"/>
                <a:cs typeface="Arial" panose="020B0604020202020204" pitchFamily="34" charset="0"/>
              </a:rPr>
              <a:t>…</a:t>
            </a:r>
            <a:endParaRPr lang="en-GB" altLang="en-US" dirty="0">
              <a:latin typeface="Twinkl" pitchFamily="2" charset="0"/>
              <a:cs typeface="Arial" panose="020B0604020202020204" pitchFamily="34" charset="0"/>
            </a:endParaRPr>
          </a:p>
        </p:txBody>
      </p:sp>
      <p:grpSp>
        <p:nvGrpSpPr>
          <p:cNvPr id="8" name="Group 7"/>
          <p:cNvGrpSpPr/>
          <p:nvPr/>
        </p:nvGrpSpPr>
        <p:grpSpPr>
          <a:xfrm>
            <a:off x="-2508912" y="2193091"/>
            <a:ext cx="2471952" cy="2737720"/>
            <a:chOff x="3539994" y="2170780"/>
            <a:chExt cx="3760313" cy="4164597"/>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9994" y="2170780"/>
              <a:ext cx="3760313" cy="4164597"/>
            </a:xfrm>
            <a:prstGeom prst="rect">
              <a:avLst/>
            </a:prstGeom>
          </p:spPr>
        </p:pic>
        <p:sp>
          <p:nvSpPr>
            <p:cNvPr id="4" name="Rectangle 3"/>
            <p:cNvSpPr/>
            <p:nvPr/>
          </p:nvSpPr>
          <p:spPr>
            <a:xfrm rot="21431432">
              <a:off x="3810624" y="2382271"/>
              <a:ext cx="3258955" cy="3133725"/>
            </a:xfrm>
            <a:prstGeom prst="rect">
              <a:avLst/>
            </a:prstGeom>
            <a:solidFill>
              <a:srgbClr val="ACDDF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4789" y="2509924"/>
              <a:ext cx="1955471" cy="2897467"/>
            </a:xfrm>
            <a:prstGeom prst="rect">
              <a:avLst/>
            </a:prstGeom>
          </p:spPr>
        </p:pic>
      </p:grpSp>
      <p:sp>
        <p:nvSpPr>
          <p:cNvPr id="33" name="Rectangle 32"/>
          <p:cNvSpPr/>
          <p:nvPr/>
        </p:nvSpPr>
        <p:spPr>
          <a:xfrm>
            <a:off x="2168617" y="5813617"/>
            <a:ext cx="1955708" cy="49510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dirty="0">
                <a:solidFill>
                  <a:schemeClr val="tx1"/>
                </a:solidFill>
                <a:latin typeface="Twinkl" pitchFamily="2" charset="0"/>
                <a:cs typeface="Arial" panose="020B0604020202020204" pitchFamily="34" charset="0"/>
              </a:rPr>
              <a:t>Isn’t that better? </a:t>
            </a:r>
          </a:p>
        </p:txBody>
      </p:sp>
      <p:sp>
        <p:nvSpPr>
          <p:cNvPr id="32" name="Rectangle 31"/>
          <p:cNvSpPr/>
          <p:nvPr/>
        </p:nvSpPr>
        <p:spPr>
          <a:xfrm>
            <a:off x="0" y="5041510"/>
            <a:ext cx="4124325" cy="772107"/>
          </a:xfrm>
          <a:prstGeom prst="rect">
            <a:avLst/>
          </a:prstGeom>
          <a:solidFill>
            <a:srgbClr val="0076B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dirty="0">
                <a:solidFill>
                  <a:schemeClr val="bg1"/>
                </a:solidFill>
                <a:latin typeface="Twinkl" pitchFamily="2" charset="0"/>
                <a:cs typeface="Arial" panose="020B0604020202020204" pitchFamily="34" charset="0"/>
              </a:rPr>
              <a:t>The black, scruffy dog was as big as a wolf and fierce like a very angry bear</a:t>
            </a:r>
            <a:r>
              <a:rPr lang="en-GB" altLang="en-US" dirty="0" smtClean="0">
                <a:solidFill>
                  <a:schemeClr val="bg1"/>
                </a:solidFill>
                <a:latin typeface="Twinkl" pitchFamily="2" charset="0"/>
                <a:cs typeface="Arial" panose="020B0604020202020204" pitchFamily="34" charset="0"/>
              </a:rPr>
              <a:t>.</a:t>
            </a:r>
            <a:endParaRPr lang="en-GB" altLang="en-US" dirty="0">
              <a:solidFill>
                <a:schemeClr val="bg1"/>
              </a:solidFill>
              <a:latin typeface="Twinkl" pitchFamily="2" charset="0"/>
              <a:cs typeface="Arial" panose="020B0604020202020204" pitchFamily="34"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71420">
            <a:off x="5605026" y="1965836"/>
            <a:ext cx="2850068" cy="2923093"/>
          </a:xfrm>
          <a:prstGeom prst="rect">
            <a:avLst/>
          </a:prstGeom>
        </p:spPr>
      </p:pic>
      <p:sp>
        <p:nvSpPr>
          <p:cNvPr id="35" name="Rectangle 34"/>
          <p:cNvSpPr/>
          <p:nvPr/>
        </p:nvSpPr>
        <p:spPr>
          <a:xfrm>
            <a:off x="5893318" y="2275537"/>
            <a:ext cx="2389959" cy="1384995"/>
          </a:xfrm>
          <a:prstGeom prst="rect">
            <a:avLst/>
          </a:prstGeom>
        </p:spPr>
        <p:txBody>
          <a:bodyPr wrap="square" lIns="0" tIns="0" rIns="0" bIns="0">
            <a:spAutoFit/>
          </a:bodyPr>
          <a:lstStyle/>
          <a:p>
            <a:pPr>
              <a:spcBef>
                <a:spcPct val="0"/>
              </a:spcBef>
            </a:pPr>
            <a:r>
              <a:rPr lang="en-GB" altLang="en-US" b="1" dirty="0">
                <a:latin typeface="Twinkl" pitchFamily="2" charset="0"/>
                <a:cs typeface="Arial" panose="020B0604020202020204" pitchFamily="34" charset="0"/>
              </a:rPr>
              <a:t>The house was beautiful.</a:t>
            </a:r>
          </a:p>
          <a:p>
            <a:pPr>
              <a:lnSpc>
                <a:spcPct val="150000"/>
              </a:lnSpc>
              <a:spcBef>
                <a:spcPct val="0"/>
              </a:spcBef>
            </a:pPr>
            <a:r>
              <a:rPr lang="en-GB" altLang="en-US" dirty="0" smtClean="0">
                <a:latin typeface="Twinkl" pitchFamily="2" charset="0"/>
                <a:cs typeface="Arial" panose="020B0604020202020204" pitchFamily="34" charset="0"/>
              </a:rPr>
              <a:t>Now </a:t>
            </a:r>
            <a:r>
              <a:rPr lang="en-GB" altLang="en-US" dirty="0">
                <a:latin typeface="Twinkl" pitchFamily="2" charset="0"/>
                <a:cs typeface="Arial" panose="020B0604020202020204" pitchFamily="34" charset="0"/>
              </a:rPr>
              <a:t>if we add adjectives and similes</a:t>
            </a:r>
            <a:r>
              <a:rPr lang="en-GB" altLang="en-US" dirty="0" smtClean="0">
                <a:latin typeface="Twinkl" pitchFamily="2" charset="0"/>
                <a:cs typeface="Arial" panose="020B0604020202020204" pitchFamily="34" charset="0"/>
              </a:rPr>
              <a:t>…</a:t>
            </a:r>
            <a:endParaRPr lang="en-GB" altLang="en-US" dirty="0">
              <a:latin typeface="Twinkl" pitchFamily="2" charset="0"/>
              <a:cs typeface="Arial" panose="020B0604020202020204" pitchFamily="34" charset="0"/>
            </a:endParaRPr>
          </a:p>
        </p:txBody>
      </p:sp>
      <p:sp>
        <p:nvSpPr>
          <p:cNvPr id="36" name="Rectangle 35"/>
          <p:cNvSpPr/>
          <p:nvPr/>
        </p:nvSpPr>
        <p:spPr>
          <a:xfrm>
            <a:off x="5534026" y="5032460"/>
            <a:ext cx="3597878" cy="772107"/>
          </a:xfrm>
          <a:prstGeom prst="rect">
            <a:avLst/>
          </a:prstGeom>
          <a:solidFill>
            <a:srgbClr val="0076B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dirty="0">
                <a:solidFill>
                  <a:schemeClr val="bg1"/>
                </a:solidFill>
                <a:latin typeface="Twinkl" pitchFamily="2" charset="0"/>
                <a:cs typeface="Arial" panose="020B0604020202020204" pitchFamily="34" charset="0"/>
              </a:rPr>
              <a:t>The ancient house was beautiful like an old fashioned painting</a:t>
            </a:r>
            <a:r>
              <a:rPr lang="en-GB" altLang="en-US" dirty="0" smtClean="0">
                <a:solidFill>
                  <a:schemeClr val="bg1"/>
                </a:solidFill>
                <a:latin typeface="Twinkl" pitchFamily="2" charset="0"/>
                <a:cs typeface="Arial" panose="020B0604020202020204" pitchFamily="34" charset="0"/>
              </a:rPr>
              <a:t>.</a:t>
            </a:r>
            <a:endParaRPr lang="en-GB" altLang="en-US" dirty="0">
              <a:solidFill>
                <a:schemeClr val="bg1"/>
              </a:solidFill>
              <a:latin typeface="Twinkl" pitchFamily="2" charset="0"/>
              <a:cs typeface="Arial" panose="020B0604020202020204" pitchFamily="34" charset="0"/>
            </a:endParaRPr>
          </a:p>
        </p:txBody>
      </p:sp>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0563" y="2114609"/>
            <a:ext cx="296302" cy="470903"/>
          </a:xfrm>
          <a:prstGeom prst="rect">
            <a:avLst/>
          </a:prstGeom>
        </p:spPr>
      </p:pic>
      <p:grpSp>
        <p:nvGrpSpPr>
          <p:cNvPr id="11" name="Group 10"/>
          <p:cNvGrpSpPr/>
          <p:nvPr/>
        </p:nvGrpSpPr>
        <p:grpSpPr>
          <a:xfrm>
            <a:off x="9170231" y="2416037"/>
            <a:ext cx="2488888" cy="2756477"/>
            <a:chOff x="5232948" y="3540081"/>
            <a:chExt cx="2728307" cy="3021637"/>
          </a:xfrm>
        </p:grpSpPr>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65093">
              <a:off x="5232948" y="3540081"/>
              <a:ext cx="2728307" cy="3021637"/>
            </a:xfrm>
            <a:prstGeom prst="rect">
              <a:avLst/>
            </a:prstGeom>
          </p:spPr>
        </p:pic>
        <p:sp>
          <p:nvSpPr>
            <p:cNvPr id="38" name="Rectangle 37"/>
            <p:cNvSpPr/>
            <p:nvPr/>
          </p:nvSpPr>
          <p:spPr>
            <a:xfrm rot="96525">
              <a:off x="5446250" y="3695299"/>
              <a:ext cx="2364545" cy="2273684"/>
            </a:xfrm>
            <a:prstGeom prst="rect">
              <a:avLst/>
            </a:prstGeom>
            <a:solidFill>
              <a:srgbClr val="ACDDF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94129" y="4213332"/>
              <a:ext cx="2199533" cy="1317954"/>
            </a:xfrm>
            <a:prstGeom prst="rect">
              <a:avLst/>
            </a:prstGeom>
          </p:spPr>
        </p:pic>
      </p:grpSp>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0563" y="2448989"/>
            <a:ext cx="296302" cy="470903"/>
          </a:xfrm>
          <a:prstGeom prst="rect">
            <a:avLst/>
          </a:prstGeom>
        </p:spPr>
      </p:pic>
    </p:spTree>
    <p:extLst>
      <p:ext uri="{BB962C8B-B14F-4D97-AF65-F5344CB8AC3E}">
        <p14:creationId xmlns:p14="http://schemas.microsoft.com/office/powerpoint/2010/main" val="426573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500"/>
                                        <p:tgtEl>
                                          <p:spTgt spid="2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
                                            <p:txEl>
                                              <p:pRg st="1" end="1"/>
                                            </p:txEl>
                                          </p:spTgt>
                                        </p:tgtEl>
                                        <p:attrNameLst>
                                          <p:attrName>style.visibility</p:attrName>
                                        </p:attrNameLst>
                                      </p:cBhvr>
                                      <p:to>
                                        <p:strVal val="visible"/>
                                      </p:to>
                                    </p:set>
                                    <p:animEffect transition="in" filter="fade">
                                      <p:cBhvr>
                                        <p:cTn id="16" dur="500"/>
                                        <p:tgtEl>
                                          <p:spTgt spid="2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par>
                          <p:cTn id="22" fill="hold">
                            <p:stCondLst>
                              <p:cond delay="500"/>
                            </p:stCondLst>
                            <p:childTnLst>
                              <p:par>
                                <p:cTn id="23" presetID="37" presetClass="path" presetSubtype="0" accel="50000" decel="50000" fill="hold" nodeType="afterEffect">
                                  <p:stCondLst>
                                    <p:cond delay="0"/>
                                  </p:stCondLst>
                                  <p:childTnLst>
                                    <p:animMotion origin="layout" path="M 2.5E-6 -2.96296E-6 L 0.17118 0.04005 C 0.20712 0.04908 0.26094 0.05394 0.31684 0.05394 C 0.38073 0.05394 0.43177 0.04908 0.46771 0.04005 L 0.63906 -2.96296E-6 " pathEditMode="relative" rAng="0" ptsTypes="AAAAA">
                                      <p:cBhvr>
                                        <p:cTn id="24" dur="1500" fill="hold"/>
                                        <p:tgtEl>
                                          <p:spTgt spid="8"/>
                                        </p:tgtEl>
                                        <p:attrNameLst>
                                          <p:attrName>ppt_x</p:attrName>
                                          <p:attrName>ppt_y</p:attrName>
                                        </p:attrNameLst>
                                      </p:cBhvr>
                                      <p:rCtr x="31944" y="2685"/>
                                    </p:animMotion>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anim calcmode="lin" valueType="num">
                                      <p:cBhvr>
                                        <p:cTn id="34" dur="1000" fill="hold"/>
                                        <p:tgtEl>
                                          <p:spTgt spid="33"/>
                                        </p:tgtEl>
                                        <p:attrNameLst>
                                          <p:attrName>ppt_x</p:attrName>
                                        </p:attrNameLst>
                                      </p:cBhvr>
                                      <p:tavLst>
                                        <p:tav tm="0">
                                          <p:val>
                                            <p:strVal val="#ppt_x"/>
                                          </p:val>
                                        </p:tav>
                                        <p:tav tm="100000">
                                          <p:val>
                                            <p:strVal val="#ppt_x"/>
                                          </p:val>
                                        </p:tav>
                                      </p:tavLst>
                                    </p:anim>
                                    <p:anim calcmode="lin" valueType="num">
                                      <p:cBhvr>
                                        <p:cTn id="3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fade">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5">
                                            <p:txEl>
                                              <p:pRg st="1" end="1"/>
                                            </p:txEl>
                                          </p:spTgt>
                                        </p:tgtEl>
                                        <p:attrNameLst>
                                          <p:attrName>style.visibility</p:attrName>
                                        </p:attrNameLst>
                                      </p:cBhvr>
                                      <p:to>
                                        <p:strVal val="visible"/>
                                      </p:to>
                                    </p:set>
                                    <p:animEffect transition="in" filter="fade">
                                      <p:cBhvr>
                                        <p:cTn id="49" dur="500"/>
                                        <p:tgtEl>
                                          <p:spTgt spid="35">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childTnLst>
                          </p:cTn>
                        </p:par>
                        <p:par>
                          <p:cTn id="55" fill="hold">
                            <p:stCondLst>
                              <p:cond delay="500"/>
                            </p:stCondLst>
                            <p:childTnLst>
                              <p:par>
                                <p:cTn id="56" presetID="37" presetClass="path" presetSubtype="0" accel="50000" decel="50000" fill="hold" nodeType="afterEffect">
                                  <p:stCondLst>
                                    <p:cond delay="0"/>
                                  </p:stCondLst>
                                  <p:childTnLst>
                                    <p:animMotion origin="layout" path="M 1.11111E-6 -7.40741E-7 L -0.17136 0.04005 C -0.20729 0.04907 -0.26094 0.05394 -0.31684 0.05394 C -0.38073 0.05394 -0.43177 0.04907 -0.46771 0.04005 L -0.63889 -7.40741E-7 " pathEditMode="relative" rAng="0" ptsTypes="AAAAA">
                                      <p:cBhvr>
                                        <p:cTn id="57" dur="1500" fill="hold"/>
                                        <p:tgtEl>
                                          <p:spTgt spid="11"/>
                                        </p:tgtEl>
                                        <p:attrNameLst>
                                          <p:attrName>ppt_x</p:attrName>
                                          <p:attrName>ppt_y</p:attrName>
                                        </p:attrNameLst>
                                      </p:cBhvr>
                                      <p:rCtr x="-31944" y="2685"/>
                                    </p:animMotion>
                                  </p:childTnLst>
                                </p:cTn>
                              </p:par>
                            </p:childTnLst>
                          </p:cTn>
                        </p:par>
                        <p:par>
                          <p:cTn id="58" fill="hold">
                            <p:stCondLst>
                              <p:cond delay="2000"/>
                            </p:stCondLst>
                            <p:childTnLst>
                              <p:par>
                                <p:cTn id="59" presetID="10" presetClass="entr" presetSubtype="0" fill="hold"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2"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5" name="Rectangle 44"/>
          <p:cNvSpPr/>
          <p:nvPr/>
        </p:nvSpPr>
        <p:spPr>
          <a:xfrm>
            <a:off x="748016" y="5222011"/>
            <a:ext cx="7640334" cy="495108"/>
          </a:xfrm>
          <a:prstGeom prst="rect">
            <a:avLst/>
          </a:prstGeom>
          <a:solidFill>
            <a:srgbClr val="F0821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dirty="0">
                <a:solidFill>
                  <a:schemeClr val="bg1"/>
                </a:solidFill>
                <a:latin typeface="Twinkl" pitchFamily="2" charset="0"/>
              </a:rPr>
              <a:t>The * lady had a voice like </a:t>
            </a:r>
            <a:r>
              <a:rPr lang="en-GB" altLang="en-US" dirty="0" smtClean="0">
                <a:solidFill>
                  <a:schemeClr val="bg1"/>
                </a:solidFill>
                <a:latin typeface="Twinkl" pitchFamily="2" charset="0"/>
              </a:rPr>
              <a:t>a…</a:t>
            </a:r>
            <a:endParaRPr lang="en-GB" altLang="en-US" dirty="0">
              <a:solidFill>
                <a:schemeClr val="bg1"/>
              </a:solidFill>
              <a:latin typeface="Twinkl" pitchFamily="2" charset="0"/>
            </a:endParaRPr>
          </a:p>
        </p:txBody>
      </p:sp>
      <p:sp>
        <p:nvSpPr>
          <p:cNvPr id="47" name="Rectangle 46"/>
          <p:cNvSpPr/>
          <p:nvPr/>
        </p:nvSpPr>
        <p:spPr>
          <a:xfrm>
            <a:off x="763284" y="5813617"/>
            <a:ext cx="7640334" cy="495108"/>
          </a:xfrm>
          <a:prstGeom prst="rect">
            <a:avLst/>
          </a:prstGeom>
          <a:solidFill>
            <a:srgbClr val="68942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dirty="0">
                <a:solidFill>
                  <a:schemeClr val="bg1"/>
                </a:solidFill>
                <a:latin typeface="Twinkl" pitchFamily="2" charset="0"/>
              </a:rPr>
              <a:t>The * prince asked the * princess to marry him. She was as happy as </a:t>
            </a:r>
            <a:r>
              <a:rPr lang="en-GB" altLang="en-US" dirty="0" smtClean="0">
                <a:solidFill>
                  <a:schemeClr val="bg1"/>
                </a:solidFill>
                <a:latin typeface="Twinkl" pitchFamily="2" charset="0"/>
              </a:rPr>
              <a:t>a…</a:t>
            </a:r>
            <a:endParaRPr lang="en-GB" altLang="en-US" dirty="0">
              <a:solidFill>
                <a:schemeClr val="bg1"/>
              </a:solidFill>
              <a:latin typeface="Twinkl" pitchFamily="2" charset="0"/>
            </a:endParaRPr>
          </a:p>
        </p:txBody>
      </p:sp>
      <p:sp>
        <p:nvSpPr>
          <p:cNvPr id="21" name="Title 20"/>
          <p:cNvSpPr>
            <a:spLocks noGrp="1"/>
          </p:cNvSpPr>
          <p:nvPr>
            <p:ph type="title"/>
          </p:nvPr>
        </p:nvSpPr>
        <p:spPr/>
        <p:txBody>
          <a:bodyPr/>
          <a:lstStyle/>
          <a:p>
            <a:r>
              <a:rPr lang="en-GB" altLang="en-US" sz="3600" dirty="0">
                <a:solidFill>
                  <a:schemeClr val="tx1"/>
                </a:solidFill>
                <a:cs typeface="Arial" panose="020B0604020202020204" pitchFamily="34" charset="0"/>
              </a:rPr>
              <a:t>Improve These </a:t>
            </a:r>
            <a:r>
              <a:rPr lang="en-GB" altLang="en-US" sz="3600" dirty="0" smtClean="0">
                <a:solidFill>
                  <a:schemeClr val="tx1"/>
                </a:solidFill>
                <a:cs typeface="Arial" panose="020B0604020202020204" pitchFamily="34" charset="0"/>
              </a:rPr>
              <a:t>Sentences</a:t>
            </a:r>
            <a:endParaRPr lang="en-GB" sz="3600" dirty="0">
              <a:solidFill>
                <a:schemeClr val="tx1"/>
              </a:solidFill>
              <a:latin typeface="+mn-lt"/>
            </a:endParaRPr>
          </a:p>
        </p:txBody>
      </p:sp>
      <p:sp>
        <p:nvSpPr>
          <p:cNvPr id="5" name="Rectangle 4"/>
          <p:cNvSpPr/>
          <p:nvPr/>
        </p:nvSpPr>
        <p:spPr>
          <a:xfrm>
            <a:off x="755650" y="1324539"/>
            <a:ext cx="7632700" cy="553998"/>
          </a:xfrm>
          <a:prstGeom prst="rect">
            <a:avLst/>
          </a:prstGeom>
        </p:spPr>
        <p:txBody>
          <a:bodyPr wrap="square" lIns="0" tIns="0" rIns="0" bIns="0">
            <a:spAutoFit/>
          </a:bodyPr>
          <a:lstStyle/>
          <a:p>
            <a:pPr algn="ctr">
              <a:spcBef>
                <a:spcPct val="0"/>
              </a:spcBef>
            </a:pPr>
            <a:r>
              <a:rPr lang="en-GB" altLang="en-US" dirty="0">
                <a:latin typeface="Twinkl" pitchFamily="2" charset="0"/>
                <a:cs typeface="Arial" panose="020B0604020202020204" pitchFamily="34" charset="0"/>
              </a:rPr>
              <a:t>Where you see * put in an </a:t>
            </a:r>
            <a:r>
              <a:rPr lang="en-GB" altLang="en-US" dirty="0" smtClean="0">
                <a:latin typeface="Twinkl" pitchFamily="2" charset="0"/>
                <a:cs typeface="Arial" panose="020B0604020202020204" pitchFamily="34" charset="0"/>
              </a:rPr>
              <a:t>adjective.</a:t>
            </a:r>
          </a:p>
          <a:p>
            <a:pPr algn="ctr">
              <a:spcBef>
                <a:spcPct val="0"/>
              </a:spcBef>
            </a:pPr>
            <a:r>
              <a:rPr lang="en-GB" altLang="en-US" dirty="0" smtClean="0">
                <a:latin typeface="Twinkl" pitchFamily="2" charset="0"/>
                <a:cs typeface="Arial" panose="020B0604020202020204" pitchFamily="34" charset="0"/>
              </a:rPr>
              <a:t>Where </a:t>
            </a:r>
            <a:r>
              <a:rPr lang="en-GB" altLang="en-US" dirty="0">
                <a:latin typeface="Twinkl" pitchFamily="2" charset="0"/>
                <a:cs typeface="Arial" panose="020B0604020202020204" pitchFamily="34" charset="0"/>
              </a:rPr>
              <a:t>you see … put in a </a:t>
            </a:r>
            <a:r>
              <a:rPr lang="en-GB" altLang="en-US" dirty="0" smtClean="0">
                <a:latin typeface="Twinkl" pitchFamily="2" charset="0"/>
                <a:cs typeface="Arial" panose="020B0604020202020204" pitchFamily="34" charset="0"/>
              </a:rPr>
              <a:t>simile.</a:t>
            </a:r>
            <a:endParaRPr lang="en-GB" altLang="en-US" dirty="0">
              <a:latin typeface="Twinkl" pitchFamily="2" charset="0"/>
              <a:cs typeface="Arial" panose="020B0604020202020204" pitchFamily="34" charset="0"/>
            </a:endParaRPr>
          </a:p>
        </p:txBody>
      </p:sp>
      <p:grpSp>
        <p:nvGrpSpPr>
          <p:cNvPr id="16" name="Group 15"/>
          <p:cNvGrpSpPr/>
          <p:nvPr/>
        </p:nvGrpSpPr>
        <p:grpSpPr>
          <a:xfrm rot="21354329">
            <a:off x="299568" y="2050762"/>
            <a:ext cx="2488888" cy="2756477"/>
            <a:chOff x="559674" y="2014195"/>
            <a:chExt cx="2488888" cy="2756477"/>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65093">
              <a:off x="559674" y="2014195"/>
              <a:ext cx="2488888" cy="2756477"/>
            </a:xfrm>
            <a:prstGeom prst="rect">
              <a:avLst/>
            </a:prstGeom>
          </p:spPr>
        </p:pic>
        <p:sp>
          <p:nvSpPr>
            <p:cNvPr id="24" name="Rectangle 23"/>
            <p:cNvSpPr/>
            <p:nvPr/>
          </p:nvSpPr>
          <p:spPr>
            <a:xfrm rot="96525">
              <a:off x="754258" y="2155792"/>
              <a:ext cx="2157047" cy="2074160"/>
            </a:xfrm>
            <a:prstGeom prst="rect">
              <a:avLst/>
            </a:prstGeom>
            <a:solidFill>
              <a:srgbClr val="ACDDF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531" y="2514985"/>
              <a:ext cx="1850123" cy="1523663"/>
            </a:xfrm>
            <a:prstGeom prst="rect">
              <a:avLst/>
            </a:prstGeom>
          </p:spPr>
        </p:pic>
      </p:grpSp>
      <p:grpSp>
        <p:nvGrpSpPr>
          <p:cNvPr id="13" name="Group 12"/>
          <p:cNvGrpSpPr/>
          <p:nvPr/>
        </p:nvGrpSpPr>
        <p:grpSpPr>
          <a:xfrm>
            <a:off x="3377610" y="2076522"/>
            <a:ext cx="2488888" cy="2756477"/>
            <a:chOff x="3588624" y="2217693"/>
            <a:chExt cx="2488888" cy="2756477"/>
          </a:xfrm>
        </p:grpSpPr>
        <p:grpSp>
          <p:nvGrpSpPr>
            <p:cNvPr id="12" name="Group 11"/>
            <p:cNvGrpSpPr/>
            <p:nvPr/>
          </p:nvGrpSpPr>
          <p:grpSpPr>
            <a:xfrm rot="158002">
              <a:off x="3588624" y="2217693"/>
              <a:ext cx="2488888" cy="2756477"/>
              <a:chOff x="3588624" y="2217693"/>
              <a:chExt cx="2488888" cy="2756477"/>
            </a:xfrm>
          </p:grpSpPr>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65093">
                <a:off x="3588624" y="2217693"/>
                <a:ext cx="2488888" cy="2756477"/>
              </a:xfrm>
              <a:prstGeom prst="rect">
                <a:avLst/>
              </a:prstGeom>
            </p:spPr>
          </p:pic>
          <p:sp>
            <p:nvSpPr>
              <p:cNvPr id="27" name="Rectangle 26"/>
              <p:cNvSpPr/>
              <p:nvPr/>
            </p:nvSpPr>
            <p:spPr>
              <a:xfrm rot="96525">
                <a:off x="3783208" y="2359290"/>
                <a:ext cx="2157047" cy="2074160"/>
              </a:xfrm>
              <a:prstGeom prst="rect">
                <a:avLst/>
              </a:prstGeom>
              <a:solidFill>
                <a:srgbClr val="ACDDF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2802">
              <a:off x="4042101" y="2515089"/>
              <a:ext cx="1636643" cy="1916382"/>
            </a:xfrm>
            <a:prstGeom prst="rect">
              <a:avLst/>
            </a:prstGeom>
          </p:spPr>
        </p:pic>
      </p:grpSp>
      <p:grpSp>
        <p:nvGrpSpPr>
          <p:cNvPr id="15" name="Group 14"/>
          <p:cNvGrpSpPr/>
          <p:nvPr/>
        </p:nvGrpSpPr>
        <p:grpSpPr>
          <a:xfrm>
            <a:off x="6297501" y="2076521"/>
            <a:ext cx="2488888" cy="2756477"/>
            <a:chOff x="6552636" y="2454503"/>
            <a:chExt cx="2488888" cy="2756477"/>
          </a:xfrm>
        </p:grpSpPr>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65093">
              <a:off x="6552636" y="2454503"/>
              <a:ext cx="2488888" cy="2756477"/>
            </a:xfrm>
            <a:prstGeom prst="rect">
              <a:avLst/>
            </a:prstGeom>
          </p:spPr>
        </p:pic>
        <p:sp>
          <p:nvSpPr>
            <p:cNvPr id="40" name="Rectangle 39"/>
            <p:cNvSpPr/>
            <p:nvPr/>
          </p:nvSpPr>
          <p:spPr>
            <a:xfrm rot="96525">
              <a:off x="6747220" y="2596101"/>
              <a:ext cx="2157047" cy="2074160"/>
            </a:xfrm>
            <a:prstGeom prst="rect">
              <a:avLst/>
            </a:prstGeom>
            <a:solidFill>
              <a:srgbClr val="ACDDF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462">
              <a:off x="6902850" y="2658742"/>
              <a:ext cx="1836266" cy="1948874"/>
            </a:xfrm>
            <a:prstGeom prst="rect">
              <a:avLst/>
            </a:prstGeom>
          </p:spPr>
        </p:pic>
      </p:grpSp>
      <p:sp>
        <p:nvSpPr>
          <p:cNvPr id="42" name="Oval 41"/>
          <p:cNvSpPr/>
          <p:nvPr/>
        </p:nvSpPr>
        <p:spPr>
          <a:xfrm rot="21393477">
            <a:off x="511691" y="2296994"/>
            <a:ext cx="493756" cy="493756"/>
          </a:xfrm>
          <a:prstGeom prst="ellipse">
            <a:avLst/>
          </a:prstGeom>
          <a:solidFill>
            <a:srgbClr val="0076B0"/>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smtClean="0"/>
              <a:t>?</a:t>
            </a:r>
            <a:endParaRPr lang="en-GB" sz="3000" b="1" dirty="0"/>
          </a:p>
        </p:txBody>
      </p:sp>
      <p:sp>
        <p:nvSpPr>
          <p:cNvPr id="43" name="Oval 42"/>
          <p:cNvSpPr/>
          <p:nvPr/>
        </p:nvSpPr>
        <p:spPr>
          <a:xfrm rot="271662">
            <a:off x="3706087" y="2251066"/>
            <a:ext cx="493756" cy="493756"/>
          </a:xfrm>
          <a:prstGeom prst="ellipse">
            <a:avLst/>
          </a:prstGeom>
          <a:solidFill>
            <a:srgbClr val="F08215"/>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smtClean="0"/>
              <a:t>?</a:t>
            </a:r>
            <a:endParaRPr lang="en-GB" sz="3000" b="1" dirty="0"/>
          </a:p>
        </p:txBody>
      </p:sp>
      <p:sp>
        <p:nvSpPr>
          <p:cNvPr id="44" name="Oval 43"/>
          <p:cNvSpPr/>
          <p:nvPr/>
        </p:nvSpPr>
        <p:spPr>
          <a:xfrm>
            <a:off x="6576193" y="2258894"/>
            <a:ext cx="493756" cy="493756"/>
          </a:xfrm>
          <a:prstGeom prst="ellipse">
            <a:avLst/>
          </a:prstGeom>
          <a:solidFill>
            <a:srgbClr val="689429"/>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smtClean="0"/>
              <a:t>?</a:t>
            </a:r>
            <a:endParaRPr lang="en-GB" sz="3000" b="1" dirty="0"/>
          </a:p>
        </p:txBody>
      </p:sp>
      <p:sp>
        <p:nvSpPr>
          <p:cNvPr id="46" name="Rectangle 45"/>
          <p:cNvSpPr/>
          <p:nvPr/>
        </p:nvSpPr>
        <p:spPr>
          <a:xfrm>
            <a:off x="755650" y="4630406"/>
            <a:ext cx="7640334" cy="495108"/>
          </a:xfrm>
          <a:prstGeom prst="rect">
            <a:avLst/>
          </a:prstGeom>
          <a:solidFill>
            <a:srgbClr val="0076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dirty="0">
                <a:solidFill>
                  <a:schemeClr val="bg1"/>
                </a:solidFill>
                <a:latin typeface="Twinkl" pitchFamily="2" charset="0"/>
              </a:rPr>
              <a:t>The dog was * and * and ran like </a:t>
            </a:r>
            <a:r>
              <a:rPr lang="en-GB" altLang="en-US" dirty="0" smtClean="0">
                <a:solidFill>
                  <a:schemeClr val="bg1"/>
                </a:solidFill>
                <a:latin typeface="Twinkl" pitchFamily="2" charset="0"/>
              </a:rPr>
              <a:t>a…</a:t>
            </a:r>
            <a:endParaRPr lang="en-GB" altLang="en-US" dirty="0">
              <a:solidFill>
                <a:schemeClr val="bg1"/>
              </a:solidFill>
              <a:latin typeface="Twinkl" pitchFamily="2" charset="0"/>
            </a:endParaRPr>
          </a:p>
        </p:txBody>
      </p:sp>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l="-12204" t="-2794" r="-14111" b="-3307"/>
          <a:stretch/>
        </p:blipFill>
        <p:spPr>
          <a:xfrm>
            <a:off x="-927119" y="0"/>
            <a:ext cx="841708" cy="3088566"/>
          </a:xfrm>
          <a:prstGeom prst="rect">
            <a:avLst/>
          </a:prstGeom>
          <a:solidFill>
            <a:schemeClr val="bg1"/>
          </a:solidFill>
          <a:ln>
            <a:solidFill>
              <a:schemeClr val="tx1"/>
            </a:solidFill>
          </a:ln>
        </p:spPr>
      </p:pic>
    </p:spTree>
    <p:extLst>
      <p:ext uri="{BB962C8B-B14F-4D97-AF65-F5344CB8AC3E}">
        <p14:creationId xmlns:p14="http://schemas.microsoft.com/office/powerpoint/2010/main" val="212642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par>
                          <p:cTn id="13" fill="hold">
                            <p:stCondLst>
                              <p:cond delay="1500"/>
                            </p:stCondLst>
                            <p:childTnLst>
                              <p:par>
                                <p:cTn id="14" presetID="2" presetClass="entr" presetSubtype="2" decel="10000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1000" fill="hold"/>
                                        <p:tgtEl>
                                          <p:spTgt spid="13"/>
                                        </p:tgtEl>
                                        <p:attrNameLst>
                                          <p:attrName>ppt_x</p:attrName>
                                        </p:attrNameLst>
                                      </p:cBhvr>
                                      <p:tavLst>
                                        <p:tav tm="0">
                                          <p:val>
                                            <p:strVal val="1+#ppt_w/2"/>
                                          </p:val>
                                        </p:tav>
                                        <p:tav tm="100000">
                                          <p:val>
                                            <p:strVal val="#ppt_x"/>
                                          </p:val>
                                        </p:tav>
                                      </p:tavLst>
                                    </p:anim>
                                    <p:anim calcmode="lin" valueType="num">
                                      <p:cBhvr additive="base">
                                        <p:cTn id="17" dur="1000" fill="hold"/>
                                        <p:tgtEl>
                                          <p:spTgt spid="13"/>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childTnLst>
                          </p:cTn>
                        </p:par>
                        <p:par>
                          <p:cTn id="22" fill="hold">
                            <p:stCondLst>
                              <p:cond delay="3000"/>
                            </p:stCondLst>
                            <p:childTnLst>
                              <p:par>
                                <p:cTn id="23" presetID="2" presetClass="entr" presetSubtype="2" decel="10000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750" fill="hold"/>
                                        <p:tgtEl>
                                          <p:spTgt spid="15"/>
                                        </p:tgtEl>
                                        <p:attrNameLst>
                                          <p:attrName>ppt_x</p:attrName>
                                        </p:attrNameLst>
                                      </p:cBhvr>
                                      <p:tavLst>
                                        <p:tav tm="0">
                                          <p:val>
                                            <p:strVal val="1+#ppt_w/2"/>
                                          </p:val>
                                        </p:tav>
                                        <p:tav tm="100000">
                                          <p:val>
                                            <p:strVal val="#ppt_x"/>
                                          </p:val>
                                        </p:tav>
                                      </p:tavLst>
                                    </p:anim>
                                    <p:anim calcmode="lin" valueType="num">
                                      <p:cBhvr additive="base">
                                        <p:cTn id="26" dur="750" fill="hold"/>
                                        <p:tgtEl>
                                          <p:spTgt spid="15"/>
                                        </p:tgtEl>
                                        <p:attrNameLst>
                                          <p:attrName>ppt_y</p:attrName>
                                        </p:attrNameLst>
                                      </p:cBhvr>
                                      <p:tavLst>
                                        <p:tav tm="0">
                                          <p:val>
                                            <p:strVal val="#ppt_y"/>
                                          </p:val>
                                        </p:tav>
                                        <p:tav tm="100000">
                                          <p:val>
                                            <p:strVal val="#ppt_y"/>
                                          </p:val>
                                        </p:tav>
                                      </p:tavLst>
                                    </p:anim>
                                  </p:childTnLst>
                                </p:cTn>
                              </p:par>
                            </p:childTnLst>
                          </p:cTn>
                        </p:par>
                        <p:par>
                          <p:cTn id="27" fill="hold">
                            <p:stCondLst>
                              <p:cond delay="3750"/>
                            </p:stCondLst>
                            <p:childTnLst>
                              <p:par>
                                <p:cTn id="28" presetID="10" presetClass="entr" presetSubtype="0" fill="hold" grpId="0" nodeType="after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4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childTnLst>
                          </p:cTn>
                        </p:par>
                      </p:childTnLst>
                    </p:cTn>
                  </p:par>
                </p:childTnLst>
              </p:cTn>
              <p:nextCondLst>
                <p:cond evt="onClick" delay="0">
                  <p:tgtEl>
                    <p:spTgt spid="42"/>
                  </p:tgtEl>
                </p:cond>
              </p:nextCondLst>
            </p:seq>
            <p:seq concurrent="1" nextAc="seek">
              <p:cTn id="37" restart="whenNotActive" fill="hold" evtFilter="cancelBubble" nodeType="interactiveSeq">
                <p:stCondLst>
                  <p:cond evt="onClick" delay="0">
                    <p:tgtEl>
                      <p:spTgt spid="43"/>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childTnLst>
              </p:cTn>
              <p:nextCondLst>
                <p:cond evt="onClick" delay="0">
                  <p:tgtEl>
                    <p:spTgt spid="43"/>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500"/>
                                        <p:tgtEl>
                                          <p:spTgt spid="47"/>
                                        </p:tgtEl>
                                      </p:cBhvr>
                                    </p:animEffect>
                                  </p:childTnLst>
                                </p:cTn>
                              </p:par>
                            </p:childTnLst>
                          </p:cTn>
                        </p:par>
                      </p:childTnLst>
                    </p:cTn>
                  </p:par>
                </p:childTnLst>
              </p:cTn>
              <p:nextCondLst>
                <p:cond evt="onClick" delay="0">
                  <p:tgtEl>
                    <p:spTgt spid="44"/>
                  </p:tgtEl>
                </p:cond>
              </p:nextCondLst>
            </p:seq>
          </p:childTnLst>
        </p:cTn>
      </p:par>
    </p:tnLst>
    <p:bldLst>
      <p:bldP spid="45" grpId="0" animBg="1"/>
      <p:bldP spid="47" grpId="0" animBg="1"/>
      <p:bldP spid="42" grpId="0" animBg="1"/>
      <p:bldP spid="43" grpId="0" animBg="1"/>
      <p:bldP spid="44"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4194" y="3276569"/>
            <a:ext cx="3446879" cy="3460932"/>
          </a:xfrm>
          <a:prstGeom prst="rect">
            <a:avLst/>
          </a:prstGeom>
        </p:spPr>
      </p:pic>
      <p:sp>
        <p:nvSpPr>
          <p:cNvPr id="21" name="Title 20"/>
          <p:cNvSpPr>
            <a:spLocks noGrp="1"/>
          </p:cNvSpPr>
          <p:nvPr>
            <p:ph type="title"/>
          </p:nvPr>
        </p:nvSpPr>
        <p:spPr/>
        <p:txBody>
          <a:bodyPr/>
          <a:lstStyle/>
          <a:p>
            <a:r>
              <a:rPr lang="en-GB" altLang="en-US" sz="3600" dirty="0" smtClean="0">
                <a:solidFill>
                  <a:schemeClr val="tx1"/>
                </a:solidFill>
                <a:cs typeface="Arial" panose="020B0604020202020204" pitchFamily="34" charset="0"/>
              </a:rPr>
              <a:t>Sunflowers</a:t>
            </a:r>
            <a:endParaRPr lang="en-GB" sz="3600" dirty="0">
              <a:solidFill>
                <a:schemeClr val="tx1"/>
              </a:solidFill>
              <a:latin typeface="+mn-lt"/>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2204" t="-2794" r="-14111" b="-3307"/>
          <a:stretch/>
        </p:blipFill>
        <p:spPr>
          <a:xfrm>
            <a:off x="-927119" y="0"/>
            <a:ext cx="841708" cy="3088566"/>
          </a:xfrm>
          <a:prstGeom prst="rect">
            <a:avLst/>
          </a:prstGeom>
          <a:solidFill>
            <a:schemeClr val="bg1"/>
          </a:solidFill>
          <a:ln>
            <a:solidFill>
              <a:schemeClr val="tx1"/>
            </a:solidFill>
          </a:ln>
        </p:spPr>
      </p:pic>
      <p:sp>
        <p:nvSpPr>
          <p:cNvPr id="5" name="Rectangle 4"/>
          <p:cNvSpPr/>
          <p:nvPr/>
        </p:nvSpPr>
        <p:spPr>
          <a:xfrm>
            <a:off x="755650" y="1444056"/>
            <a:ext cx="7632700" cy="1661993"/>
          </a:xfrm>
          <a:prstGeom prst="rect">
            <a:avLst/>
          </a:prstGeom>
        </p:spPr>
        <p:txBody>
          <a:bodyPr wrap="square" lIns="0" tIns="0" rIns="0" bIns="0">
            <a:spAutoFit/>
          </a:bodyPr>
          <a:lstStyle/>
          <a:p>
            <a:pPr algn="ctr">
              <a:spcBef>
                <a:spcPct val="0"/>
              </a:spcBef>
            </a:pPr>
            <a:r>
              <a:rPr lang="en-GB" altLang="en-US" dirty="0">
                <a:latin typeface="Twinkl" pitchFamily="2" charset="0"/>
                <a:cs typeface="Arial" panose="020B0604020202020204" pitchFamily="34" charset="0"/>
              </a:rPr>
              <a:t>On the next few slides you’ll see some pictures of real sunflowers. It’s your job to write at least three adjectives and at least three similes about the sunflowers. Remember to try to think of words that are exciting and unusual. Use a thesaurus to help.</a:t>
            </a:r>
          </a:p>
          <a:p>
            <a:pPr algn="ctr">
              <a:spcBef>
                <a:spcPct val="0"/>
              </a:spcBef>
            </a:pPr>
            <a:endParaRPr lang="en-GB" altLang="en-US" dirty="0" smtClean="0">
              <a:latin typeface="Twinkl" pitchFamily="2" charset="0"/>
              <a:cs typeface="Arial" panose="020B0604020202020204" pitchFamily="34" charset="0"/>
            </a:endParaRPr>
          </a:p>
          <a:p>
            <a:pPr algn="ctr">
              <a:spcBef>
                <a:spcPct val="0"/>
              </a:spcBef>
            </a:pPr>
            <a:r>
              <a:rPr lang="en-GB" altLang="en-US" b="1" dirty="0">
                <a:latin typeface="Twinkl" pitchFamily="2" charset="0"/>
                <a:cs typeface="Arial" panose="020B0604020202020204" pitchFamily="34" charset="0"/>
              </a:rPr>
              <a:t>Words to avoid:</a:t>
            </a:r>
          </a:p>
        </p:txBody>
      </p:sp>
      <p:grpSp>
        <p:nvGrpSpPr>
          <p:cNvPr id="3" name="Group 2"/>
          <p:cNvGrpSpPr/>
          <p:nvPr/>
        </p:nvGrpSpPr>
        <p:grpSpPr>
          <a:xfrm rot="21423346">
            <a:off x="271193" y="2885873"/>
            <a:ext cx="2009905" cy="2061403"/>
            <a:chOff x="623410" y="3488066"/>
            <a:chExt cx="2009905" cy="2061403"/>
          </a:xfrm>
        </p:grpSpPr>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71420">
              <a:off x="623410" y="3488066"/>
              <a:ext cx="2009905" cy="2061403"/>
            </a:xfrm>
            <a:prstGeom prst="rect">
              <a:avLst/>
            </a:prstGeom>
          </p:spPr>
        </p:pic>
        <p:sp>
          <p:nvSpPr>
            <p:cNvPr id="28" name="Rectangle 27"/>
            <p:cNvSpPr/>
            <p:nvPr/>
          </p:nvSpPr>
          <p:spPr>
            <a:xfrm>
              <a:off x="698210" y="4137885"/>
              <a:ext cx="1860304" cy="574516"/>
            </a:xfrm>
            <a:prstGeom prst="rect">
              <a:avLst/>
            </a:prstGeom>
          </p:spPr>
          <p:txBody>
            <a:bodyPr wrap="square" lIns="0" tIns="0" rIns="0" bIns="0">
              <a:spAutoFit/>
            </a:bodyPr>
            <a:lstStyle/>
            <a:p>
              <a:pPr algn="ctr">
                <a:lnSpc>
                  <a:spcPct val="150000"/>
                </a:lnSpc>
                <a:spcBef>
                  <a:spcPct val="0"/>
                </a:spcBef>
              </a:pPr>
              <a:r>
                <a:rPr lang="en-GB" altLang="en-US" sz="2800" dirty="0" smtClean="0">
                  <a:latin typeface="Twinkl" pitchFamily="2" charset="0"/>
                  <a:cs typeface="Arial" panose="020B0604020202020204" pitchFamily="34" charset="0"/>
                </a:rPr>
                <a:t>yellow</a:t>
              </a:r>
              <a:endParaRPr lang="en-GB" altLang="en-US" sz="2800" dirty="0">
                <a:latin typeface="Twinkl" pitchFamily="2" charset="0"/>
                <a:cs typeface="Arial" panose="020B0604020202020204" pitchFamily="34" charset="0"/>
              </a:endParaRPr>
            </a:p>
          </p:txBody>
        </p:sp>
      </p:grpSp>
      <p:grpSp>
        <p:nvGrpSpPr>
          <p:cNvPr id="4" name="Group 3"/>
          <p:cNvGrpSpPr/>
          <p:nvPr/>
        </p:nvGrpSpPr>
        <p:grpSpPr>
          <a:xfrm>
            <a:off x="2392007" y="3295860"/>
            <a:ext cx="2009905" cy="2061403"/>
            <a:chOff x="2715198" y="3581069"/>
            <a:chExt cx="2009905" cy="2061403"/>
          </a:xfrm>
        </p:grpSpPr>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71420">
              <a:off x="2715198" y="3581069"/>
              <a:ext cx="2009905" cy="2061403"/>
            </a:xfrm>
            <a:prstGeom prst="rect">
              <a:avLst/>
            </a:prstGeom>
          </p:spPr>
        </p:pic>
        <p:sp>
          <p:nvSpPr>
            <p:cNvPr id="30" name="Rectangle 29"/>
            <p:cNvSpPr/>
            <p:nvPr/>
          </p:nvSpPr>
          <p:spPr>
            <a:xfrm>
              <a:off x="2789998" y="4230888"/>
              <a:ext cx="1860304" cy="574516"/>
            </a:xfrm>
            <a:prstGeom prst="rect">
              <a:avLst/>
            </a:prstGeom>
          </p:spPr>
          <p:txBody>
            <a:bodyPr wrap="square" lIns="0" tIns="0" rIns="0" bIns="0">
              <a:spAutoFit/>
            </a:bodyPr>
            <a:lstStyle/>
            <a:p>
              <a:pPr algn="ctr">
                <a:lnSpc>
                  <a:spcPct val="150000"/>
                </a:lnSpc>
                <a:spcBef>
                  <a:spcPct val="0"/>
                </a:spcBef>
              </a:pPr>
              <a:r>
                <a:rPr lang="en-GB" altLang="en-US" sz="2800" dirty="0" smtClean="0">
                  <a:latin typeface="Twinkl" pitchFamily="2" charset="0"/>
                  <a:cs typeface="Arial" panose="020B0604020202020204" pitchFamily="34" charset="0"/>
                </a:rPr>
                <a:t>green</a:t>
              </a:r>
              <a:endParaRPr lang="en-GB" altLang="en-US" sz="2800" dirty="0">
                <a:latin typeface="Twinkl" pitchFamily="2" charset="0"/>
                <a:cs typeface="Arial" panose="020B0604020202020204" pitchFamily="34" charset="0"/>
              </a:endParaRPr>
            </a:p>
          </p:txBody>
        </p:sp>
      </p:grpSp>
      <p:grpSp>
        <p:nvGrpSpPr>
          <p:cNvPr id="7" name="Group 6"/>
          <p:cNvGrpSpPr/>
          <p:nvPr/>
        </p:nvGrpSpPr>
        <p:grpSpPr>
          <a:xfrm rot="21448416">
            <a:off x="4669116" y="3136432"/>
            <a:ext cx="2009905" cy="2061403"/>
            <a:chOff x="4909659" y="3464294"/>
            <a:chExt cx="2009905" cy="2061403"/>
          </a:xfrm>
        </p:grpSpPr>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71420">
              <a:off x="4909659" y="3464294"/>
              <a:ext cx="2009905" cy="2061403"/>
            </a:xfrm>
            <a:prstGeom prst="rect">
              <a:avLst/>
            </a:prstGeom>
          </p:spPr>
        </p:pic>
        <p:sp>
          <p:nvSpPr>
            <p:cNvPr id="32" name="Rectangle 31"/>
            <p:cNvSpPr/>
            <p:nvPr/>
          </p:nvSpPr>
          <p:spPr>
            <a:xfrm>
              <a:off x="4984459" y="4114113"/>
              <a:ext cx="1860304" cy="574516"/>
            </a:xfrm>
            <a:prstGeom prst="rect">
              <a:avLst/>
            </a:prstGeom>
          </p:spPr>
          <p:txBody>
            <a:bodyPr wrap="square" lIns="0" tIns="0" rIns="0" bIns="0">
              <a:spAutoFit/>
            </a:bodyPr>
            <a:lstStyle/>
            <a:p>
              <a:pPr algn="ctr">
                <a:lnSpc>
                  <a:spcPct val="150000"/>
                </a:lnSpc>
                <a:spcBef>
                  <a:spcPct val="0"/>
                </a:spcBef>
              </a:pPr>
              <a:r>
                <a:rPr lang="en-GB" altLang="en-US" sz="2800" dirty="0" smtClean="0">
                  <a:latin typeface="Twinkl" pitchFamily="2" charset="0"/>
                  <a:cs typeface="Arial" panose="020B0604020202020204" pitchFamily="34" charset="0"/>
                </a:rPr>
                <a:t>tall</a:t>
              </a:r>
              <a:endParaRPr lang="en-GB" altLang="en-US" sz="2800" dirty="0">
                <a:latin typeface="Twinkl" pitchFamily="2" charset="0"/>
                <a:cs typeface="Arial" panose="020B0604020202020204" pitchFamily="34" charset="0"/>
              </a:endParaRPr>
            </a:p>
          </p:txBody>
        </p:sp>
      </p:grpSp>
      <p:grpSp>
        <p:nvGrpSpPr>
          <p:cNvPr id="8" name="Group 7"/>
          <p:cNvGrpSpPr/>
          <p:nvPr/>
        </p:nvGrpSpPr>
        <p:grpSpPr>
          <a:xfrm>
            <a:off x="6872082" y="3087513"/>
            <a:ext cx="2009905" cy="2061403"/>
            <a:chOff x="7142714" y="3040509"/>
            <a:chExt cx="2009905" cy="2061403"/>
          </a:xfrm>
        </p:grpSpPr>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71420">
              <a:off x="7142714" y="3040509"/>
              <a:ext cx="2009905" cy="2061403"/>
            </a:xfrm>
            <a:prstGeom prst="rect">
              <a:avLst/>
            </a:prstGeom>
          </p:spPr>
        </p:pic>
        <p:sp>
          <p:nvSpPr>
            <p:cNvPr id="34" name="Rectangle 33"/>
            <p:cNvSpPr/>
            <p:nvPr/>
          </p:nvSpPr>
          <p:spPr>
            <a:xfrm>
              <a:off x="7217514" y="3690328"/>
              <a:ext cx="1860304" cy="574516"/>
            </a:xfrm>
            <a:prstGeom prst="rect">
              <a:avLst/>
            </a:prstGeom>
          </p:spPr>
          <p:txBody>
            <a:bodyPr wrap="square" lIns="0" tIns="0" rIns="0" bIns="0">
              <a:spAutoFit/>
            </a:bodyPr>
            <a:lstStyle/>
            <a:p>
              <a:pPr algn="ctr">
                <a:lnSpc>
                  <a:spcPct val="150000"/>
                </a:lnSpc>
                <a:spcBef>
                  <a:spcPct val="0"/>
                </a:spcBef>
              </a:pPr>
              <a:r>
                <a:rPr lang="en-GB" altLang="en-US" sz="2800" dirty="0" smtClean="0">
                  <a:latin typeface="Twinkl" pitchFamily="2" charset="0"/>
                  <a:cs typeface="Arial" panose="020B0604020202020204" pitchFamily="34" charset="0"/>
                </a:rPr>
                <a:t>pretty</a:t>
              </a:r>
              <a:endParaRPr lang="en-GB" altLang="en-US" sz="2800" dirty="0">
                <a:latin typeface="Twinkl" pitchFamily="2" charset="0"/>
                <a:cs typeface="Arial" panose="020B0604020202020204" pitchFamily="34" charset="0"/>
              </a:endParaRPr>
            </a:p>
          </p:txBody>
        </p:sp>
      </p:grpSp>
      <p:grpSp>
        <p:nvGrpSpPr>
          <p:cNvPr id="11" name="Group 10"/>
          <p:cNvGrpSpPr/>
          <p:nvPr/>
        </p:nvGrpSpPr>
        <p:grpSpPr>
          <a:xfrm>
            <a:off x="1276145" y="4711000"/>
            <a:ext cx="2009905" cy="2061403"/>
            <a:chOff x="-2520501" y="3681699"/>
            <a:chExt cx="2009905" cy="2061403"/>
          </a:xfrm>
        </p:grpSpPr>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71420">
              <a:off x="-2520501" y="3681699"/>
              <a:ext cx="2009905" cy="2061403"/>
            </a:xfrm>
            <a:prstGeom prst="rect">
              <a:avLst/>
            </a:prstGeom>
          </p:spPr>
        </p:pic>
        <p:sp>
          <p:nvSpPr>
            <p:cNvPr id="36" name="Rectangle 35"/>
            <p:cNvSpPr/>
            <p:nvPr/>
          </p:nvSpPr>
          <p:spPr>
            <a:xfrm>
              <a:off x="-2445701" y="4331518"/>
              <a:ext cx="1860304" cy="574516"/>
            </a:xfrm>
            <a:prstGeom prst="rect">
              <a:avLst/>
            </a:prstGeom>
          </p:spPr>
          <p:txBody>
            <a:bodyPr wrap="square" lIns="0" tIns="0" rIns="0" bIns="0">
              <a:spAutoFit/>
            </a:bodyPr>
            <a:lstStyle/>
            <a:p>
              <a:pPr algn="ctr">
                <a:lnSpc>
                  <a:spcPct val="150000"/>
                </a:lnSpc>
                <a:spcBef>
                  <a:spcPct val="0"/>
                </a:spcBef>
              </a:pPr>
              <a:r>
                <a:rPr lang="en-GB" altLang="en-US" sz="2800" dirty="0" smtClean="0">
                  <a:latin typeface="Twinkl" pitchFamily="2" charset="0"/>
                  <a:cs typeface="Arial" panose="020B0604020202020204" pitchFamily="34" charset="0"/>
                </a:rPr>
                <a:t>nice</a:t>
              </a:r>
              <a:endParaRPr lang="en-GB" altLang="en-US" sz="2800" dirty="0">
                <a:latin typeface="Twinkl" pitchFamily="2" charset="0"/>
                <a:cs typeface="Arial" panose="020B0604020202020204" pitchFamily="34" charset="0"/>
              </a:endParaRPr>
            </a:p>
          </p:txBody>
        </p:sp>
      </p:grpSp>
      <p:grpSp>
        <p:nvGrpSpPr>
          <p:cNvPr id="9" name="Group 8"/>
          <p:cNvGrpSpPr/>
          <p:nvPr/>
        </p:nvGrpSpPr>
        <p:grpSpPr>
          <a:xfrm rot="21382598">
            <a:off x="5818251" y="4669947"/>
            <a:ext cx="2009905" cy="2061403"/>
            <a:chOff x="9465988" y="3657927"/>
            <a:chExt cx="2009905" cy="2061403"/>
          </a:xfrm>
        </p:grpSpPr>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71420">
              <a:off x="9465988" y="3657927"/>
              <a:ext cx="2009905" cy="2061403"/>
            </a:xfrm>
            <a:prstGeom prst="rect">
              <a:avLst/>
            </a:prstGeom>
          </p:spPr>
        </p:pic>
        <p:sp>
          <p:nvSpPr>
            <p:cNvPr id="38" name="Rectangle 37"/>
            <p:cNvSpPr/>
            <p:nvPr/>
          </p:nvSpPr>
          <p:spPr>
            <a:xfrm>
              <a:off x="9540788" y="4307746"/>
              <a:ext cx="1860304" cy="646331"/>
            </a:xfrm>
            <a:prstGeom prst="rect">
              <a:avLst/>
            </a:prstGeom>
          </p:spPr>
          <p:txBody>
            <a:bodyPr wrap="square" lIns="0" tIns="0" rIns="0" bIns="0">
              <a:spAutoFit/>
            </a:bodyPr>
            <a:lstStyle/>
            <a:p>
              <a:pPr algn="ctr">
                <a:lnSpc>
                  <a:spcPct val="150000"/>
                </a:lnSpc>
                <a:spcBef>
                  <a:spcPct val="0"/>
                </a:spcBef>
              </a:pPr>
              <a:r>
                <a:rPr lang="en-GB" altLang="en-US" sz="2800" dirty="0" smtClean="0">
                  <a:latin typeface="Twinkl" pitchFamily="2" charset="0"/>
                  <a:cs typeface="Arial" panose="020B0604020202020204" pitchFamily="34" charset="0"/>
                </a:rPr>
                <a:t>bright</a:t>
              </a:r>
              <a:endParaRPr lang="en-GB" altLang="en-US" sz="2800" dirty="0">
                <a:latin typeface="Twinkl" pitchFamily="2" charset="0"/>
                <a:cs typeface="Arial" panose="020B0604020202020204" pitchFamily="34" charset="0"/>
              </a:endParaRPr>
            </a:p>
          </p:txBody>
        </p:sp>
      </p:grpSp>
      <p:grpSp>
        <p:nvGrpSpPr>
          <p:cNvPr id="17" name="Group 16"/>
          <p:cNvGrpSpPr/>
          <p:nvPr/>
        </p:nvGrpSpPr>
        <p:grpSpPr>
          <a:xfrm rot="157137">
            <a:off x="3522700" y="4633265"/>
            <a:ext cx="2009905" cy="2061403"/>
            <a:chOff x="-3142332" y="917245"/>
            <a:chExt cx="2009905" cy="2061403"/>
          </a:xfrm>
        </p:grpSpPr>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71420">
              <a:off x="-3142332" y="917245"/>
              <a:ext cx="2009905" cy="2061403"/>
            </a:xfrm>
            <a:prstGeom prst="rect">
              <a:avLst/>
            </a:prstGeom>
          </p:spPr>
        </p:pic>
        <p:sp>
          <p:nvSpPr>
            <p:cNvPr id="48" name="Rectangle 47"/>
            <p:cNvSpPr/>
            <p:nvPr/>
          </p:nvSpPr>
          <p:spPr>
            <a:xfrm>
              <a:off x="-3067532" y="1567064"/>
              <a:ext cx="1860304" cy="646331"/>
            </a:xfrm>
            <a:prstGeom prst="rect">
              <a:avLst/>
            </a:prstGeom>
          </p:spPr>
          <p:txBody>
            <a:bodyPr wrap="square" lIns="0" tIns="0" rIns="0" bIns="0">
              <a:spAutoFit/>
            </a:bodyPr>
            <a:lstStyle/>
            <a:p>
              <a:pPr algn="ctr">
                <a:lnSpc>
                  <a:spcPct val="150000"/>
                </a:lnSpc>
                <a:spcBef>
                  <a:spcPct val="0"/>
                </a:spcBef>
              </a:pPr>
              <a:r>
                <a:rPr lang="en-GB" altLang="en-US" sz="2800" dirty="0" smtClean="0">
                  <a:latin typeface="Twinkl" pitchFamily="2" charset="0"/>
                  <a:cs typeface="Arial" panose="020B0604020202020204" pitchFamily="34" charset="0"/>
                </a:rPr>
                <a:t>good</a:t>
              </a:r>
            </a:p>
          </p:txBody>
        </p:sp>
      </p:grpSp>
    </p:spTree>
    <p:extLst>
      <p:ext uri="{BB962C8B-B14F-4D97-AF65-F5344CB8AC3E}">
        <p14:creationId xmlns:p14="http://schemas.microsoft.com/office/powerpoint/2010/main" val="202589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213</TotalTime>
  <Words>686</Words>
  <Application>Microsoft Office PowerPoint</Application>
  <PresentationFormat>On-screen Show (4:3)</PresentationFormat>
  <Paragraphs>118</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Tuffy</vt:lpstr>
      <vt:lpstr>Sassoon Infant Rg</vt:lpstr>
      <vt:lpstr>Twinkl</vt:lpstr>
      <vt:lpstr>Arial</vt:lpstr>
      <vt:lpstr>Calibri</vt:lpstr>
      <vt:lpstr>Office Theme</vt:lpstr>
      <vt:lpstr>PowerPoint Presentation</vt:lpstr>
      <vt:lpstr>PowerPoint Presentation</vt:lpstr>
      <vt:lpstr>Starter</vt:lpstr>
      <vt:lpstr>Simile Reminder</vt:lpstr>
      <vt:lpstr>Now you try…</vt:lpstr>
      <vt:lpstr>Why?</vt:lpstr>
      <vt:lpstr>See How It Works</vt:lpstr>
      <vt:lpstr>Improve These Sentences</vt:lpstr>
      <vt:lpstr>Sunflowers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Share!</vt:lpstr>
      <vt:lpstr>Quiz!</vt:lpstr>
      <vt:lpstr>Quiz!</vt:lpstr>
      <vt:lpstr>Quiz!</vt:lpstr>
      <vt:lpstr>Quiz!</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Lydia Fay</dc:creator>
  <cp:lastModifiedBy>Administrator</cp:lastModifiedBy>
  <cp:revision>36</cp:revision>
  <dcterms:created xsi:type="dcterms:W3CDTF">2019-12-21T09:27:55Z</dcterms:created>
  <dcterms:modified xsi:type="dcterms:W3CDTF">2020-05-21T10:14:42Z</dcterms:modified>
</cp:coreProperties>
</file>