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258" r:id="rId2"/>
    <p:sldId id="264" r:id="rId3"/>
    <p:sldId id="270" r:id="rId4"/>
    <p:sldId id="271" r:id="rId5"/>
    <p:sldId id="272" r:id="rId6"/>
    <p:sldId id="273" r:id="rId7"/>
    <p:sldId id="274" r:id="rId8"/>
    <p:sldId id="275" r:id="rId9"/>
    <p:sldId id="267" r:id="rId10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Twinkl" panose="020B0604020202020204" pitchFamily="2" charset="0"/>
      <p:regular r:id="rId17"/>
      <p:bold r:id="rId18"/>
    </p:embeddedFont>
    <p:embeddedFont>
      <p:font typeface="Twinkl SemiBold" pitchFamily="2" charset="0"/>
      <p:bold r:id="rId19"/>
    </p:embeddedFont>
    <p:embeddedFont>
      <p:font typeface="Sassoon Infant Rg" panose="02000503030000020003" pitchFamily="50" charset="0"/>
      <p:regular r:id="rId20"/>
      <p:bold r:id="rId21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40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5420">
          <p15:clr>
            <a:srgbClr val="A4A3A4"/>
          </p15:clr>
        </p15:guide>
        <p15:guide id="6" orient="horz" pos="346">
          <p15:clr>
            <a:srgbClr val="A4A3A4"/>
          </p15:clr>
        </p15:guide>
        <p15:guide id="7" pos="476">
          <p15:clr>
            <a:srgbClr val="A4A3A4"/>
          </p15:clr>
        </p15:guide>
        <p15:guide id="8" orient="horz" pos="482">
          <p15:clr>
            <a:srgbClr val="A4A3A4"/>
          </p15:clr>
        </p15:guide>
        <p15:guide id="9" orient="horz" pos="3838">
          <p15:clr>
            <a:srgbClr val="A4A3A4"/>
          </p15:clr>
        </p15:guide>
        <p15:guide id="10" pos="528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B2E5"/>
    <a:srgbClr val="DE1E5A"/>
    <a:srgbClr val="18A0DB"/>
    <a:srgbClr val="BC0105"/>
    <a:srgbClr val="4DB1E3"/>
    <a:srgbClr val="80C1EB"/>
    <a:srgbClr val="ACDDF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109" autoAdjust="0"/>
    <p:restoredTop sz="94660"/>
  </p:normalViewPr>
  <p:slideViewPr>
    <p:cSldViewPr snapToGrid="0">
      <p:cViewPr varScale="1">
        <p:scale>
          <a:sx n="85" d="100"/>
          <a:sy n="85" d="100"/>
        </p:scale>
        <p:origin x="864" y="78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font" Target="fonts/font5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F8374AD-BD18-49A4-9D0E-D553D433BBF7}" type="datetimeFigureOut">
              <a:rPr lang="en-GB"/>
              <a:pPr>
                <a:defRPr/>
              </a:pPr>
              <a:t>06/02/2020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DE547EC-60DE-4330-B091-85854E71A29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DA16436-5E19-4D82-B5F7-BDC111E25F88}" type="datetimeFigureOut">
              <a:rPr lang="en-GB"/>
              <a:pPr>
                <a:defRPr/>
              </a:pPr>
              <a:t>06/02/2020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EFC79F8-54F6-4DA9-83C7-1A7F7DA50FF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5419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237815D0-9D62-44AD-8B50-6E9D3E64B964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pic>
        <p:nvPicPr>
          <p:cNvPr id="3" name="Picture 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38" y="5734050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7542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>
            <a:extLst>
              <a:ext uri="{FF2B5EF4-FFF2-40B4-BE49-F238E27FC236}">
                <a16:creationId xmlns:a16="http://schemas.microsoft.com/office/drawing/2014/main" id="{DC5505B4-3E31-4966-BBE6-F6F3C5893F14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120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6">
            <a:extLst>
              <a:ext uri="{FF2B5EF4-FFF2-40B4-BE49-F238E27FC236}">
                <a16:creationId xmlns:a16="http://schemas.microsoft.com/office/drawing/2014/main" id="{534FE303-BD25-4377-9F78-E57B077A0751}"/>
              </a:ext>
            </a:extLst>
          </p:cNvPr>
          <p:cNvSpPr/>
          <p:nvPr userDrawn="1"/>
        </p:nvSpPr>
        <p:spPr bwMode="auto">
          <a:xfrm>
            <a:off x="503238" y="2930525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4" name="Rounded Rectangle 7">
            <a:extLst>
              <a:ext uri="{FF2B5EF4-FFF2-40B4-BE49-F238E27FC236}">
                <a16:creationId xmlns:a16="http://schemas.microsoft.com/office/drawing/2014/main" id="{4F6A7524-8068-4F64-8398-35B062384E7D}"/>
              </a:ext>
            </a:extLst>
          </p:cNvPr>
          <p:cNvSpPr/>
          <p:nvPr userDrawn="1"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38D3D18-2544-4417-9769-37AC75C7B21F}"/>
              </a:ext>
            </a:extLst>
          </p:cNvPr>
          <p:cNvSpPr txBox="1">
            <a:spLocks/>
          </p:cNvSpPr>
          <p:nvPr userDrawn="1"/>
        </p:nvSpPr>
        <p:spPr>
          <a:xfrm>
            <a:off x="628650" y="30718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Twinkl" pitchFamily="50" charset="0"/>
              </a:rPr>
              <a:t>Success Criteria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32AA461-CBAB-488F-8BA7-D24FE97A7BBD}"/>
              </a:ext>
            </a:extLst>
          </p:cNvPr>
          <p:cNvSpPr txBox="1">
            <a:spLocks/>
          </p:cNvSpPr>
          <p:nvPr userDrawn="1"/>
        </p:nvSpPr>
        <p:spPr>
          <a:xfrm>
            <a:off x="628650" y="7350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Twinkl" pitchFamily="50" charset="0"/>
              </a:rPr>
              <a:t>Aim</a:t>
            </a:r>
          </a:p>
        </p:txBody>
      </p:sp>
      <p:sp>
        <p:nvSpPr>
          <p:cNvPr id="7" name="Content Placeholder 15">
            <a:extLst>
              <a:ext uri="{FF2B5EF4-FFF2-40B4-BE49-F238E27FC236}">
                <a16:creationId xmlns:a16="http://schemas.microsoft.com/office/drawing/2014/main" id="{DBDAA3E6-6015-49D0-85FC-DBB615B9BE86}"/>
              </a:ext>
            </a:extLst>
          </p:cNvPr>
          <p:cNvSpPr txBox="1">
            <a:spLocks/>
          </p:cNvSpPr>
          <p:nvPr userDrawn="1"/>
        </p:nvSpPr>
        <p:spPr>
          <a:xfrm>
            <a:off x="628650" y="3467100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lIns="180000" tIns="252000" rIns="252000" bIns="18000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Statement 2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Sub statement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r>
              <a:rPr lang="en-GB" dirty="0"/>
              <a:t>Statement 1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</a:p>
          <a:p>
            <a:r>
              <a:rPr lang="en-GB" dirty="0"/>
              <a:t>Statement 2</a:t>
            </a:r>
          </a:p>
          <a:p>
            <a:pPr lvl="1"/>
            <a:r>
              <a:rPr lang="en-GB" dirty="0"/>
              <a:t>Sub statement</a:t>
            </a:r>
          </a:p>
        </p:txBody>
      </p:sp>
    </p:spTree>
    <p:extLst>
      <p:ext uri="{BB962C8B-B14F-4D97-AF65-F5344CB8AC3E}">
        <p14:creationId xmlns:p14="http://schemas.microsoft.com/office/powerpoint/2010/main" val="2927900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5071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380038" y="2322513"/>
            <a:ext cx="3008312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/>
            <a:r>
              <a:rPr lang="en-GB" altLang="en-US"/>
              <a:t>I have no corners.</a:t>
            </a:r>
          </a:p>
        </p:txBody>
      </p:sp>
      <p:pic>
        <p:nvPicPr>
          <p:cNvPr id="9219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990725"/>
            <a:ext cx="2825750" cy="285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220" name="Group 21"/>
          <p:cNvGrpSpPr>
            <a:grpSpLocks/>
          </p:cNvGrpSpPr>
          <p:nvPr/>
        </p:nvGrpSpPr>
        <p:grpSpPr bwMode="auto">
          <a:xfrm>
            <a:off x="6896100" y="5375275"/>
            <a:ext cx="1490663" cy="930275"/>
            <a:chOff x="6895750" y="5374591"/>
            <a:chExt cx="1491410" cy="931178"/>
          </a:xfrm>
        </p:grpSpPr>
        <p:sp>
          <p:nvSpPr>
            <p:cNvPr id="20" name="Arrow: Right 19">
              <a:extLst>
                <a:ext uri="{FF2B5EF4-FFF2-40B4-BE49-F238E27FC236}">
                  <a16:creationId xmlns:a16="http://schemas.microsoft.com/office/drawing/2014/main" id="{A013A041-9D1A-4787-A898-8B12836B484F}"/>
                </a:ext>
              </a:extLst>
            </p:cNvPr>
            <p:cNvSpPr/>
            <p:nvPr/>
          </p:nvSpPr>
          <p:spPr>
            <a:xfrm>
              <a:off x="6895750" y="5374591"/>
              <a:ext cx="1491410" cy="931178"/>
            </a:xfrm>
            <a:prstGeom prst="rightArrow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9239" name="Rectangle 5"/>
            <p:cNvSpPr>
              <a:spLocks noChangeArrowheads="1"/>
            </p:cNvSpPr>
            <p:nvPr/>
          </p:nvSpPr>
          <p:spPr bwMode="auto">
            <a:xfrm>
              <a:off x="7020396" y="5625517"/>
              <a:ext cx="1193383" cy="422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72000" rIns="0" bIns="720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pPr eaLnBrk="1" hangingPunct="1"/>
              <a:r>
                <a:rPr lang="en-GB" altLang="en-US">
                  <a:solidFill>
                    <a:schemeClr val="bg1"/>
                  </a:solidFill>
                </a:rPr>
                <a:t>next</a:t>
              </a:r>
            </a:p>
          </p:txBody>
        </p:sp>
      </p:grp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847725" y="1846263"/>
            <a:ext cx="3603625" cy="2852737"/>
            <a:chOff x="847288" y="1845578"/>
            <a:chExt cx="3603942" cy="2852738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43F9F907-0CDB-4F6A-A619-172679426DE2}"/>
                </a:ext>
              </a:extLst>
            </p:cNvPr>
            <p:cNvSpPr/>
            <p:nvPr/>
          </p:nvSpPr>
          <p:spPr>
            <a:xfrm>
              <a:off x="847288" y="1845578"/>
              <a:ext cx="3603942" cy="2852738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rgbClr val="4EB2E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9237" name="Rectangle 7"/>
            <p:cNvSpPr>
              <a:spLocks noChangeArrowheads="1"/>
            </p:cNvSpPr>
            <p:nvPr/>
          </p:nvSpPr>
          <p:spPr bwMode="auto">
            <a:xfrm>
              <a:off x="2165819" y="2275914"/>
              <a:ext cx="966880" cy="1992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72000" rIns="0" bIns="720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pPr algn="ctr" eaLnBrk="1" hangingPunct="1"/>
              <a:r>
                <a:rPr lang="en-GB" altLang="en-US" sz="12000" b="1">
                  <a:solidFill>
                    <a:srgbClr val="4EB2E5"/>
                  </a:solidFill>
                </a:rPr>
                <a:t>?</a:t>
              </a:r>
            </a:p>
          </p:txBody>
        </p:sp>
      </p:grpSp>
      <p:sp>
        <p:nvSpPr>
          <p:cNvPr id="9222" name="Rectangle 8"/>
          <p:cNvSpPr>
            <a:spLocks noChangeArrowheads="1"/>
          </p:cNvSpPr>
          <p:nvPr/>
        </p:nvSpPr>
        <p:spPr bwMode="auto">
          <a:xfrm>
            <a:off x="4848225" y="1722438"/>
            <a:ext cx="3629025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/>
            <a:r>
              <a:rPr lang="en-GB" altLang="en-US"/>
              <a:t>Click on the numbers for clues!</a:t>
            </a:r>
          </a:p>
        </p:txBody>
      </p:sp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4848225" y="2322513"/>
            <a:ext cx="406400" cy="427037"/>
            <a:chOff x="4692772" y="2323022"/>
            <a:chExt cx="427302" cy="427302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1ADC936A-4A78-4183-B3D8-64D5DBB06F0E}"/>
                </a:ext>
              </a:extLst>
            </p:cNvPr>
            <p:cNvSpPr/>
            <p:nvPr/>
          </p:nvSpPr>
          <p:spPr>
            <a:xfrm>
              <a:off x="4692772" y="2323022"/>
              <a:ext cx="427302" cy="427302"/>
            </a:xfrm>
            <a:prstGeom prst="ellipse">
              <a:avLst/>
            </a:prstGeom>
            <a:solidFill>
              <a:srgbClr val="18A0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9235" name="Rectangle 10"/>
            <p:cNvSpPr>
              <a:spLocks noChangeArrowheads="1"/>
            </p:cNvSpPr>
            <p:nvPr/>
          </p:nvSpPr>
          <p:spPr bwMode="auto">
            <a:xfrm>
              <a:off x="4797366" y="2325470"/>
              <a:ext cx="218113" cy="422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72000" rIns="0" bIns="720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pPr algn="ctr" eaLnBrk="1" hangingPunct="1"/>
              <a:r>
                <a:rPr lang="en-GB" altLang="en-US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4848225" y="2921000"/>
            <a:ext cx="406400" cy="427038"/>
            <a:chOff x="4692772" y="3215349"/>
            <a:chExt cx="427302" cy="427302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85A8DDD0-BC3D-4C55-AA37-9938FC232A7A}"/>
                </a:ext>
              </a:extLst>
            </p:cNvPr>
            <p:cNvSpPr/>
            <p:nvPr/>
          </p:nvSpPr>
          <p:spPr>
            <a:xfrm>
              <a:off x="4692772" y="3215349"/>
              <a:ext cx="427302" cy="42730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9233" name="Rectangle 12"/>
            <p:cNvSpPr>
              <a:spLocks noChangeArrowheads="1"/>
            </p:cNvSpPr>
            <p:nvPr/>
          </p:nvSpPr>
          <p:spPr bwMode="auto">
            <a:xfrm>
              <a:off x="4797366" y="3217797"/>
              <a:ext cx="218113" cy="422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72000" rIns="0" bIns="720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pPr algn="ctr" eaLnBrk="1" hangingPunct="1"/>
              <a:r>
                <a:rPr lang="en-GB" altLang="en-US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19" name="Group 18"/>
          <p:cNvGrpSpPr>
            <a:grpSpLocks/>
          </p:cNvGrpSpPr>
          <p:nvPr/>
        </p:nvGrpSpPr>
        <p:grpSpPr bwMode="auto">
          <a:xfrm>
            <a:off x="4848225" y="3556000"/>
            <a:ext cx="406400" cy="427038"/>
            <a:chOff x="4692772" y="4105228"/>
            <a:chExt cx="427302" cy="427302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594DCE67-B2F9-47A2-BAD4-8A72937E4D24}"/>
                </a:ext>
              </a:extLst>
            </p:cNvPr>
            <p:cNvSpPr/>
            <p:nvPr/>
          </p:nvSpPr>
          <p:spPr>
            <a:xfrm>
              <a:off x="4692772" y="4105228"/>
              <a:ext cx="427302" cy="427302"/>
            </a:xfrm>
            <a:prstGeom prst="ellipse">
              <a:avLst/>
            </a:prstGeom>
            <a:solidFill>
              <a:srgbClr val="18A0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9231" name="Rectangle 14"/>
            <p:cNvSpPr>
              <a:spLocks noChangeArrowheads="1"/>
            </p:cNvSpPr>
            <p:nvPr/>
          </p:nvSpPr>
          <p:spPr bwMode="auto">
            <a:xfrm>
              <a:off x="4797366" y="4107676"/>
              <a:ext cx="218113" cy="422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72000" rIns="0" bIns="720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pPr algn="ctr" eaLnBrk="1" hangingPunct="1"/>
              <a:r>
                <a:rPr lang="en-GB" altLang="en-US">
                  <a:solidFill>
                    <a:schemeClr val="bg1"/>
                  </a:solidFill>
                </a:rPr>
                <a:t>3</a:t>
              </a:r>
            </a:p>
          </p:txBody>
        </p:sp>
      </p:grp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5380038" y="2921000"/>
            <a:ext cx="3008312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/>
            <a:r>
              <a:rPr lang="en-GB" altLang="en-US" dirty="0"/>
              <a:t>I have 1 side.</a:t>
            </a: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5380038" y="3557588"/>
            <a:ext cx="3008312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/>
            <a:r>
              <a:rPr lang="en-GB" altLang="en-US"/>
              <a:t>I go round and round, no end to be found. </a:t>
            </a: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847725" y="1211263"/>
            <a:ext cx="3603625" cy="54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en-GB" altLang="en-US" sz="2600">
                <a:solidFill>
                  <a:srgbClr val="4EB2E5"/>
                </a:solidFill>
                <a:latin typeface="Twinkl SemiBold" pitchFamily="2" charset="0"/>
              </a:rPr>
              <a:t>What am I?</a:t>
            </a:r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1535113" y="1219200"/>
            <a:ext cx="2214562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en-GB" altLang="en-US" sz="2600">
                <a:solidFill>
                  <a:srgbClr val="4EB2E5"/>
                </a:solidFill>
                <a:latin typeface="Twinkl SemiBold" pitchFamily="2" charset="0"/>
              </a:rPr>
              <a:t>I am a…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5" grpId="0"/>
      <p:bldP spid="16" grpId="0"/>
      <p:bldP spid="17" grpId="0"/>
      <p:bldP spid="23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2101850"/>
            <a:ext cx="2630488" cy="263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380038" y="2322513"/>
            <a:ext cx="3008312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/>
            <a:r>
              <a:rPr lang="en-GB" altLang="en-US" dirty="0"/>
              <a:t>I have 4 straight sides.</a:t>
            </a:r>
          </a:p>
        </p:txBody>
      </p:sp>
      <p:grpSp>
        <p:nvGrpSpPr>
          <p:cNvPr id="10244" name="Group 7"/>
          <p:cNvGrpSpPr>
            <a:grpSpLocks/>
          </p:cNvGrpSpPr>
          <p:nvPr/>
        </p:nvGrpSpPr>
        <p:grpSpPr bwMode="auto">
          <a:xfrm>
            <a:off x="6896100" y="5375275"/>
            <a:ext cx="1490663" cy="930275"/>
            <a:chOff x="6895750" y="5374591"/>
            <a:chExt cx="1491410" cy="931178"/>
          </a:xfrm>
        </p:grpSpPr>
        <p:sp>
          <p:nvSpPr>
            <p:cNvPr id="9" name="Arrow: Right 8">
              <a:extLst>
                <a:ext uri="{FF2B5EF4-FFF2-40B4-BE49-F238E27FC236}">
                  <a16:creationId xmlns:a16="http://schemas.microsoft.com/office/drawing/2014/main" id="{F59216D4-7635-4160-A47F-A8CE4329B454}"/>
                </a:ext>
              </a:extLst>
            </p:cNvPr>
            <p:cNvSpPr/>
            <p:nvPr/>
          </p:nvSpPr>
          <p:spPr>
            <a:xfrm>
              <a:off x="6895750" y="5374591"/>
              <a:ext cx="1491410" cy="931178"/>
            </a:xfrm>
            <a:prstGeom prst="rightArrow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0263" name="Rectangle 9"/>
            <p:cNvSpPr>
              <a:spLocks noChangeArrowheads="1"/>
            </p:cNvSpPr>
            <p:nvPr/>
          </p:nvSpPr>
          <p:spPr bwMode="auto">
            <a:xfrm>
              <a:off x="7020396" y="5625517"/>
              <a:ext cx="1193383" cy="422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72000" rIns="0" bIns="720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pPr eaLnBrk="1" hangingPunct="1"/>
              <a:r>
                <a:rPr lang="en-GB" altLang="en-US">
                  <a:solidFill>
                    <a:schemeClr val="bg1"/>
                  </a:solidFill>
                </a:rPr>
                <a:t>next</a:t>
              </a:r>
            </a:p>
          </p:txBody>
        </p:sp>
      </p:grp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847725" y="1846263"/>
            <a:ext cx="3603625" cy="2852737"/>
            <a:chOff x="847288" y="1845578"/>
            <a:chExt cx="3603942" cy="2852738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BAE0A94-87FC-42DB-9CEE-27D31258C44C}"/>
                </a:ext>
              </a:extLst>
            </p:cNvPr>
            <p:cNvSpPr/>
            <p:nvPr/>
          </p:nvSpPr>
          <p:spPr>
            <a:xfrm>
              <a:off x="847288" y="1845578"/>
              <a:ext cx="3603942" cy="2852738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rgbClr val="4EB2E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0261" name="Rectangle 12"/>
            <p:cNvSpPr>
              <a:spLocks noChangeArrowheads="1"/>
            </p:cNvSpPr>
            <p:nvPr/>
          </p:nvSpPr>
          <p:spPr bwMode="auto">
            <a:xfrm>
              <a:off x="2165819" y="2275914"/>
              <a:ext cx="966880" cy="1992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72000" rIns="0" bIns="720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pPr algn="ctr" eaLnBrk="1" hangingPunct="1"/>
              <a:r>
                <a:rPr lang="en-GB" altLang="en-US" sz="12000" b="1">
                  <a:solidFill>
                    <a:srgbClr val="4EB2E5"/>
                  </a:solidFill>
                </a:rPr>
                <a:t>?</a:t>
              </a:r>
            </a:p>
          </p:txBody>
        </p:sp>
      </p:grpSp>
      <p:sp>
        <p:nvSpPr>
          <p:cNvPr id="10246" name="Rectangle 13"/>
          <p:cNvSpPr>
            <a:spLocks noChangeArrowheads="1"/>
          </p:cNvSpPr>
          <p:nvPr/>
        </p:nvSpPr>
        <p:spPr bwMode="auto">
          <a:xfrm>
            <a:off x="4848225" y="1722438"/>
            <a:ext cx="3629025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/>
            <a:r>
              <a:rPr lang="en-GB" altLang="en-US"/>
              <a:t>Click on the numbers for clues!</a:t>
            </a:r>
          </a:p>
        </p:txBody>
      </p:sp>
      <p:grpSp>
        <p:nvGrpSpPr>
          <p:cNvPr id="15" name="Group 14"/>
          <p:cNvGrpSpPr>
            <a:grpSpLocks/>
          </p:cNvGrpSpPr>
          <p:nvPr/>
        </p:nvGrpSpPr>
        <p:grpSpPr bwMode="auto">
          <a:xfrm>
            <a:off x="4848225" y="2322513"/>
            <a:ext cx="406400" cy="427037"/>
            <a:chOff x="4692772" y="2323022"/>
            <a:chExt cx="427302" cy="427302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17232937-FE9E-4B03-B0A6-38489C8D45B7}"/>
                </a:ext>
              </a:extLst>
            </p:cNvPr>
            <p:cNvSpPr/>
            <p:nvPr/>
          </p:nvSpPr>
          <p:spPr>
            <a:xfrm>
              <a:off x="4692772" y="2323022"/>
              <a:ext cx="427302" cy="427302"/>
            </a:xfrm>
            <a:prstGeom prst="ellipse">
              <a:avLst/>
            </a:prstGeom>
            <a:solidFill>
              <a:srgbClr val="18A0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0259" name="Rectangle 16"/>
            <p:cNvSpPr>
              <a:spLocks noChangeArrowheads="1"/>
            </p:cNvSpPr>
            <p:nvPr/>
          </p:nvSpPr>
          <p:spPr bwMode="auto">
            <a:xfrm>
              <a:off x="4797366" y="2325470"/>
              <a:ext cx="218113" cy="422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72000" rIns="0" bIns="720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pPr algn="ctr" eaLnBrk="1" hangingPunct="1"/>
              <a:r>
                <a:rPr lang="en-GB" altLang="en-US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4848225" y="2921000"/>
            <a:ext cx="406400" cy="427038"/>
            <a:chOff x="4692772" y="3215349"/>
            <a:chExt cx="427302" cy="427302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02C00092-1DB5-40C5-81F1-49ABB78C4329}"/>
                </a:ext>
              </a:extLst>
            </p:cNvPr>
            <p:cNvSpPr/>
            <p:nvPr/>
          </p:nvSpPr>
          <p:spPr>
            <a:xfrm>
              <a:off x="4692772" y="3215349"/>
              <a:ext cx="427302" cy="42730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0257" name="Rectangle 19"/>
            <p:cNvSpPr>
              <a:spLocks noChangeArrowheads="1"/>
            </p:cNvSpPr>
            <p:nvPr/>
          </p:nvSpPr>
          <p:spPr bwMode="auto">
            <a:xfrm>
              <a:off x="4797366" y="3217797"/>
              <a:ext cx="218113" cy="422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72000" rIns="0" bIns="720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pPr algn="ctr" eaLnBrk="1" hangingPunct="1"/>
              <a:r>
                <a:rPr lang="en-GB" altLang="en-US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22" name="Group 21"/>
          <p:cNvGrpSpPr>
            <a:grpSpLocks/>
          </p:cNvGrpSpPr>
          <p:nvPr/>
        </p:nvGrpSpPr>
        <p:grpSpPr bwMode="auto">
          <a:xfrm>
            <a:off x="4848225" y="3556000"/>
            <a:ext cx="406400" cy="427038"/>
            <a:chOff x="4692772" y="4105228"/>
            <a:chExt cx="427302" cy="427302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D03DD5A6-5231-42EA-A849-B76282C7D9BA}"/>
                </a:ext>
              </a:extLst>
            </p:cNvPr>
            <p:cNvSpPr/>
            <p:nvPr/>
          </p:nvSpPr>
          <p:spPr>
            <a:xfrm>
              <a:off x="4692772" y="4105228"/>
              <a:ext cx="427302" cy="427302"/>
            </a:xfrm>
            <a:prstGeom prst="ellipse">
              <a:avLst/>
            </a:prstGeom>
            <a:solidFill>
              <a:srgbClr val="18A0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0255" name="Rectangle 23"/>
            <p:cNvSpPr>
              <a:spLocks noChangeArrowheads="1"/>
            </p:cNvSpPr>
            <p:nvPr/>
          </p:nvSpPr>
          <p:spPr bwMode="auto">
            <a:xfrm>
              <a:off x="4797366" y="4107676"/>
              <a:ext cx="218113" cy="422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72000" rIns="0" bIns="720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pPr algn="ctr" eaLnBrk="1" hangingPunct="1"/>
              <a:r>
                <a:rPr lang="en-GB" altLang="en-US">
                  <a:solidFill>
                    <a:schemeClr val="bg1"/>
                  </a:solidFill>
                </a:rPr>
                <a:t>3</a:t>
              </a:r>
            </a:p>
          </p:txBody>
        </p:sp>
      </p:grp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5380038" y="2921000"/>
            <a:ext cx="3008312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/>
            <a:r>
              <a:rPr lang="en-GB" altLang="en-US"/>
              <a:t>I have 4 corners.</a:t>
            </a: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5380038" y="3557588"/>
            <a:ext cx="3008312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/>
            <a:r>
              <a:rPr lang="en-GB" altLang="en-US"/>
              <a:t>All my sides are the same length.</a:t>
            </a:r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847725" y="1211263"/>
            <a:ext cx="3603625" cy="54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en-GB" altLang="en-US" sz="2600">
                <a:solidFill>
                  <a:srgbClr val="4EB2E5"/>
                </a:solidFill>
                <a:latin typeface="Twinkl SemiBold" pitchFamily="2" charset="0"/>
              </a:rPr>
              <a:t>What am I?</a:t>
            </a:r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1535113" y="1219200"/>
            <a:ext cx="2214562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en-GB" altLang="en-US" sz="2600">
                <a:solidFill>
                  <a:srgbClr val="4EB2E5"/>
                </a:solidFill>
                <a:latin typeface="Twinkl SemiBold" pitchFamily="2" charset="0"/>
              </a:rPr>
              <a:t>I am a…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7" grpId="0"/>
      <p:bldP spid="25" grpId="0"/>
      <p:bldP spid="26" grpId="0"/>
      <p:bldP spid="28" grpId="0"/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981200"/>
            <a:ext cx="2971800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380038" y="2322513"/>
            <a:ext cx="3008312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/>
            <a:r>
              <a:rPr lang="en-GB" altLang="en-US"/>
              <a:t>I have 5 corners.</a:t>
            </a:r>
          </a:p>
        </p:txBody>
      </p:sp>
      <p:grpSp>
        <p:nvGrpSpPr>
          <p:cNvPr id="11268" name="Group 7"/>
          <p:cNvGrpSpPr>
            <a:grpSpLocks/>
          </p:cNvGrpSpPr>
          <p:nvPr/>
        </p:nvGrpSpPr>
        <p:grpSpPr bwMode="auto">
          <a:xfrm>
            <a:off x="6896100" y="5375275"/>
            <a:ext cx="1490663" cy="930275"/>
            <a:chOff x="6895750" y="5374591"/>
            <a:chExt cx="1491410" cy="931178"/>
          </a:xfrm>
        </p:grpSpPr>
        <p:sp>
          <p:nvSpPr>
            <p:cNvPr id="9" name="Arrow: Right 8">
              <a:extLst>
                <a:ext uri="{FF2B5EF4-FFF2-40B4-BE49-F238E27FC236}">
                  <a16:creationId xmlns:a16="http://schemas.microsoft.com/office/drawing/2014/main" id="{5CE7B566-A8A7-4591-99AF-4E56B1A127B2}"/>
                </a:ext>
              </a:extLst>
            </p:cNvPr>
            <p:cNvSpPr/>
            <p:nvPr/>
          </p:nvSpPr>
          <p:spPr>
            <a:xfrm>
              <a:off x="6895750" y="5374591"/>
              <a:ext cx="1491410" cy="931178"/>
            </a:xfrm>
            <a:prstGeom prst="rightArrow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1287" name="Rectangle 9"/>
            <p:cNvSpPr>
              <a:spLocks noChangeArrowheads="1"/>
            </p:cNvSpPr>
            <p:nvPr/>
          </p:nvSpPr>
          <p:spPr bwMode="auto">
            <a:xfrm>
              <a:off x="7020396" y="5625517"/>
              <a:ext cx="1193383" cy="422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72000" rIns="0" bIns="720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pPr eaLnBrk="1" hangingPunct="1"/>
              <a:r>
                <a:rPr lang="en-GB" altLang="en-US">
                  <a:solidFill>
                    <a:schemeClr val="bg1"/>
                  </a:solidFill>
                </a:rPr>
                <a:t>next</a:t>
              </a:r>
            </a:p>
          </p:txBody>
        </p:sp>
      </p:grpSp>
      <p:sp>
        <p:nvSpPr>
          <p:cNvPr id="11269" name="Rectangle 13"/>
          <p:cNvSpPr>
            <a:spLocks noChangeArrowheads="1"/>
          </p:cNvSpPr>
          <p:nvPr/>
        </p:nvSpPr>
        <p:spPr bwMode="auto">
          <a:xfrm>
            <a:off x="4848225" y="1722438"/>
            <a:ext cx="3629025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/>
            <a:r>
              <a:rPr lang="en-GB" altLang="en-US"/>
              <a:t>Click on the numbers for clues!</a:t>
            </a:r>
          </a:p>
        </p:txBody>
      </p:sp>
      <p:grpSp>
        <p:nvGrpSpPr>
          <p:cNvPr id="15" name="Group 14"/>
          <p:cNvGrpSpPr>
            <a:grpSpLocks/>
          </p:cNvGrpSpPr>
          <p:nvPr/>
        </p:nvGrpSpPr>
        <p:grpSpPr bwMode="auto">
          <a:xfrm>
            <a:off x="4848225" y="2322513"/>
            <a:ext cx="406400" cy="427037"/>
            <a:chOff x="4692772" y="2323022"/>
            <a:chExt cx="427302" cy="427302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98CCBB5C-9E7E-4733-83CB-DB27D96612F4}"/>
                </a:ext>
              </a:extLst>
            </p:cNvPr>
            <p:cNvSpPr/>
            <p:nvPr/>
          </p:nvSpPr>
          <p:spPr>
            <a:xfrm>
              <a:off x="4692772" y="2323022"/>
              <a:ext cx="427302" cy="427302"/>
            </a:xfrm>
            <a:prstGeom prst="ellipse">
              <a:avLst/>
            </a:prstGeom>
            <a:solidFill>
              <a:srgbClr val="18A0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1285" name="Rectangle 16"/>
            <p:cNvSpPr>
              <a:spLocks noChangeArrowheads="1"/>
            </p:cNvSpPr>
            <p:nvPr/>
          </p:nvSpPr>
          <p:spPr bwMode="auto">
            <a:xfrm>
              <a:off x="4797366" y="2325470"/>
              <a:ext cx="218113" cy="422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72000" rIns="0" bIns="720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pPr algn="ctr" eaLnBrk="1" hangingPunct="1"/>
              <a:r>
                <a:rPr lang="en-GB" altLang="en-US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4848225" y="2921000"/>
            <a:ext cx="406400" cy="427038"/>
            <a:chOff x="4692772" y="3215349"/>
            <a:chExt cx="427302" cy="427302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76B4C66C-9041-40F9-91CA-52743A33B45C}"/>
                </a:ext>
              </a:extLst>
            </p:cNvPr>
            <p:cNvSpPr/>
            <p:nvPr/>
          </p:nvSpPr>
          <p:spPr>
            <a:xfrm>
              <a:off x="4692772" y="3215349"/>
              <a:ext cx="427302" cy="42730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1283" name="Rectangle 19"/>
            <p:cNvSpPr>
              <a:spLocks noChangeArrowheads="1"/>
            </p:cNvSpPr>
            <p:nvPr/>
          </p:nvSpPr>
          <p:spPr bwMode="auto">
            <a:xfrm>
              <a:off x="4797366" y="3217797"/>
              <a:ext cx="218113" cy="422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72000" rIns="0" bIns="720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pPr algn="ctr" eaLnBrk="1" hangingPunct="1"/>
              <a:r>
                <a:rPr lang="en-GB" altLang="en-US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22" name="Group 21"/>
          <p:cNvGrpSpPr>
            <a:grpSpLocks/>
          </p:cNvGrpSpPr>
          <p:nvPr/>
        </p:nvGrpSpPr>
        <p:grpSpPr bwMode="auto">
          <a:xfrm>
            <a:off x="4848225" y="3556000"/>
            <a:ext cx="406400" cy="427038"/>
            <a:chOff x="4692772" y="4105228"/>
            <a:chExt cx="427302" cy="427302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FAF6F1F1-BE29-47CA-8045-1AE27C5A8FAB}"/>
                </a:ext>
              </a:extLst>
            </p:cNvPr>
            <p:cNvSpPr/>
            <p:nvPr/>
          </p:nvSpPr>
          <p:spPr>
            <a:xfrm>
              <a:off x="4692772" y="4105228"/>
              <a:ext cx="427302" cy="427302"/>
            </a:xfrm>
            <a:prstGeom prst="ellipse">
              <a:avLst/>
            </a:prstGeom>
            <a:solidFill>
              <a:srgbClr val="18A0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1281" name="Rectangle 23"/>
            <p:cNvSpPr>
              <a:spLocks noChangeArrowheads="1"/>
            </p:cNvSpPr>
            <p:nvPr/>
          </p:nvSpPr>
          <p:spPr bwMode="auto">
            <a:xfrm>
              <a:off x="4797366" y="4107676"/>
              <a:ext cx="218113" cy="422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72000" rIns="0" bIns="720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pPr algn="ctr" eaLnBrk="1" hangingPunct="1"/>
              <a:r>
                <a:rPr lang="en-GB" altLang="en-US">
                  <a:solidFill>
                    <a:schemeClr val="bg1"/>
                  </a:solidFill>
                </a:rPr>
                <a:t>3</a:t>
              </a:r>
            </a:p>
          </p:txBody>
        </p:sp>
      </p:grp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5380038" y="2921000"/>
            <a:ext cx="3008312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/>
            <a:r>
              <a:rPr lang="en-GB" altLang="en-US" dirty="0"/>
              <a:t>I have 5 straight sides.</a:t>
            </a: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5380038" y="3557588"/>
            <a:ext cx="3008312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/>
            <a:r>
              <a:rPr lang="en-GB" altLang="en-US"/>
              <a:t>All my sides are the same length.</a:t>
            </a:r>
          </a:p>
        </p:txBody>
      </p:sp>
      <p:grpSp>
        <p:nvGrpSpPr>
          <p:cNvPr id="27" name="Group 26"/>
          <p:cNvGrpSpPr>
            <a:grpSpLocks/>
          </p:cNvGrpSpPr>
          <p:nvPr/>
        </p:nvGrpSpPr>
        <p:grpSpPr bwMode="auto">
          <a:xfrm>
            <a:off x="847725" y="1846263"/>
            <a:ext cx="3603625" cy="2852737"/>
            <a:chOff x="847288" y="1845578"/>
            <a:chExt cx="3603942" cy="2852738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E268C327-9E62-4A00-9A8B-DCF84A58651E}"/>
                </a:ext>
              </a:extLst>
            </p:cNvPr>
            <p:cNvSpPr/>
            <p:nvPr/>
          </p:nvSpPr>
          <p:spPr>
            <a:xfrm>
              <a:off x="847288" y="1845578"/>
              <a:ext cx="3603942" cy="2852738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rgbClr val="4EB2E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1279" name="Rectangle 28"/>
            <p:cNvSpPr>
              <a:spLocks noChangeArrowheads="1"/>
            </p:cNvSpPr>
            <p:nvPr/>
          </p:nvSpPr>
          <p:spPr bwMode="auto">
            <a:xfrm>
              <a:off x="2165819" y="2275914"/>
              <a:ext cx="966880" cy="1992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72000" rIns="0" bIns="720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pPr algn="ctr" eaLnBrk="1" hangingPunct="1"/>
              <a:r>
                <a:rPr lang="en-GB" altLang="en-US" sz="12000" b="1">
                  <a:solidFill>
                    <a:srgbClr val="4EB2E5"/>
                  </a:solidFill>
                </a:rPr>
                <a:t>?</a:t>
              </a:r>
            </a:p>
          </p:txBody>
        </p:sp>
      </p:grp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847725" y="1211263"/>
            <a:ext cx="3603625" cy="54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en-GB" altLang="en-US" sz="2600">
                <a:solidFill>
                  <a:srgbClr val="4EB2E5"/>
                </a:solidFill>
                <a:latin typeface="Twinkl SemiBold" pitchFamily="2" charset="0"/>
              </a:rPr>
              <a:t>What am I?</a:t>
            </a:r>
          </a:p>
        </p:txBody>
      </p:sp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1535113" y="1219200"/>
            <a:ext cx="2214562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en-GB" altLang="en-US" sz="2600">
                <a:solidFill>
                  <a:srgbClr val="4EB2E5"/>
                </a:solidFill>
                <a:latin typeface="Twinkl SemiBold" pitchFamily="2" charset="0"/>
              </a:rPr>
              <a:t>I am a…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6" grpId="0"/>
      <p:bldP spid="25" grpId="0"/>
      <p:bldP spid="26" grpId="0"/>
      <p:bldP spid="31" grpId="0"/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850" y="2582863"/>
            <a:ext cx="2889250" cy="170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380038" y="2322513"/>
            <a:ext cx="3008312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/>
            <a:r>
              <a:rPr lang="en-GB" altLang="en-US"/>
              <a:t>I have 4 corners.</a:t>
            </a:r>
          </a:p>
        </p:txBody>
      </p:sp>
      <p:grpSp>
        <p:nvGrpSpPr>
          <p:cNvPr id="12292" name="Group 7"/>
          <p:cNvGrpSpPr>
            <a:grpSpLocks/>
          </p:cNvGrpSpPr>
          <p:nvPr/>
        </p:nvGrpSpPr>
        <p:grpSpPr bwMode="auto">
          <a:xfrm>
            <a:off x="6896100" y="5375275"/>
            <a:ext cx="1490663" cy="930275"/>
            <a:chOff x="6895750" y="5374591"/>
            <a:chExt cx="1491410" cy="931178"/>
          </a:xfrm>
        </p:grpSpPr>
        <p:sp>
          <p:nvSpPr>
            <p:cNvPr id="9" name="Arrow: Right 8">
              <a:extLst>
                <a:ext uri="{FF2B5EF4-FFF2-40B4-BE49-F238E27FC236}">
                  <a16:creationId xmlns:a16="http://schemas.microsoft.com/office/drawing/2014/main" id="{BB77789C-8E4E-4B30-B419-F7BDE83879DD}"/>
                </a:ext>
              </a:extLst>
            </p:cNvPr>
            <p:cNvSpPr/>
            <p:nvPr/>
          </p:nvSpPr>
          <p:spPr>
            <a:xfrm>
              <a:off x="6895750" y="5374591"/>
              <a:ext cx="1491410" cy="931178"/>
            </a:xfrm>
            <a:prstGeom prst="rightArrow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2311" name="Rectangle 9"/>
            <p:cNvSpPr>
              <a:spLocks noChangeArrowheads="1"/>
            </p:cNvSpPr>
            <p:nvPr/>
          </p:nvSpPr>
          <p:spPr bwMode="auto">
            <a:xfrm>
              <a:off x="7020396" y="5625517"/>
              <a:ext cx="1193383" cy="422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72000" rIns="0" bIns="720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pPr eaLnBrk="1" hangingPunct="1"/>
              <a:r>
                <a:rPr lang="en-GB" altLang="en-US">
                  <a:solidFill>
                    <a:schemeClr val="bg1"/>
                  </a:solidFill>
                </a:rPr>
                <a:t>next</a:t>
              </a:r>
            </a:p>
          </p:txBody>
        </p:sp>
      </p:grp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847725" y="1846263"/>
            <a:ext cx="3603625" cy="2852737"/>
            <a:chOff x="847288" y="1845578"/>
            <a:chExt cx="3603942" cy="2852738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617F4FF-6473-4828-8F93-FBFCEDDD6C79}"/>
                </a:ext>
              </a:extLst>
            </p:cNvPr>
            <p:cNvSpPr/>
            <p:nvPr/>
          </p:nvSpPr>
          <p:spPr>
            <a:xfrm>
              <a:off x="847288" y="1845578"/>
              <a:ext cx="3603942" cy="2852738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rgbClr val="4EB2E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2309" name="Rectangle 12"/>
            <p:cNvSpPr>
              <a:spLocks noChangeArrowheads="1"/>
            </p:cNvSpPr>
            <p:nvPr/>
          </p:nvSpPr>
          <p:spPr bwMode="auto">
            <a:xfrm>
              <a:off x="2165819" y="2275914"/>
              <a:ext cx="966880" cy="1992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72000" rIns="0" bIns="720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pPr algn="ctr" eaLnBrk="1" hangingPunct="1"/>
              <a:r>
                <a:rPr lang="en-GB" altLang="en-US" sz="12000" b="1">
                  <a:solidFill>
                    <a:srgbClr val="4EB2E5"/>
                  </a:solidFill>
                </a:rPr>
                <a:t>?</a:t>
              </a:r>
            </a:p>
          </p:txBody>
        </p:sp>
      </p:grpSp>
      <p:sp>
        <p:nvSpPr>
          <p:cNvPr id="12294" name="Rectangle 13"/>
          <p:cNvSpPr>
            <a:spLocks noChangeArrowheads="1"/>
          </p:cNvSpPr>
          <p:nvPr/>
        </p:nvSpPr>
        <p:spPr bwMode="auto">
          <a:xfrm>
            <a:off x="4848225" y="1722438"/>
            <a:ext cx="3629025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/>
            <a:r>
              <a:rPr lang="en-GB" altLang="en-US"/>
              <a:t>Click on the numbers for clues!</a:t>
            </a:r>
          </a:p>
        </p:txBody>
      </p:sp>
      <p:grpSp>
        <p:nvGrpSpPr>
          <p:cNvPr id="15" name="Group 14"/>
          <p:cNvGrpSpPr>
            <a:grpSpLocks/>
          </p:cNvGrpSpPr>
          <p:nvPr/>
        </p:nvGrpSpPr>
        <p:grpSpPr bwMode="auto">
          <a:xfrm>
            <a:off x="4848225" y="2322513"/>
            <a:ext cx="406400" cy="427037"/>
            <a:chOff x="4692772" y="2323022"/>
            <a:chExt cx="427302" cy="427302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AD6F61FC-2685-47E8-A3A9-8B3A1FA7AE11}"/>
                </a:ext>
              </a:extLst>
            </p:cNvPr>
            <p:cNvSpPr/>
            <p:nvPr/>
          </p:nvSpPr>
          <p:spPr>
            <a:xfrm>
              <a:off x="4692772" y="2323022"/>
              <a:ext cx="427302" cy="427302"/>
            </a:xfrm>
            <a:prstGeom prst="ellipse">
              <a:avLst/>
            </a:prstGeom>
            <a:solidFill>
              <a:srgbClr val="18A0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2307" name="Rectangle 16"/>
            <p:cNvSpPr>
              <a:spLocks noChangeArrowheads="1"/>
            </p:cNvSpPr>
            <p:nvPr/>
          </p:nvSpPr>
          <p:spPr bwMode="auto">
            <a:xfrm>
              <a:off x="4797366" y="2325470"/>
              <a:ext cx="218113" cy="422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72000" rIns="0" bIns="720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pPr algn="ctr" eaLnBrk="1" hangingPunct="1"/>
              <a:r>
                <a:rPr lang="en-GB" altLang="en-US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4848225" y="2921000"/>
            <a:ext cx="406400" cy="427038"/>
            <a:chOff x="4692772" y="3215349"/>
            <a:chExt cx="427302" cy="427302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0C4A402B-C18E-4035-84F8-D34B0B2269A7}"/>
                </a:ext>
              </a:extLst>
            </p:cNvPr>
            <p:cNvSpPr/>
            <p:nvPr/>
          </p:nvSpPr>
          <p:spPr>
            <a:xfrm>
              <a:off x="4692772" y="3215349"/>
              <a:ext cx="427302" cy="42730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2305" name="Rectangle 19"/>
            <p:cNvSpPr>
              <a:spLocks noChangeArrowheads="1"/>
            </p:cNvSpPr>
            <p:nvPr/>
          </p:nvSpPr>
          <p:spPr bwMode="auto">
            <a:xfrm>
              <a:off x="4797366" y="3217797"/>
              <a:ext cx="218113" cy="422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72000" rIns="0" bIns="720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pPr algn="ctr" eaLnBrk="1" hangingPunct="1"/>
              <a:r>
                <a:rPr lang="en-GB" altLang="en-US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22" name="Group 21"/>
          <p:cNvGrpSpPr>
            <a:grpSpLocks/>
          </p:cNvGrpSpPr>
          <p:nvPr/>
        </p:nvGrpSpPr>
        <p:grpSpPr bwMode="auto">
          <a:xfrm>
            <a:off x="4848225" y="3556000"/>
            <a:ext cx="406400" cy="427038"/>
            <a:chOff x="4692772" y="4105228"/>
            <a:chExt cx="427302" cy="427302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DDDAA383-2695-494E-AD85-89620556C52E}"/>
                </a:ext>
              </a:extLst>
            </p:cNvPr>
            <p:cNvSpPr/>
            <p:nvPr/>
          </p:nvSpPr>
          <p:spPr>
            <a:xfrm>
              <a:off x="4692772" y="4105228"/>
              <a:ext cx="427302" cy="427302"/>
            </a:xfrm>
            <a:prstGeom prst="ellipse">
              <a:avLst/>
            </a:prstGeom>
            <a:solidFill>
              <a:srgbClr val="18A0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2303" name="Rectangle 23"/>
            <p:cNvSpPr>
              <a:spLocks noChangeArrowheads="1"/>
            </p:cNvSpPr>
            <p:nvPr/>
          </p:nvSpPr>
          <p:spPr bwMode="auto">
            <a:xfrm>
              <a:off x="4797366" y="4107676"/>
              <a:ext cx="218113" cy="422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72000" rIns="0" bIns="720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pPr algn="ctr" eaLnBrk="1" hangingPunct="1"/>
              <a:r>
                <a:rPr lang="en-GB" altLang="en-US">
                  <a:solidFill>
                    <a:schemeClr val="bg1"/>
                  </a:solidFill>
                </a:rPr>
                <a:t>3</a:t>
              </a:r>
            </a:p>
          </p:txBody>
        </p:sp>
      </p:grp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5380038" y="2921000"/>
            <a:ext cx="3008312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/>
            <a:r>
              <a:rPr lang="en-GB" altLang="en-US" dirty="0"/>
              <a:t>I have 4 sides. </a:t>
            </a: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5380038" y="3557588"/>
            <a:ext cx="3008312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/>
            <a:r>
              <a:rPr lang="en-GB" altLang="en-US"/>
              <a:t>I have 2 long and 2 short sides.</a:t>
            </a:r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847725" y="1211263"/>
            <a:ext cx="3603625" cy="54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en-GB" altLang="en-US" sz="2600">
                <a:solidFill>
                  <a:srgbClr val="4EB2E5"/>
                </a:solidFill>
                <a:latin typeface="Twinkl SemiBold" pitchFamily="2" charset="0"/>
              </a:rPr>
              <a:t>What am I?</a:t>
            </a:r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1535113" y="1219200"/>
            <a:ext cx="2214562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en-GB" altLang="en-US" sz="2600">
                <a:solidFill>
                  <a:srgbClr val="4EB2E5"/>
                </a:solidFill>
                <a:latin typeface="Twinkl SemiBold" pitchFamily="2" charset="0"/>
              </a:rPr>
              <a:t>I am a…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7" grpId="0"/>
      <p:bldP spid="25" grpId="0"/>
      <p:bldP spid="26" grpId="0"/>
      <p:bldP spid="28" grpId="0"/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413" y="2022475"/>
            <a:ext cx="2943225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380038" y="2322513"/>
            <a:ext cx="3008312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/>
            <a:r>
              <a:rPr lang="en-GB" altLang="en-US"/>
              <a:t>I have 3 corners. </a:t>
            </a:r>
          </a:p>
        </p:txBody>
      </p:sp>
      <p:grpSp>
        <p:nvGrpSpPr>
          <p:cNvPr id="13316" name="Group 7"/>
          <p:cNvGrpSpPr>
            <a:grpSpLocks/>
          </p:cNvGrpSpPr>
          <p:nvPr/>
        </p:nvGrpSpPr>
        <p:grpSpPr bwMode="auto">
          <a:xfrm>
            <a:off x="6896100" y="5375275"/>
            <a:ext cx="1490663" cy="930275"/>
            <a:chOff x="6895750" y="5374591"/>
            <a:chExt cx="1491410" cy="931178"/>
          </a:xfrm>
        </p:grpSpPr>
        <p:sp>
          <p:nvSpPr>
            <p:cNvPr id="9" name="Arrow: Right 8">
              <a:extLst>
                <a:ext uri="{FF2B5EF4-FFF2-40B4-BE49-F238E27FC236}">
                  <a16:creationId xmlns:a16="http://schemas.microsoft.com/office/drawing/2014/main" id="{372855BB-F657-490D-899E-DE8023EA63B5}"/>
                </a:ext>
              </a:extLst>
            </p:cNvPr>
            <p:cNvSpPr/>
            <p:nvPr/>
          </p:nvSpPr>
          <p:spPr>
            <a:xfrm>
              <a:off x="6895750" y="5374591"/>
              <a:ext cx="1491410" cy="931178"/>
            </a:xfrm>
            <a:prstGeom prst="rightArrow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3331" name="Rectangle 9"/>
            <p:cNvSpPr>
              <a:spLocks noChangeArrowheads="1"/>
            </p:cNvSpPr>
            <p:nvPr/>
          </p:nvSpPr>
          <p:spPr bwMode="auto">
            <a:xfrm>
              <a:off x="7020396" y="5625517"/>
              <a:ext cx="1193383" cy="422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72000" rIns="0" bIns="720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pPr eaLnBrk="1" hangingPunct="1"/>
              <a:r>
                <a:rPr lang="en-GB" altLang="en-US">
                  <a:solidFill>
                    <a:schemeClr val="bg1"/>
                  </a:solidFill>
                </a:rPr>
                <a:t>next</a:t>
              </a:r>
            </a:p>
          </p:txBody>
        </p:sp>
      </p:grp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847725" y="1846263"/>
            <a:ext cx="3603625" cy="2852737"/>
            <a:chOff x="847288" y="1845578"/>
            <a:chExt cx="3603942" cy="2852738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07257DA-62A9-4C05-AB7D-058818D4EC91}"/>
                </a:ext>
              </a:extLst>
            </p:cNvPr>
            <p:cNvSpPr/>
            <p:nvPr/>
          </p:nvSpPr>
          <p:spPr>
            <a:xfrm>
              <a:off x="847288" y="1845578"/>
              <a:ext cx="3603942" cy="2852738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rgbClr val="4EB2E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3329" name="Rectangle 12"/>
            <p:cNvSpPr>
              <a:spLocks noChangeArrowheads="1"/>
            </p:cNvSpPr>
            <p:nvPr/>
          </p:nvSpPr>
          <p:spPr bwMode="auto">
            <a:xfrm>
              <a:off x="2165819" y="2275914"/>
              <a:ext cx="966880" cy="1992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72000" rIns="0" bIns="720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pPr algn="ctr" eaLnBrk="1" hangingPunct="1"/>
              <a:r>
                <a:rPr lang="en-GB" altLang="en-US" sz="12000" b="1">
                  <a:solidFill>
                    <a:srgbClr val="4EB2E5"/>
                  </a:solidFill>
                </a:rPr>
                <a:t>?</a:t>
              </a:r>
            </a:p>
          </p:txBody>
        </p:sp>
      </p:grpSp>
      <p:sp>
        <p:nvSpPr>
          <p:cNvPr id="13318" name="Rectangle 13"/>
          <p:cNvSpPr>
            <a:spLocks noChangeArrowheads="1"/>
          </p:cNvSpPr>
          <p:nvPr/>
        </p:nvSpPr>
        <p:spPr bwMode="auto">
          <a:xfrm>
            <a:off x="4848225" y="1722438"/>
            <a:ext cx="3629025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/>
            <a:r>
              <a:rPr lang="en-GB" altLang="en-US"/>
              <a:t>Click on the numbers for clues!</a:t>
            </a:r>
          </a:p>
        </p:txBody>
      </p:sp>
      <p:grpSp>
        <p:nvGrpSpPr>
          <p:cNvPr id="15" name="Group 14"/>
          <p:cNvGrpSpPr>
            <a:grpSpLocks/>
          </p:cNvGrpSpPr>
          <p:nvPr/>
        </p:nvGrpSpPr>
        <p:grpSpPr bwMode="auto">
          <a:xfrm>
            <a:off x="4848225" y="2322513"/>
            <a:ext cx="406400" cy="427037"/>
            <a:chOff x="4692772" y="2323022"/>
            <a:chExt cx="427302" cy="427302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13C40D7C-4BF0-4379-A3F0-35FB8ED2669F}"/>
                </a:ext>
              </a:extLst>
            </p:cNvPr>
            <p:cNvSpPr/>
            <p:nvPr/>
          </p:nvSpPr>
          <p:spPr>
            <a:xfrm>
              <a:off x="4692772" y="2323022"/>
              <a:ext cx="427302" cy="427302"/>
            </a:xfrm>
            <a:prstGeom prst="ellipse">
              <a:avLst/>
            </a:prstGeom>
            <a:solidFill>
              <a:srgbClr val="18A0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3327" name="Rectangle 16"/>
            <p:cNvSpPr>
              <a:spLocks noChangeArrowheads="1"/>
            </p:cNvSpPr>
            <p:nvPr/>
          </p:nvSpPr>
          <p:spPr bwMode="auto">
            <a:xfrm>
              <a:off x="4797366" y="2325470"/>
              <a:ext cx="218113" cy="422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72000" rIns="0" bIns="720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pPr algn="ctr" eaLnBrk="1" hangingPunct="1"/>
              <a:r>
                <a:rPr lang="en-GB" altLang="en-US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4848225" y="2921000"/>
            <a:ext cx="406400" cy="427038"/>
            <a:chOff x="4692772" y="3215349"/>
            <a:chExt cx="427302" cy="427302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8588F5D3-BCCF-417B-AB64-41686A179D7C}"/>
                </a:ext>
              </a:extLst>
            </p:cNvPr>
            <p:cNvSpPr/>
            <p:nvPr/>
          </p:nvSpPr>
          <p:spPr>
            <a:xfrm>
              <a:off x="4692772" y="3215349"/>
              <a:ext cx="427302" cy="42730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3325" name="Rectangle 19"/>
            <p:cNvSpPr>
              <a:spLocks noChangeArrowheads="1"/>
            </p:cNvSpPr>
            <p:nvPr/>
          </p:nvSpPr>
          <p:spPr bwMode="auto">
            <a:xfrm>
              <a:off x="4797366" y="3217797"/>
              <a:ext cx="218113" cy="422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72000" rIns="0" bIns="720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pPr algn="ctr" eaLnBrk="1" hangingPunct="1"/>
              <a:r>
                <a:rPr lang="en-GB" altLang="en-US">
                  <a:solidFill>
                    <a:schemeClr val="bg1"/>
                  </a:solidFill>
                </a:rPr>
                <a:t>2</a:t>
              </a:r>
            </a:p>
          </p:txBody>
        </p:sp>
      </p:grp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5380038" y="2921000"/>
            <a:ext cx="3008312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/>
            <a:r>
              <a:rPr lang="en-GB" altLang="en-US" dirty="0"/>
              <a:t>I have 3 sides.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847725" y="1211263"/>
            <a:ext cx="3603625" cy="54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en-GB" altLang="en-US" sz="2600">
                <a:solidFill>
                  <a:srgbClr val="4EB2E5"/>
                </a:solidFill>
                <a:latin typeface="Twinkl SemiBold" pitchFamily="2" charset="0"/>
              </a:rPr>
              <a:t>What am I?</a:t>
            </a: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1535113" y="1219200"/>
            <a:ext cx="2214562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en-GB" altLang="en-US" sz="2600">
                <a:solidFill>
                  <a:srgbClr val="4EB2E5"/>
                </a:solidFill>
                <a:latin typeface="Twinkl SemiBold" pitchFamily="2" charset="0"/>
              </a:rPr>
              <a:t>I am a…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7" grpId="0"/>
      <p:bldP spid="25" grpId="0"/>
      <p:bldP spid="22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25" y="1939925"/>
            <a:ext cx="2757488" cy="306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380038" y="2322513"/>
            <a:ext cx="3008312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/>
            <a:r>
              <a:rPr lang="en-GB" altLang="en-US"/>
              <a:t>I have 6 corners.</a:t>
            </a:r>
          </a:p>
        </p:txBody>
      </p:sp>
      <p:grpSp>
        <p:nvGrpSpPr>
          <p:cNvPr id="14340" name="Group 7"/>
          <p:cNvGrpSpPr>
            <a:grpSpLocks/>
          </p:cNvGrpSpPr>
          <p:nvPr/>
        </p:nvGrpSpPr>
        <p:grpSpPr bwMode="auto">
          <a:xfrm>
            <a:off x="6896100" y="5375275"/>
            <a:ext cx="1490663" cy="930275"/>
            <a:chOff x="6895750" y="5374591"/>
            <a:chExt cx="1491410" cy="931178"/>
          </a:xfrm>
        </p:grpSpPr>
        <p:sp>
          <p:nvSpPr>
            <p:cNvPr id="9" name="Arrow: Right 8">
              <a:extLst>
                <a:ext uri="{FF2B5EF4-FFF2-40B4-BE49-F238E27FC236}">
                  <a16:creationId xmlns:a16="http://schemas.microsoft.com/office/drawing/2014/main" id="{8E187B85-88C2-4C4C-99A7-BF086124F061}"/>
                </a:ext>
              </a:extLst>
            </p:cNvPr>
            <p:cNvSpPr/>
            <p:nvPr/>
          </p:nvSpPr>
          <p:spPr>
            <a:xfrm>
              <a:off x="6895750" y="5374591"/>
              <a:ext cx="1491410" cy="931178"/>
            </a:xfrm>
            <a:prstGeom prst="rightArrow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4355" name="Rectangle 9"/>
            <p:cNvSpPr>
              <a:spLocks noChangeArrowheads="1"/>
            </p:cNvSpPr>
            <p:nvPr/>
          </p:nvSpPr>
          <p:spPr bwMode="auto">
            <a:xfrm>
              <a:off x="7020396" y="5625517"/>
              <a:ext cx="1193383" cy="422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72000" rIns="0" bIns="720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pPr eaLnBrk="1" hangingPunct="1"/>
              <a:r>
                <a:rPr lang="en-GB" altLang="en-US">
                  <a:solidFill>
                    <a:schemeClr val="bg1"/>
                  </a:solidFill>
                </a:rPr>
                <a:t>next</a:t>
              </a:r>
            </a:p>
          </p:txBody>
        </p:sp>
      </p:grp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847725" y="1846263"/>
            <a:ext cx="3603625" cy="2852737"/>
            <a:chOff x="847288" y="1845578"/>
            <a:chExt cx="3603942" cy="2852738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D908894-3FD7-452A-9E0F-F8DB832D23FF}"/>
                </a:ext>
              </a:extLst>
            </p:cNvPr>
            <p:cNvSpPr/>
            <p:nvPr/>
          </p:nvSpPr>
          <p:spPr>
            <a:xfrm>
              <a:off x="847288" y="1845578"/>
              <a:ext cx="3603942" cy="2852738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rgbClr val="4EB2E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4353" name="Rectangle 12"/>
            <p:cNvSpPr>
              <a:spLocks noChangeArrowheads="1"/>
            </p:cNvSpPr>
            <p:nvPr/>
          </p:nvSpPr>
          <p:spPr bwMode="auto">
            <a:xfrm>
              <a:off x="2165819" y="2275914"/>
              <a:ext cx="966880" cy="1992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72000" rIns="0" bIns="720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pPr algn="ctr" eaLnBrk="1" hangingPunct="1"/>
              <a:r>
                <a:rPr lang="en-GB" altLang="en-US" sz="12000" b="1">
                  <a:solidFill>
                    <a:srgbClr val="4EB2E5"/>
                  </a:solidFill>
                </a:rPr>
                <a:t>?</a:t>
              </a:r>
            </a:p>
          </p:txBody>
        </p:sp>
      </p:grpSp>
      <p:sp>
        <p:nvSpPr>
          <p:cNvPr id="14342" name="Rectangle 13"/>
          <p:cNvSpPr>
            <a:spLocks noChangeArrowheads="1"/>
          </p:cNvSpPr>
          <p:nvPr/>
        </p:nvSpPr>
        <p:spPr bwMode="auto">
          <a:xfrm>
            <a:off x="4848225" y="1722438"/>
            <a:ext cx="3629025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/>
            <a:r>
              <a:rPr lang="en-GB" altLang="en-US"/>
              <a:t>Click on the numbers for clues!</a:t>
            </a:r>
          </a:p>
        </p:txBody>
      </p:sp>
      <p:grpSp>
        <p:nvGrpSpPr>
          <p:cNvPr id="15" name="Group 14"/>
          <p:cNvGrpSpPr>
            <a:grpSpLocks/>
          </p:cNvGrpSpPr>
          <p:nvPr/>
        </p:nvGrpSpPr>
        <p:grpSpPr bwMode="auto">
          <a:xfrm>
            <a:off x="4848225" y="2322513"/>
            <a:ext cx="406400" cy="427037"/>
            <a:chOff x="4692772" y="2323022"/>
            <a:chExt cx="427302" cy="427302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BE329BFD-AEA1-4C3C-A2E4-03A6875F6E89}"/>
                </a:ext>
              </a:extLst>
            </p:cNvPr>
            <p:cNvSpPr/>
            <p:nvPr/>
          </p:nvSpPr>
          <p:spPr>
            <a:xfrm>
              <a:off x="4692772" y="2323022"/>
              <a:ext cx="427302" cy="427302"/>
            </a:xfrm>
            <a:prstGeom prst="ellipse">
              <a:avLst/>
            </a:prstGeom>
            <a:solidFill>
              <a:srgbClr val="18A0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4351" name="Rectangle 16"/>
            <p:cNvSpPr>
              <a:spLocks noChangeArrowheads="1"/>
            </p:cNvSpPr>
            <p:nvPr/>
          </p:nvSpPr>
          <p:spPr bwMode="auto">
            <a:xfrm>
              <a:off x="4797366" y="2325470"/>
              <a:ext cx="218113" cy="422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72000" rIns="0" bIns="720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pPr algn="ctr" eaLnBrk="1" hangingPunct="1"/>
              <a:r>
                <a:rPr lang="en-GB" altLang="en-US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4848225" y="2921000"/>
            <a:ext cx="406400" cy="427038"/>
            <a:chOff x="4692772" y="3215349"/>
            <a:chExt cx="427302" cy="427302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E6486B0C-4E35-477B-BAFB-CE2CBD104E26}"/>
                </a:ext>
              </a:extLst>
            </p:cNvPr>
            <p:cNvSpPr/>
            <p:nvPr/>
          </p:nvSpPr>
          <p:spPr>
            <a:xfrm>
              <a:off x="4692772" y="3215349"/>
              <a:ext cx="427302" cy="42730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4349" name="Rectangle 19"/>
            <p:cNvSpPr>
              <a:spLocks noChangeArrowheads="1"/>
            </p:cNvSpPr>
            <p:nvPr/>
          </p:nvSpPr>
          <p:spPr bwMode="auto">
            <a:xfrm>
              <a:off x="4797366" y="3217797"/>
              <a:ext cx="218113" cy="422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72000" rIns="0" bIns="720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pPr algn="ctr" eaLnBrk="1" hangingPunct="1"/>
              <a:r>
                <a:rPr lang="en-GB" altLang="en-US">
                  <a:solidFill>
                    <a:schemeClr val="bg1"/>
                  </a:solidFill>
                </a:rPr>
                <a:t>2</a:t>
              </a:r>
            </a:p>
          </p:txBody>
        </p:sp>
      </p:grp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5380038" y="2921000"/>
            <a:ext cx="3008312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/>
            <a:r>
              <a:rPr lang="en-GB" altLang="en-US" dirty="0"/>
              <a:t>I have 6 sides.</a:t>
            </a: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847725" y="1211263"/>
            <a:ext cx="3603625" cy="54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en-GB" altLang="en-US" sz="2600">
                <a:solidFill>
                  <a:srgbClr val="4EB2E5"/>
                </a:solidFill>
                <a:latin typeface="Twinkl SemiBold" pitchFamily="2" charset="0"/>
              </a:rPr>
              <a:t>What am I?</a:t>
            </a:r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1535113" y="1219200"/>
            <a:ext cx="2214562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en-GB" altLang="en-US" sz="2600">
                <a:solidFill>
                  <a:srgbClr val="4EB2E5"/>
                </a:solidFill>
                <a:latin typeface="Twinkl SemiBold" pitchFamily="2" charset="0"/>
              </a:rPr>
              <a:t>I am a…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6" grpId="0"/>
      <p:bldP spid="22" grpId="0"/>
      <p:bldP spid="23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163" y="2084388"/>
            <a:ext cx="2709862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380038" y="2322513"/>
            <a:ext cx="3008312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/>
            <a:r>
              <a:rPr lang="en-GB" altLang="en-US"/>
              <a:t>I have 8 corners.</a:t>
            </a:r>
          </a:p>
        </p:txBody>
      </p:sp>
      <p:grpSp>
        <p:nvGrpSpPr>
          <p:cNvPr id="15364" name="Group 7"/>
          <p:cNvGrpSpPr>
            <a:grpSpLocks/>
          </p:cNvGrpSpPr>
          <p:nvPr/>
        </p:nvGrpSpPr>
        <p:grpSpPr bwMode="auto">
          <a:xfrm>
            <a:off x="6896100" y="5375275"/>
            <a:ext cx="1490663" cy="930275"/>
            <a:chOff x="6895750" y="5374591"/>
            <a:chExt cx="1491410" cy="931178"/>
          </a:xfrm>
        </p:grpSpPr>
        <p:sp>
          <p:nvSpPr>
            <p:cNvPr id="9" name="Arrow: Right 8">
              <a:extLst>
                <a:ext uri="{FF2B5EF4-FFF2-40B4-BE49-F238E27FC236}">
                  <a16:creationId xmlns:a16="http://schemas.microsoft.com/office/drawing/2014/main" id="{444E8987-1B4E-44A0-AF54-C8EE943A733B}"/>
                </a:ext>
              </a:extLst>
            </p:cNvPr>
            <p:cNvSpPr/>
            <p:nvPr/>
          </p:nvSpPr>
          <p:spPr>
            <a:xfrm>
              <a:off x="6895750" y="5374591"/>
              <a:ext cx="1491410" cy="931178"/>
            </a:xfrm>
            <a:prstGeom prst="rightArrow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5379" name="Rectangle 9"/>
            <p:cNvSpPr>
              <a:spLocks noChangeArrowheads="1"/>
            </p:cNvSpPr>
            <p:nvPr/>
          </p:nvSpPr>
          <p:spPr bwMode="auto">
            <a:xfrm>
              <a:off x="7020396" y="5625517"/>
              <a:ext cx="1193383" cy="422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72000" rIns="0" bIns="720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pPr eaLnBrk="1" hangingPunct="1"/>
              <a:r>
                <a:rPr lang="en-GB" altLang="en-US">
                  <a:solidFill>
                    <a:schemeClr val="bg1"/>
                  </a:solidFill>
                </a:rPr>
                <a:t>next</a:t>
              </a:r>
            </a:p>
          </p:txBody>
        </p:sp>
      </p:grp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847725" y="1846263"/>
            <a:ext cx="3603625" cy="2852737"/>
            <a:chOff x="847288" y="1845578"/>
            <a:chExt cx="3603942" cy="2852738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04E1FF3-8A0E-4740-8C88-68B8A3234681}"/>
                </a:ext>
              </a:extLst>
            </p:cNvPr>
            <p:cNvSpPr/>
            <p:nvPr/>
          </p:nvSpPr>
          <p:spPr>
            <a:xfrm>
              <a:off x="847288" y="1845578"/>
              <a:ext cx="3603942" cy="2852738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rgbClr val="4EB2E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5377" name="Rectangle 12"/>
            <p:cNvSpPr>
              <a:spLocks noChangeArrowheads="1"/>
            </p:cNvSpPr>
            <p:nvPr/>
          </p:nvSpPr>
          <p:spPr bwMode="auto">
            <a:xfrm>
              <a:off x="2165819" y="2275914"/>
              <a:ext cx="966880" cy="1992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72000" rIns="0" bIns="720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pPr algn="ctr" eaLnBrk="1" hangingPunct="1"/>
              <a:r>
                <a:rPr lang="en-GB" altLang="en-US" sz="12000" b="1">
                  <a:solidFill>
                    <a:srgbClr val="4EB2E5"/>
                  </a:solidFill>
                </a:rPr>
                <a:t>?</a:t>
              </a:r>
            </a:p>
          </p:txBody>
        </p:sp>
      </p:grpSp>
      <p:sp>
        <p:nvSpPr>
          <p:cNvPr id="15366" name="Rectangle 13"/>
          <p:cNvSpPr>
            <a:spLocks noChangeArrowheads="1"/>
          </p:cNvSpPr>
          <p:nvPr/>
        </p:nvSpPr>
        <p:spPr bwMode="auto">
          <a:xfrm>
            <a:off x="4848225" y="1722438"/>
            <a:ext cx="3629025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/>
            <a:r>
              <a:rPr lang="en-GB" altLang="en-US"/>
              <a:t>Click on the numbers for clues!</a:t>
            </a:r>
          </a:p>
        </p:txBody>
      </p:sp>
      <p:grpSp>
        <p:nvGrpSpPr>
          <p:cNvPr id="15" name="Group 14"/>
          <p:cNvGrpSpPr>
            <a:grpSpLocks/>
          </p:cNvGrpSpPr>
          <p:nvPr/>
        </p:nvGrpSpPr>
        <p:grpSpPr bwMode="auto">
          <a:xfrm>
            <a:off x="4848225" y="2322513"/>
            <a:ext cx="406400" cy="427037"/>
            <a:chOff x="4692772" y="2323022"/>
            <a:chExt cx="427302" cy="427302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7E3227D6-CB63-4913-A452-71846B9EDE57}"/>
                </a:ext>
              </a:extLst>
            </p:cNvPr>
            <p:cNvSpPr/>
            <p:nvPr/>
          </p:nvSpPr>
          <p:spPr>
            <a:xfrm>
              <a:off x="4692772" y="2323022"/>
              <a:ext cx="427302" cy="427302"/>
            </a:xfrm>
            <a:prstGeom prst="ellipse">
              <a:avLst/>
            </a:prstGeom>
            <a:solidFill>
              <a:srgbClr val="18A0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5375" name="Rectangle 16"/>
            <p:cNvSpPr>
              <a:spLocks noChangeArrowheads="1"/>
            </p:cNvSpPr>
            <p:nvPr/>
          </p:nvSpPr>
          <p:spPr bwMode="auto">
            <a:xfrm>
              <a:off x="4797366" y="2325470"/>
              <a:ext cx="218113" cy="422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72000" rIns="0" bIns="720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pPr algn="ctr" eaLnBrk="1" hangingPunct="1"/>
              <a:r>
                <a:rPr lang="en-GB" altLang="en-US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4848225" y="2921000"/>
            <a:ext cx="406400" cy="427038"/>
            <a:chOff x="4692772" y="3215349"/>
            <a:chExt cx="427302" cy="427302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DA5662B5-E756-4396-B11E-BB1011C239D2}"/>
                </a:ext>
              </a:extLst>
            </p:cNvPr>
            <p:cNvSpPr/>
            <p:nvPr/>
          </p:nvSpPr>
          <p:spPr>
            <a:xfrm>
              <a:off x="4692772" y="3215349"/>
              <a:ext cx="427302" cy="42730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5373" name="Rectangle 19"/>
            <p:cNvSpPr>
              <a:spLocks noChangeArrowheads="1"/>
            </p:cNvSpPr>
            <p:nvPr/>
          </p:nvSpPr>
          <p:spPr bwMode="auto">
            <a:xfrm>
              <a:off x="4797366" y="3217797"/>
              <a:ext cx="218113" cy="422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72000" rIns="0" bIns="720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pPr algn="ctr" eaLnBrk="1" hangingPunct="1"/>
              <a:r>
                <a:rPr lang="en-GB" altLang="en-US">
                  <a:solidFill>
                    <a:schemeClr val="bg1"/>
                  </a:solidFill>
                </a:rPr>
                <a:t>2</a:t>
              </a:r>
            </a:p>
          </p:txBody>
        </p:sp>
      </p:grp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5380038" y="2921000"/>
            <a:ext cx="3008312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/>
            <a:r>
              <a:rPr lang="en-GB" altLang="en-US" dirty="0"/>
              <a:t>I have 8 sides.</a:t>
            </a: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847725" y="1211263"/>
            <a:ext cx="3603625" cy="54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en-GB" altLang="en-US" sz="2600">
                <a:solidFill>
                  <a:srgbClr val="4EB2E5"/>
                </a:solidFill>
                <a:latin typeface="Twinkl SemiBold" pitchFamily="2" charset="0"/>
              </a:rPr>
              <a:t>What am I?</a:t>
            </a:r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1535113" y="1219200"/>
            <a:ext cx="2214562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en-GB" altLang="en-US" sz="2600">
                <a:solidFill>
                  <a:srgbClr val="4EB2E5"/>
                </a:solidFill>
                <a:latin typeface="Twinkl SemiBold" pitchFamily="2" charset="0"/>
              </a:rPr>
              <a:t>I am a…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7" grpId="0"/>
      <p:bldP spid="22" grpId="0"/>
      <p:bldP spid="23" grpId="0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1422</TotalTime>
  <Words>246</Words>
  <Application>Microsoft Office PowerPoint</Application>
  <PresentationFormat>On-screen Show (4:3)</PresentationFormat>
  <Paragraphs>71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Twinkl</vt:lpstr>
      <vt:lpstr>Twinkl SemiBold</vt:lpstr>
      <vt:lpstr>Sassoon Infant Rg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Geography</dc:title>
  <dc:creator>Twinkl</dc:creator>
  <cp:lastModifiedBy>Administrator</cp:lastModifiedBy>
  <cp:revision>139</cp:revision>
  <dcterms:created xsi:type="dcterms:W3CDTF">2014-10-01T16:09:27Z</dcterms:created>
  <dcterms:modified xsi:type="dcterms:W3CDTF">2020-02-06T14:01:00Z</dcterms:modified>
</cp:coreProperties>
</file>