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9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0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2" r:id="rId5"/>
    <p:sldMasterId id="2147483726" r:id="rId6"/>
    <p:sldMasterId id="2147483750" r:id="rId7"/>
    <p:sldMasterId id="2147483783" r:id="rId8"/>
    <p:sldMasterId id="2147483795" r:id="rId9"/>
    <p:sldMasterId id="2147483813" r:id="rId10"/>
    <p:sldMasterId id="2147483825" r:id="rId11"/>
    <p:sldMasterId id="2147483945" r:id="rId12"/>
    <p:sldMasterId id="2147483975" r:id="rId13"/>
    <p:sldMasterId id="2147483993" r:id="rId14"/>
  </p:sldMasterIdLst>
  <p:notesMasterIdLst>
    <p:notesMasterId r:id="rId39"/>
  </p:notesMasterIdLst>
  <p:sldIdLst>
    <p:sldId id="256" r:id="rId15"/>
    <p:sldId id="279" r:id="rId16"/>
    <p:sldId id="299" r:id="rId17"/>
    <p:sldId id="257" r:id="rId18"/>
    <p:sldId id="258" r:id="rId19"/>
    <p:sldId id="294" r:id="rId20"/>
    <p:sldId id="292" r:id="rId21"/>
    <p:sldId id="259" r:id="rId22"/>
    <p:sldId id="293" r:id="rId23"/>
    <p:sldId id="295" r:id="rId24"/>
    <p:sldId id="302" r:id="rId25"/>
    <p:sldId id="261" r:id="rId26"/>
    <p:sldId id="296" r:id="rId27"/>
    <p:sldId id="300" r:id="rId28"/>
    <p:sldId id="267" r:id="rId29"/>
    <p:sldId id="269" r:id="rId30"/>
    <p:sldId id="270" r:id="rId31"/>
    <p:sldId id="271" r:id="rId32"/>
    <p:sldId id="265" r:id="rId33"/>
    <p:sldId id="264" r:id="rId34"/>
    <p:sldId id="298" r:id="rId35"/>
    <p:sldId id="281" r:id="rId36"/>
    <p:sldId id="301" r:id="rId37"/>
    <p:sldId id="28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77DB09-CBA2-4880-957A-298CFB370D85}" v="2" dt="2025-05-09T14:03:54.008"/>
    <p1510:client id="{6EE5D3A7-DF1D-40D6-B5EE-DCBE0456CEC8}" v="2" dt="2025-05-09T15:03:35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52" autoAdjust="0"/>
  </p:normalViewPr>
  <p:slideViewPr>
    <p:cSldViewPr snapToGrid="0">
      <p:cViewPr varScale="1">
        <p:scale>
          <a:sx n="62" d="100"/>
          <a:sy n="62" d="100"/>
        </p:scale>
        <p:origin x="636" y="-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CAC33-D0A1-4421-A86D-39D665D29860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9D50D-EA4E-4B61-862A-307D3EC3E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19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9D50D-EA4E-4B61-862A-307D3EC3E25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97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2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2256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2844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8724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3508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1278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794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5229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2699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1173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1343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42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336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021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6118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3807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1744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3575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996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994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1796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1995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57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0573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3797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3459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699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1840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96664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386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228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9728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5772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686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2195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4373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1519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843107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54553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41559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17283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9774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5972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0504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000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3138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16946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066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32945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7142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63586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89806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1547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9497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87151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92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4687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40011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4653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8948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39003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338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056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074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048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18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619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283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226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873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1584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62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66174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527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714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76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63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655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7538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933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425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553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407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644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43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514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227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6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895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01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085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5123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37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507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876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40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0952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13665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2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407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4580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600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467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642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0531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2299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414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5777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8727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36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0865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7123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9492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0709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595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1127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4945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563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264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8540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25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6250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6958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054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1716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4376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013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786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2334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879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21234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6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4199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1191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847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2270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12378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38333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0833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720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47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953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06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5709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642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9279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0881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2651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3690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4069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134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1444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167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76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78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345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4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90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988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451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589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69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339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42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98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8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4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healthystart.nhs.uk/wp-content/uploads/2011/05/eatwell-plate-label.png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http://www.northlanarkshire.gov.uk/media/image/n/4/stbarbaras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frm=1&amp;source=images&amp;cd=&amp;cad=rja&amp;uact=8&amp;docid=zVylyQLXvx3UXM&amp;tbnid=5Qj-QSuVJmcXuM:&amp;ved=0CAUQjRw&amp;url=https://twocatholicgirls.wordpress.com/page/2/&amp;ei=-IF6U-mXI7Ky7Aa2nIBQ&amp;psig=AFQjCNGB6dyseOsbObvkN48TBFXSFZ_3uA&amp;ust=1400623818250841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St. Barbara’s Primary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r>
              <a:rPr lang="en-GB" dirty="0"/>
              <a:t>Induction</a:t>
            </a:r>
          </a:p>
          <a:p>
            <a:r>
              <a:rPr lang="en-GB"/>
              <a:t>May 2025</a:t>
            </a:r>
          </a:p>
        </p:txBody>
      </p:sp>
    </p:spTree>
    <p:extLst>
      <p:ext uri="{BB962C8B-B14F-4D97-AF65-F5344CB8AC3E}">
        <p14:creationId xmlns:p14="http://schemas.microsoft.com/office/powerpoint/2010/main" val="273476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EBA8E-B5E4-451A-BFC4-78B79E20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/>
              <a:t>Numeracy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E44C2-F5A1-D0F7-DBE3-AF145F682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3570">
            <a:off x="934450" y="2870478"/>
            <a:ext cx="2306537" cy="1886747"/>
          </a:xfrm>
          <a:prstGeom prst="rect">
            <a:avLst/>
          </a:prstGeom>
        </p:spPr>
      </p:pic>
      <p:pic>
        <p:nvPicPr>
          <p:cNvPr id="3078" name="Picture 6" descr="Domino Sorting - Math For Love">
            <a:extLst>
              <a:ext uri="{FF2B5EF4-FFF2-40B4-BE49-F238E27FC236}">
                <a16:creationId xmlns:a16="http://schemas.microsoft.com/office/drawing/2014/main" id="{3B89A80B-25E2-91D0-3EC0-738C420A2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7458">
            <a:off x="5300330" y="1563586"/>
            <a:ext cx="1455492" cy="103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100+ Number Lines to 20 | Engaging KS1 Primary Resources">
            <a:extLst>
              <a:ext uri="{FF2B5EF4-FFF2-40B4-BE49-F238E27FC236}">
                <a16:creationId xmlns:a16="http://schemas.microsoft.com/office/drawing/2014/main" id="{8D0BEB22-373C-41DB-8889-D2DD70523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54"/>
          <a:stretch/>
        </p:blipFill>
        <p:spPr bwMode="auto">
          <a:xfrm>
            <a:off x="1282043" y="5355530"/>
            <a:ext cx="5525104" cy="141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icture Graphs | Primary 1 Maths | Geniebook">
            <a:extLst>
              <a:ext uri="{FF2B5EF4-FFF2-40B4-BE49-F238E27FC236}">
                <a16:creationId xmlns:a16="http://schemas.microsoft.com/office/drawing/2014/main" id="{44E2E5A5-C61B-26C0-A8F0-7564C400B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494" y="210625"/>
            <a:ext cx="3191448" cy="39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Number Story Book Posters (SB3993) - SparkleBox">
            <a:extLst>
              <a:ext uri="{FF2B5EF4-FFF2-40B4-BE49-F238E27FC236}">
                <a16:creationId xmlns:a16="http://schemas.microsoft.com/office/drawing/2014/main" id="{0CE0CFD3-AE51-B105-E9F0-7FD466FF2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1" b="10733"/>
          <a:stretch/>
        </p:blipFill>
        <p:spPr bwMode="auto">
          <a:xfrm>
            <a:off x="3678148" y="2941799"/>
            <a:ext cx="4201598" cy="217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07DB7583-38EF-4690-6551-D189BEA7A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25469" r="10593" b="25692"/>
          <a:stretch/>
        </p:blipFill>
        <p:spPr bwMode="auto">
          <a:xfrm>
            <a:off x="8147406" y="4420710"/>
            <a:ext cx="3712787" cy="230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5AA52E8C-C60F-4A21-BA80-D5A9A37D4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96" y="210625"/>
            <a:ext cx="1974051" cy="197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44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B612452-2826-6BFC-8653-D0D54A24F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3" y="0"/>
            <a:ext cx="11234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81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at Home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9616" y="1844825"/>
            <a:ext cx="70567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altLang="en-US" sz="2800" dirty="0"/>
              <a:t>Rhymes and songs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altLang="en-US" sz="2800" dirty="0"/>
              <a:t>Days of the week/months of the year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altLang="en-US" sz="2800" dirty="0"/>
              <a:t>Counting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altLang="en-US" sz="2800" dirty="0"/>
              <a:t>Sorting Games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altLang="en-US" sz="2800" dirty="0"/>
              <a:t>Language – positional games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altLang="en-US" sz="2800" dirty="0"/>
              <a:t>Turn-taking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altLang="en-US" sz="2800" dirty="0"/>
              <a:t>Problem Solving and Enquiry… ‘why?’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altLang="en-US" sz="2800" dirty="0"/>
              <a:t>Skills for Life: setting the table!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8057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23865-229B-43DF-909E-38A2A00F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2366"/>
            <a:ext cx="9601200" cy="814227"/>
          </a:xfrm>
        </p:spPr>
        <p:txBody>
          <a:bodyPr/>
          <a:lstStyle/>
          <a:p>
            <a:pPr algn="ctr"/>
            <a:r>
              <a:rPr lang="en-GB" dirty="0"/>
              <a:t>Health and Wellbeing</a:t>
            </a:r>
          </a:p>
        </p:txBody>
      </p:sp>
      <p:pic>
        <p:nvPicPr>
          <p:cNvPr id="5122" name="Picture 2" descr="Shanarri Free Printables">
            <a:extLst>
              <a:ext uri="{FF2B5EF4-FFF2-40B4-BE49-F238E27FC236}">
                <a16:creationId xmlns:a16="http://schemas.microsoft.com/office/drawing/2014/main" id="{46E872ED-A3F6-B558-4DE1-731C3DF00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09" y="1284269"/>
            <a:ext cx="5618366" cy="547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44040C-8764-18F6-C9F7-E8C7A2861A58}"/>
              </a:ext>
            </a:extLst>
          </p:cNvPr>
          <p:cNvSpPr txBox="1"/>
          <p:nvPr/>
        </p:nvSpPr>
        <p:spPr>
          <a:xfrm>
            <a:off x="1865141" y="775661"/>
            <a:ext cx="31670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rgbClr val="00B050"/>
                </a:solidFill>
              </a:rPr>
              <a:t>GIRFEC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FA5193-B56F-BBB2-39FB-E30D36635B50}"/>
              </a:ext>
            </a:extLst>
          </p:cNvPr>
          <p:cNvSpPr txBox="1"/>
          <p:nvPr/>
        </p:nvSpPr>
        <p:spPr>
          <a:xfrm>
            <a:off x="399789" y="1669842"/>
            <a:ext cx="6097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</a:rPr>
              <a:t>UN RIGHTS OF THE CHILD</a:t>
            </a:r>
          </a:p>
        </p:txBody>
      </p:sp>
      <p:pic>
        <p:nvPicPr>
          <p:cNvPr id="7" name="Picture 2" descr="H &amp; W diagram">
            <a:extLst>
              <a:ext uri="{FF2B5EF4-FFF2-40B4-BE49-F238E27FC236}">
                <a16:creationId xmlns:a16="http://schemas.microsoft.com/office/drawing/2014/main" id="{D928F91B-C4D3-129F-F125-1C6B83417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19" y="2464573"/>
            <a:ext cx="3949451" cy="394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04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59C96-7BCD-6D5B-026C-455223891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1" t="12134" r="5281" b="6518"/>
          <a:stretch/>
        </p:blipFill>
        <p:spPr>
          <a:xfrm>
            <a:off x="205483" y="1181529"/>
            <a:ext cx="8885819" cy="4366516"/>
          </a:xfrm>
          <a:prstGeom prst="rect">
            <a:avLst/>
          </a:prstGeom>
        </p:spPr>
      </p:pic>
      <p:pic>
        <p:nvPicPr>
          <p:cNvPr id="6146" name="Picture 2" descr="Thank you for visiting the Sid and SHANARRI website All about our Sid and  SHANARRI Project Background Following requests from pr">
            <a:extLst>
              <a:ext uri="{FF2B5EF4-FFF2-40B4-BE49-F238E27FC236}">
                <a16:creationId xmlns:a16="http://schemas.microsoft.com/office/drawing/2014/main" id="{146C1431-C6F6-91DE-72D7-FF76C2F0C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561" y="2884148"/>
            <a:ext cx="2219914" cy="26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9A2D63-02D8-AB03-7937-233B75FB5CB2}"/>
              </a:ext>
            </a:extLst>
          </p:cNvPr>
          <p:cNvSpPr txBox="1"/>
          <p:nvPr/>
        </p:nvSpPr>
        <p:spPr>
          <a:xfrm>
            <a:off x="9318661" y="770562"/>
            <a:ext cx="2455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Sid and </a:t>
            </a:r>
          </a:p>
          <a:p>
            <a:pPr algn="ctr"/>
            <a:r>
              <a:rPr lang="en-GB" sz="2400" dirty="0"/>
              <a:t>SHANARRI</a:t>
            </a:r>
          </a:p>
        </p:txBody>
      </p:sp>
    </p:spTree>
    <p:extLst>
      <p:ext uri="{BB962C8B-B14F-4D97-AF65-F5344CB8AC3E}">
        <p14:creationId xmlns:p14="http://schemas.microsoft.com/office/powerpoint/2010/main" val="2691077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HWB: Six Organizers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67608" y="1916832"/>
            <a:ext cx="8455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Mental, emotional, social and physical wellbeing</a:t>
            </a:r>
            <a:endParaRPr lang="en-GB" sz="4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Planning for choices and changes</a:t>
            </a:r>
            <a:endParaRPr lang="en-GB" sz="4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Physical education, physical activity and sport</a:t>
            </a:r>
            <a:endParaRPr lang="en-GB" sz="4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Food and health</a:t>
            </a:r>
            <a:endParaRPr lang="en-GB" sz="4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Substance misuse</a:t>
            </a:r>
            <a:endParaRPr lang="en-GB" sz="4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Relationships; relationships and parenthood.</a:t>
            </a:r>
            <a:endParaRPr lang="en-GB" sz="4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6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Health and Wellbeing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079379" y="92142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9900"/>
                </a:solidFill>
                <a:latin typeface="Comic Sans MS" panose="030F0702030302020204" pitchFamily="66" charset="0"/>
              </a:rPr>
              <a:t>HWB</a:t>
            </a:r>
          </a:p>
        </p:txBody>
      </p:sp>
      <p:sp>
        <p:nvSpPr>
          <p:cNvPr id="8" name="Rectangle 7"/>
          <p:cNvSpPr/>
          <p:nvPr/>
        </p:nvSpPr>
        <p:spPr>
          <a:xfrm>
            <a:off x="1991544" y="2513382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9900"/>
                </a:solidFill>
                <a:latin typeface="Comic Sans MS" panose="030F0702030302020204" pitchFamily="66" charset="0"/>
              </a:rPr>
              <a:t>Mental and Emotional 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5881" y="2481874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9900"/>
                </a:solidFill>
                <a:latin typeface="Comic Sans MS" panose="030F0702030302020204" pitchFamily="66" charset="0"/>
              </a:rPr>
              <a:t>Social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61944" y="2510507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9900"/>
                </a:solidFill>
                <a:latin typeface="Comic Sans MS" panose="030F0702030302020204" pitchFamily="66" charset="0"/>
              </a:rPr>
              <a:t>Physical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16280" y="2513382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  Spiritual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3071664" y="2954079"/>
            <a:ext cx="144016" cy="648072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097202" y="3792293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Friendship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Caring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Emotions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Listening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Talking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Resilience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5359210" y="2876245"/>
            <a:ext cx="144016" cy="648072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191202" y="3703551"/>
            <a:ext cx="2359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Rights &amp; responsibilities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Talents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Needs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Abilities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Contributing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Confidence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Interpersonal Skills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7307063" y="2895414"/>
            <a:ext cx="144016" cy="648072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514975" y="3717899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My body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Keeping healthy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Risk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Staying safe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Travelling safely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P.E.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9268964" y="2860772"/>
            <a:ext cx="144016" cy="64807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8584888" y="3602152"/>
            <a:ext cx="1656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My soul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Relationships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Sharing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Loving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Praying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Caring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Talents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Contributing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Including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Remembering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1165" y="141626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Rights of the Child           GIRFEC        This is our Faith</a:t>
            </a:r>
          </a:p>
        </p:txBody>
      </p:sp>
    </p:spTree>
    <p:extLst>
      <p:ext uri="{BB962C8B-B14F-4D97-AF65-F5344CB8AC3E}">
        <p14:creationId xmlns:p14="http://schemas.microsoft.com/office/powerpoint/2010/main" val="1549032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Health and Wellbeing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2700" b="1" dirty="0">
                <a:solidFill>
                  <a:srgbClr val="009900"/>
                </a:solidFill>
                <a:latin typeface="Comic Sans MS" panose="030F0702030302020204" pitchFamily="66" charset="0"/>
              </a:rPr>
              <a:t>HWB</a:t>
            </a:r>
            <a:br>
              <a:rPr lang="en-GB" b="1" dirty="0">
                <a:solidFill>
                  <a:srgbClr val="009900"/>
                </a:solidFill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759200" y="1146867"/>
            <a:ext cx="4293641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07644" y="1187857"/>
            <a:ext cx="459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Planning for choices and changes</a:t>
            </a:r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4909" y="2749464"/>
            <a:ext cx="536557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4358" y="1774639"/>
            <a:ext cx="9750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I can describe some of the kinds of work that people do and I am finding out about the wider world of work.                                  </a:t>
            </a: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HWB 0-20a / HWB 1-20a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3856" y="3490134"/>
            <a:ext cx="878497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I am learning to move my body well, exploring how to manage and control it and finding out how to use and share space.</a:t>
            </a:r>
          </a:p>
          <a:p>
            <a:pPr algn="ctr"/>
            <a:r>
              <a:rPr lang="en-GB" b="1" dirty="0">
                <a:solidFill>
                  <a:srgbClr val="009900"/>
                </a:solidFill>
                <a:latin typeface="Comic Sans MS" panose="030F0702030302020204" pitchFamily="66" charset="0"/>
              </a:rPr>
              <a:t>HWB 0-21a</a:t>
            </a:r>
          </a:p>
          <a:p>
            <a:pPr algn="ctr"/>
            <a:endParaRPr lang="en-GB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I am developing my movement skills through practice and energetic play.</a:t>
            </a:r>
          </a:p>
          <a:p>
            <a:pPr algn="ctr"/>
            <a:r>
              <a:rPr lang="en-GB" b="1" dirty="0">
                <a:solidFill>
                  <a:srgbClr val="009900"/>
                </a:solidFill>
                <a:latin typeface="Comic Sans MS" panose="030F0702030302020204" pitchFamily="66" charset="0"/>
              </a:rPr>
              <a:t>HWB 0-22a</a:t>
            </a:r>
          </a:p>
          <a:p>
            <a:pPr algn="ctr"/>
            <a:endParaRPr lang="en-GB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I am aware of my own and others’ needs and feelings especially when taking turns and sharing resources. I recognise the need to follow rules.</a:t>
            </a:r>
          </a:p>
          <a:p>
            <a:pPr algn="ctr"/>
            <a:r>
              <a:rPr lang="en-GB" b="1" dirty="0">
                <a:solidFill>
                  <a:srgbClr val="009900"/>
                </a:solidFill>
                <a:latin typeface="Comic Sans MS" panose="030F0702030302020204" pitchFamily="66" charset="0"/>
              </a:rPr>
              <a:t>HWB 0-23a</a:t>
            </a:r>
            <a:endParaRPr lang="en-GB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 descr="C:\Users\owner\AppData\Local\Microsoft\Windows\Temporary Internet Files\Content.IE5\FTG6V4Q4\MC9004344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45" y="250684"/>
            <a:ext cx="812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wner\AppData\Local\Microsoft\Windows\Temporary Internet Files\Content.IE5\FTG6V4Q4\MC9000602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54" y="5067489"/>
            <a:ext cx="123079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vid Bedford - It's My Turn! Revie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081" y="5303149"/>
            <a:ext cx="1354703" cy="13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44910" y="2753700"/>
            <a:ext cx="5365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Physical education, physical activity and sport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429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5881" y="355775"/>
            <a:ext cx="242631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b="1" dirty="0"/>
              <a:t>Food and Health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2148260" y="1007096"/>
            <a:ext cx="7344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 know that people need different kinds of food to keep them healthy.     </a:t>
            </a:r>
            <a:r>
              <a:rPr lang="en-GB" sz="1600" b="1" dirty="0">
                <a:solidFill>
                  <a:srgbClr val="009900"/>
                </a:solidFill>
                <a:latin typeface="Comic Sans MS" panose="030F0702030302020204" pitchFamily="66" charset="0"/>
              </a:rPr>
              <a:t>HWB 0-32a</a:t>
            </a:r>
          </a:p>
          <a:p>
            <a:pPr algn="ctr"/>
            <a:endParaRPr lang="en-GB" sz="16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I explore and discover where foods come from as I choose, prepare and taste different foods.     </a:t>
            </a:r>
            <a:r>
              <a:rPr lang="en-GB" sz="1600" b="1" dirty="0">
                <a:solidFill>
                  <a:srgbClr val="009900"/>
                </a:solidFill>
                <a:latin typeface="Comic Sans MS" panose="030F0702030302020204" pitchFamily="66" charset="0"/>
              </a:rPr>
              <a:t>HWB 0-35a</a:t>
            </a:r>
            <a:endParaRPr lang="en-GB" sz="1600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2" name="Picture 4" descr="http://www.healthystart.nhs.uk/wp-content/uploads/2011/05/eatwell-plate-labe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11" y="2643302"/>
            <a:ext cx="5320369" cy="393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445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286000" y="1828800"/>
            <a:ext cx="7543800" cy="4876800"/>
          </a:xfrm>
          <a:custGeom>
            <a:avLst/>
            <a:gdLst>
              <a:gd name="T0" fmla="*/ 2147483647 w 21600"/>
              <a:gd name="T1" fmla="*/ 550536533 h 21600"/>
              <a:gd name="T2" fmla="*/ 1317336075 w 21600"/>
              <a:gd name="T3" fmla="*/ 1101073067 h 21600"/>
              <a:gd name="T4" fmla="*/ 0 w 21600"/>
              <a:gd name="T5" fmla="*/ 550536533 h 21600"/>
              <a:gd name="T6" fmla="*/ 1317336075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Interdisciplinary Learning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0" y="2621087"/>
            <a:ext cx="4572000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GB" altLang="en-US" dirty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GB" altLang="en-US" dirty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GB" altLang="en-US" dirty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Making connections </a:t>
            </a:r>
          </a:p>
          <a:p>
            <a:pPr algn="ctr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across the </a:t>
            </a:r>
          </a:p>
          <a:p>
            <a:pPr algn="ctr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curriculum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412776"/>
            <a:ext cx="215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Knowledge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3552" y="1988840"/>
            <a:ext cx="186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Understanding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6724" y="2621087"/>
            <a:ext cx="128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Skills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7683" y="141277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Unfamiliar contexts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24192" y="19888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Challenge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0" y="2621087"/>
            <a:ext cx="174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Depth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5920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79907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Overview: Week 1                Week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7000" y="1803400"/>
            <a:ext cx="39268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The Catholic School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Curriculum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Transition Journey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Class Configuration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Uniform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701F03-7502-44A7-AA28-5CD25A9BA618}"/>
              </a:ext>
            </a:extLst>
          </p:cNvPr>
          <p:cNvSpPr/>
          <p:nvPr/>
        </p:nvSpPr>
        <p:spPr>
          <a:xfrm>
            <a:off x="6583680" y="1778418"/>
            <a:ext cx="4785360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Welcome from Fr. O'Brien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Classes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Practical Information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Cafeteria and Breakfast Club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Aftercare Services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Buddies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DD3D52-92D8-7C6E-156F-18EE399F7A69}"/>
              </a:ext>
            </a:extLst>
          </p:cNvPr>
          <p:cNvSpPr txBox="1"/>
          <p:nvPr/>
        </p:nvSpPr>
        <p:spPr>
          <a:xfrm>
            <a:off x="2239766" y="5065160"/>
            <a:ext cx="7325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Parent Council/PTA</a:t>
            </a:r>
          </a:p>
        </p:txBody>
      </p:sp>
    </p:spTree>
    <p:extLst>
      <p:ext uri="{BB962C8B-B14F-4D97-AF65-F5344CB8AC3E}">
        <p14:creationId xmlns:p14="http://schemas.microsoft.com/office/powerpoint/2010/main" val="1089005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8791" y="404664"/>
            <a:ext cx="4660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>
                <a:latin typeface="Comic Sans MS" pitchFamily="66" charset="0"/>
              </a:rPr>
              <a:t>Jack and the Beanstalk: linking learning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847528" y="1000041"/>
            <a:ext cx="4572000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>
                <a:latin typeface="Comic Sans MS" pitchFamily="66" charset="0"/>
              </a:rPr>
              <a:t>Literacy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Listening to the story – predicting etc.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Talking about the story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Writing about the story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Reading to partners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Writing about planting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672064" y="1000042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>
                <a:latin typeface="Comic Sans MS" pitchFamily="66" charset="0"/>
              </a:rPr>
              <a:t>Science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Planting and growing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What do plants need to grow?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Why soil? Why not sand?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Why holes in our pots?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5000" y="3031367"/>
            <a:ext cx="2401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>
                <a:latin typeface="Comic Sans MS" pitchFamily="66" charset="0"/>
              </a:rPr>
              <a:t>Digital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Counting games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Smartboard/iPads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0782" y="4231695"/>
            <a:ext cx="5325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>
                <a:latin typeface="Comic Sans MS" pitchFamily="66" charset="0"/>
              </a:rPr>
              <a:t>Numeracy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Counting the seeds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How many shall I put in each pot?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Which stem is bigger; smaller?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How big am I?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 Am I bigger/smaller than the beanstalk?</a:t>
            </a:r>
          </a:p>
          <a:p>
            <a:pPr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 </a:t>
            </a:r>
            <a:endParaRPr lang="en-GB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6846760" y="3446866"/>
            <a:ext cx="3726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>
                <a:latin typeface="Comic Sans MS" pitchFamily="66" charset="0"/>
              </a:rPr>
              <a:t>Art and Design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Poster: Cow For Sale!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Pictures/collage of a beanstalk</a:t>
            </a:r>
          </a:p>
        </p:txBody>
      </p:sp>
      <p:sp>
        <p:nvSpPr>
          <p:cNvPr id="8" name="Rectangle 7"/>
          <p:cNvSpPr/>
          <p:nvPr/>
        </p:nvSpPr>
        <p:spPr>
          <a:xfrm>
            <a:off x="6893857" y="5169816"/>
            <a:ext cx="35514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>
                <a:latin typeface="Comic Sans MS" pitchFamily="66" charset="0"/>
              </a:rPr>
              <a:t>R.E.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Thank you God for the plants</a:t>
            </a:r>
          </a:p>
        </p:txBody>
      </p:sp>
    </p:spTree>
    <p:extLst>
      <p:ext uri="{BB962C8B-B14F-4D97-AF65-F5344CB8AC3E}">
        <p14:creationId xmlns:p14="http://schemas.microsoft.com/office/powerpoint/2010/main" val="2985335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E8F78-98F5-4806-8E51-8BDCCA84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29CEC9-A8A4-46CE-B303-1A832314F2D4}"/>
              </a:ext>
            </a:extLst>
          </p:cNvPr>
          <p:cNvSpPr txBox="1"/>
          <p:nvPr/>
        </p:nvSpPr>
        <p:spPr>
          <a:xfrm>
            <a:off x="1412240" y="2824480"/>
            <a:ext cx="935736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/>
              <a:t>Groupcall: email</a:t>
            </a:r>
          </a:p>
          <a:p>
            <a:endParaRPr lang="en-GB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i="1" dirty="0"/>
              <a:t>X</a:t>
            </a:r>
            <a:r>
              <a:rPr lang="en-GB" sz="2400" dirty="0"/>
              <a:t>: @St_BarbarasPS</a:t>
            </a:r>
          </a:p>
          <a:p>
            <a:endParaRPr lang="en-GB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/>
              <a:t>School Website</a:t>
            </a:r>
          </a:p>
          <a:p>
            <a:endParaRPr lang="en-GB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/>
              <a:t>YouTube Channel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99668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Current School Information: Classes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99" y="3082533"/>
            <a:ext cx="11315699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Classes: currently 28 children enrolled for P.1. 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Primary 1 is capped at 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Composite classes (any stage) are also capped at 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There will be a Primary 1 class and a composite P.1/2 class in August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Staffing: to be confirmed; range of staff working with each class each week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Buddies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Slides will be available on the website following the second induction session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93421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7D59-1AB3-05D5-EC27-14490C80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Transition: 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F03901-01CA-B1FD-D2B3-1DAC0591A3BF}"/>
              </a:ext>
            </a:extLst>
          </p:cNvPr>
          <p:cNvSpPr txBox="1"/>
          <p:nvPr/>
        </p:nvSpPr>
        <p:spPr>
          <a:xfrm>
            <a:off x="1982912" y="2578813"/>
            <a:ext cx="9257015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Visits to all linked Early Years establishments have been organized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Discussions with staff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See children in their learning environments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Chats with the children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Transition reports to school 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Next Induction visit (Tuesday 20</a:t>
            </a:r>
            <a:r>
              <a:rPr lang="en-GB" sz="3200" baseline="30000" dirty="0"/>
              <a:t>th</a:t>
            </a:r>
            <a:r>
              <a:rPr lang="en-GB" sz="3200" dirty="0"/>
              <a:t> May)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97706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8972" y="2969311"/>
            <a:ext cx="9573964" cy="587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en-GB" altLang="en-US" sz="2000" dirty="0">
              <a:latin typeface="Comic Sans MS" pitchFamily="66" charset="0"/>
            </a:endParaRPr>
          </a:p>
          <a:p>
            <a:pPr algn="ctr">
              <a:lnSpc>
                <a:spcPct val="80000"/>
              </a:lnSpc>
            </a:pPr>
            <a:endParaRPr lang="en-GB" altLang="en-US" sz="2000" dirty="0"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32ACA-00B9-3046-A81F-71F0114507B4}"/>
              </a:ext>
            </a:extLst>
          </p:cNvPr>
          <p:cNvSpPr txBox="1"/>
          <p:nvPr/>
        </p:nvSpPr>
        <p:spPr>
          <a:xfrm>
            <a:off x="2147299" y="3556908"/>
            <a:ext cx="3948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Uniform</a:t>
            </a:r>
          </a:p>
        </p:txBody>
      </p:sp>
      <p:pic>
        <p:nvPicPr>
          <p:cNvPr id="7170" name="Picture 2" descr="St. Barbara's Primary School">
            <a:extLst>
              <a:ext uri="{FF2B5EF4-FFF2-40B4-BE49-F238E27FC236}">
                <a16:creationId xmlns:a16="http://schemas.microsoft.com/office/drawing/2014/main" id="{D63252B8-71F5-2653-0092-3AACC14FE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05" y="2650134"/>
            <a:ext cx="4180893" cy="336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1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00DB6-74E1-9366-6B3B-90A2A5C01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St. Barbara’s Primary School</a:t>
            </a:r>
          </a:p>
        </p:txBody>
      </p:sp>
      <p:pic>
        <p:nvPicPr>
          <p:cNvPr id="1026" name="Picture 2" descr="Scottish Catholic Education Service | SCES | THIS IS OUR FAITH is moving  fast!">
            <a:extLst>
              <a:ext uri="{FF2B5EF4-FFF2-40B4-BE49-F238E27FC236}">
                <a16:creationId xmlns:a16="http://schemas.microsoft.com/office/drawing/2014/main" id="{68F6EFD8-F79A-1D9A-C02C-05C7DC5A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353" y="2724744"/>
            <a:ext cx="2575274" cy="364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4E0A71-526C-3275-77F8-53FFF98B3F78}"/>
              </a:ext>
            </a:extLst>
          </p:cNvPr>
          <p:cNvSpPr txBox="1"/>
          <p:nvPr/>
        </p:nvSpPr>
        <p:spPr>
          <a:xfrm>
            <a:off x="3202968" y="1693913"/>
            <a:ext cx="60977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FAITH: Friendly, Active, Inspiring, Teamwork, Helpful!</a:t>
            </a:r>
          </a:p>
          <a:p>
            <a:endParaRPr lang="en-GB" sz="2000" dirty="0"/>
          </a:p>
          <a:p>
            <a:pPr algn="ctr"/>
            <a:r>
              <a:rPr lang="en-GB" sz="2000" dirty="0"/>
              <a:t>Faith in our education; educate in the Faith!</a:t>
            </a:r>
          </a:p>
        </p:txBody>
      </p:sp>
      <p:pic>
        <p:nvPicPr>
          <p:cNvPr id="5" name="Picture 2" descr="St Barbara's Primary school badge">
            <a:extLst>
              <a:ext uri="{FF2B5EF4-FFF2-40B4-BE49-F238E27FC236}">
                <a16:creationId xmlns:a16="http://schemas.microsoft.com/office/drawing/2014/main" id="{25A4F055-2286-1FA0-8A21-353B27EB8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06" y="825100"/>
            <a:ext cx="537978" cy="62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t Barbara's Primary school badge">
            <a:extLst>
              <a:ext uri="{FF2B5EF4-FFF2-40B4-BE49-F238E27FC236}">
                <a16:creationId xmlns:a16="http://schemas.microsoft.com/office/drawing/2014/main" id="{2785B244-AA00-D21C-BCB8-9CC2E0C5C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022" y="825100"/>
            <a:ext cx="537978" cy="62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God's Loving Plan">
            <a:extLst>
              <a:ext uri="{FF2B5EF4-FFF2-40B4-BE49-F238E27FC236}">
                <a16:creationId xmlns:a16="http://schemas.microsoft.com/office/drawing/2014/main" id="{328B4060-6CCF-BB65-325E-1072DB560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033" y="3701556"/>
            <a:ext cx="3071869" cy="23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ur Parish – St Michael's Catholic Primary School">
            <a:extLst>
              <a:ext uri="{FF2B5EF4-FFF2-40B4-BE49-F238E27FC236}">
                <a16:creationId xmlns:a16="http://schemas.microsoft.com/office/drawing/2014/main" id="{C88748B7-353E-DDCC-B220-A43740420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1" y="2919785"/>
            <a:ext cx="3539005" cy="32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6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Catholic Education</a:t>
            </a:r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670" y="746125"/>
            <a:ext cx="1005855" cy="14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80917" y="1762275"/>
            <a:ext cx="34726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  <a:p>
            <a:pPr algn="ctr"/>
            <a:r>
              <a:rPr lang="en-GB" dirty="0"/>
              <a:t>The nature of the Catholic School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Aim/purpose of Catholic Schools</a:t>
            </a:r>
          </a:p>
          <a:p>
            <a:pPr algn="ctr"/>
            <a:endParaRPr lang="en-GB" dirty="0"/>
          </a:p>
          <a:p>
            <a:r>
              <a:rPr lang="en-GB" dirty="0"/>
              <a:t>                       Knowledge</a:t>
            </a:r>
          </a:p>
          <a:p>
            <a:r>
              <a:rPr lang="en-GB" dirty="0"/>
              <a:t>                              Skills</a:t>
            </a:r>
          </a:p>
          <a:p>
            <a:r>
              <a:rPr lang="en-GB" dirty="0"/>
              <a:t>         Beliefs, values and practices</a:t>
            </a:r>
          </a:p>
          <a:p>
            <a:endParaRPr lang="en-GB" dirty="0"/>
          </a:p>
          <a:p>
            <a:pPr algn="ctr"/>
            <a:r>
              <a:rPr lang="en-GB" dirty="0"/>
              <a:t>Prayer         Fasting       Alms-giving</a:t>
            </a:r>
          </a:p>
          <a:p>
            <a:endParaRPr lang="en-GB" dirty="0"/>
          </a:p>
          <a:p>
            <a:pPr algn="ctr"/>
            <a:r>
              <a:rPr lang="en-GB" b="1" dirty="0"/>
              <a:t>Inclusion</a:t>
            </a:r>
          </a:p>
        </p:txBody>
      </p:sp>
      <p:pic>
        <p:nvPicPr>
          <p:cNvPr id="1028" name="Picture 4" descr="https://encrypted-tbn2.gstatic.com/images?q=tbn:ANd9GcR8OZBLTCa9Um0jeLSlWouSrOUvUOHJWLw_5vMNxRrV45XU6l3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931" y="3429000"/>
            <a:ext cx="297547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41896" y="11607353"/>
            <a:ext cx="149409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Faith in our education; educate in the faith!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012223F-7226-D553-8C1A-270B56FF5C01}"/>
              </a:ext>
            </a:extLst>
          </p:cNvPr>
          <p:cNvSpPr/>
          <p:nvPr/>
        </p:nvSpPr>
        <p:spPr>
          <a:xfrm>
            <a:off x="6863137" y="3005619"/>
            <a:ext cx="154112" cy="226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D00B8-68E3-C913-2EB2-AC2EA92535F9}"/>
              </a:ext>
            </a:extLst>
          </p:cNvPr>
          <p:cNvSpPr txBox="1"/>
          <p:nvPr/>
        </p:nvSpPr>
        <p:spPr>
          <a:xfrm>
            <a:off x="421241" y="5488506"/>
            <a:ext cx="5065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Our work is to enlarge the tent and to let everyone</a:t>
            </a:r>
          </a:p>
          <a:p>
            <a:pPr algn="ctr"/>
            <a:r>
              <a:rPr lang="en-GB" dirty="0"/>
              <a:t>Know that they are welcome inside the Church.</a:t>
            </a:r>
          </a:p>
          <a:p>
            <a:pPr algn="ctr"/>
            <a:r>
              <a:rPr lang="en-GB" dirty="0"/>
              <a:t>Pope Leo XIV</a:t>
            </a:r>
          </a:p>
        </p:txBody>
      </p:sp>
      <p:pic>
        <p:nvPicPr>
          <p:cNvPr id="10" name="Picture 2" descr="Pope Leo XIV newly elected as Pope">
            <a:extLst>
              <a:ext uri="{FF2B5EF4-FFF2-40B4-BE49-F238E27FC236}">
                <a16:creationId xmlns:a16="http://schemas.microsoft.com/office/drawing/2014/main" id="{1A2E985B-2481-1F17-C346-D406DE79C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2" r="23185"/>
          <a:stretch/>
        </p:blipFill>
        <p:spPr bwMode="auto">
          <a:xfrm>
            <a:off x="688638" y="1795940"/>
            <a:ext cx="4346076" cy="35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02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87214" y="2924944"/>
            <a:ext cx="5952275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375920" y="1273973"/>
            <a:ext cx="1800200" cy="14471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66" y="370262"/>
            <a:ext cx="10178322" cy="1492132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Curriculum for Excellence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31904" y="123862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rgbClr val="1A02CE"/>
                </a:solidFill>
                <a:latin typeface="Comic Sans MS" panose="030F0702030302020204" pitchFamily="66" charset="0"/>
              </a:rPr>
              <a:t>Early Level</a:t>
            </a:r>
          </a:p>
          <a:p>
            <a:pPr algn="ctr"/>
            <a:r>
              <a:rPr lang="en-GB" dirty="0">
                <a:solidFill>
                  <a:srgbClr val="1A02CE"/>
                </a:solidFill>
                <a:latin typeface="Comic Sans MS" panose="030F0702030302020204" pitchFamily="66" charset="0"/>
              </a:rPr>
              <a:t>First Level</a:t>
            </a:r>
          </a:p>
          <a:p>
            <a:pPr algn="ctr"/>
            <a:r>
              <a:rPr lang="en-GB" dirty="0">
                <a:solidFill>
                  <a:srgbClr val="1A02CE"/>
                </a:solidFill>
                <a:latin typeface="Comic Sans MS" panose="030F0702030302020204" pitchFamily="66" charset="0"/>
              </a:rPr>
              <a:t>Second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7839292" y="1469456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993366"/>
                </a:solidFill>
                <a:latin typeface="Comic Sans MS" panose="030F0702030302020204" pitchFamily="66" charset="0"/>
              </a:rPr>
              <a:t>Confident Individuals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7416" y="1976210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Successful Learners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78653" y="6017790"/>
            <a:ext cx="2664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folHlink"/>
                </a:solidFill>
                <a:latin typeface="Comic Sans MS" panose="030F0702030302020204" pitchFamily="66" charset="0"/>
              </a:rPr>
              <a:t>Effective Contributors</a:t>
            </a:r>
          </a:p>
        </p:txBody>
      </p:sp>
      <p:sp>
        <p:nvSpPr>
          <p:cNvPr id="7" name="Rectangle 6"/>
          <p:cNvSpPr/>
          <p:nvPr/>
        </p:nvSpPr>
        <p:spPr>
          <a:xfrm>
            <a:off x="7957916" y="6021288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hlink"/>
                </a:solidFill>
                <a:latin typeface="Comic Sans MS" panose="030F0702030302020204" pitchFamily="66" charset="0"/>
              </a:rPr>
              <a:t>Responsible Citizens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5640" y="3068961"/>
            <a:ext cx="6696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Literacy          Numeracy        Health and Wellbeing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Sciences </a:t>
            </a:r>
            <a:r>
              <a:rPr lang="en-GB" dirty="0">
                <a:latin typeface="Comic Sans MS" panose="030F0702030302020204" pitchFamily="66" charset="0"/>
              </a:rPr>
              <a:t>     </a:t>
            </a:r>
            <a:r>
              <a:rPr lang="en-GB" dirty="0">
                <a:solidFill>
                  <a:srgbClr val="FF00FF"/>
                </a:solidFill>
                <a:latin typeface="Comic Sans MS" panose="030F0702030302020204" pitchFamily="66" charset="0"/>
              </a:rPr>
              <a:t>Social Studies      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Technologies </a:t>
            </a:r>
            <a:r>
              <a:rPr lang="en-GB" dirty="0">
                <a:latin typeface="Comic Sans MS" panose="030F0702030302020204" pitchFamily="66" charset="0"/>
              </a:rPr>
              <a:t>          </a:t>
            </a:r>
            <a:r>
              <a:rPr lang="en-GB" dirty="0">
                <a:solidFill>
                  <a:schemeClr val="accent6"/>
                </a:solidFill>
                <a:latin typeface="Comic Sans MS" panose="030F0702030302020204" pitchFamily="66" charset="0"/>
              </a:rPr>
              <a:t>Expressive Arts</a:t>
            </a:r>
          </a:p>
          <a:p>
            <a:pPr algn="ctr"/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Relationships and Moral Education</a:t>
            </a:r>
          </a:p>
        </p:txBody>
      </p:sp>
      <p:sp>
        <p:nvSpPr>
          <p:cNvPr id="12" name="Curved Right Arrow 11"/>
          <p:cNvSpPr/>
          <p:nvPr/>
        </p:nvSpPr>
        <p:spPr>
          <a:xfrm>
            <a:off x="3503712" y="3717033"/>
            <a:ext cx="648072" cy="138325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rot="15924620">
            <a:off x="7899085" y="3974876"/>
            <a:ext cx="1446502" cy="7490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074" name="Picture 2" descr="C:\Users\owner\AppData\Local\Microsoft\Windows\Temporary Internet Files\Content.IE5\FTG6V4Q4\MC9004462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096" y="4590044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wner\AppData\Local\Microsoft\Windows\Temporary Internet Files\Content.IE5\FTG6V4Q4\MC9004462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716112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owner\AppData\Local\Microsoft\Windows\Temporary Internet Files\Content.IE5\FTG6V4Q4\MC9004462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2584">
            <a:off x="1096719" y="1504815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owner\AppData\Local\Microsoft\Windows\Temporary Internet Files\Content.IE5\FTG6V4Q4\MC9004462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2584">
            <a:off x="1163671" y="4877776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01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4B30-11B3-4EB9-817D-96987799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/>
              <a:t>Literacy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7EF71-FE2F-1BE7-4E40-7D091C80AE28}"/>
              </a:ext>
            </a:extLst>
          </p:cNvPr>
          <p:cNvSpPr txBox="1"/>
          <p:nvPr/>
        </p:nvSpPr>
        <p:spPr>
          <a:xfrm>
            <a:off x="873303" y="2363056"/>
            <a:ext cx="10181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Reading        Writing       Listening and Talking       Phonics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215B8-5916-4844-F5D9-043CBB6F2F0B}"/>
              </a:ext>
            </a:extLst>
          </p:cNvPr>
          <p:cNvSpPr txBox="1"/>
          <p:nvPr/>
        </p:nvSpPr>
        <p:spPr>
          <a:xfrm>
            <a:off x="3996912" y="3369245"/>
            <a:ext cx="3852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Modern Languages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Digital Literacy</a:t>
            </a:r>
          </a:p>
        </p:txBody>
      </p:sp>
      <p:pic>
        <p:nvPicPr>
          <p:cNvPr id="4098" name="Picture 2" descr="Hola Clip Art Gallery - Hola Clipart Png, Transparent Png - hola png">
            <a:extLst>
              <a:ext uri="{FF2B5EF4-FFF2-40B4-BE49-F238E27FC236}">
                <a16:creationId xmlns:a16="http://schemas.microsoft.com/office/drawing/2014/main" id="{C4F08586-3897-5B5C-A3C1-37078611C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588">
            <a:off x="527513" y="4019151"/>
            <a:ext cx="3325296" cy="15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igital Learning and Teaching NL (@NLDigitalSchool) / Twitter">
            <a:extLst>
              <a:ext uri="{FF2B5EF4-FFF2-40B4-BE49-F238E27FC236}">
                <a16:creationId xmlns:a16="http://schemas.microsoft.com/office/drawing/2014/main" id="{62D88099-7258-CF1A-316D-15CBEE3AC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433">
            <a:off x="9230809" y="3563526"/>
            <a:ext cx="2245429" cy="2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98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9A2C7B-F00B-4FDD-AF1C-20F0C8F675F3}"/>
              </a:ext>
            </a:extLst>
          </p:cNvPr>
          <p:cNvSpPr txBox="1"/>
          <p:nvPr/>
        </p:nvSpPr>
        <p:spPr>
          <a:xfrm>
            <a:off x="5156200" y="629920"/>
            <a:ext cx="187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22C9F-25A1-460D-B993-2CF2B658CA01}"/>
              </a:ext>
            </a:extLst>
          </p:cNvPr>
          <p:cNvSpPr txBox="1"/>
          <p:nvPr/>
        </p:nvSpPr>
        <p:spPr>
          <a:xfrm>
            <a:off x="335280" y="1899920"/>
            <a:ext cx="74422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Synthetic Phonics approach – </a:t>
            </a:r>
          </a:p>
          <a:p>
            <a:r>
              <a:rPr lang="en-GB" sz="2800" dirty="0"/>
              <a:t>breaking down words into smallest parts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</p:txBody>
      </p:sp>
      <p:pic>
        <p:nvPicPr>
          <p:cNvPr id="2052" name="Picture 4" descr="North Lanarkshire Stage 3 phonemes...">
            <a:extLst>
              <a:ext uri="{FF2B5EF4-FFF2-40B4-BE49-F238E27FC236}">
                <a16:creationId xmlns:a16="http://schemas.microsoft.com/office/drawing/2014/main" id="{5F1B43C6-E483-043B-6974-C6265010A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81"/>
          <a:stretch/>
        </p:blipFill>
        <p:spPr bwMode="auto">
          <a:xfrm>
            <a:off x="8969340" y="1153140"/>
            <a:ext cx="2152479" cy="42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Guide to Active Phonics and Spelling in Muiredge Primary Stages 1-7">
            <a:extLst>
              <a:ext uri="{FF2B5EF4-FFF2-40B4-BE49-F238E27FC236}">
                <a16:creationId xmlns:a16="http://schemas.microsoft.com/office/drawing/2014/main" id="{50B06F67-69BA-123A-2DE6-C2A0B01AC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65" y="3429000"/>
            <a:ext cx="2902501" cy="20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4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NLC Literacy Programme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2625" y="1417638"/>
            <a:ext cx="102433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Reading            Writing            Listening and Talking        Phonics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just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1564" y="394878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Once upon a time there were three bears… Mummy Bear, Daddy Bear and Baby Bear.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1584" y="2609079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Wingdings" panose="05000000000000000000" pitchFamily="2" charset="2"/>
              </a:rPr>
              <a:t>Once upon a time there were three bears…Mummy Bear, Daddy Bear and Baby Bear.</a:t>
            </a:r>
          </a:p>
        </p:txBody>
      </p:sp>
    </p:spTree>
    <p:extLst>
      <p:ext uri="{BB962C8B-B14F-4D97-AF65-F5344CB8AC3E}">
        <p14:creationId xmlns:p14="http://schemas.microsoft.com/office/powerpoint/2010/main" val="407354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9A2C7B-F00B-4FDD-AF1C-20F0C8F675F3}"/>
              </a:ext>
            </a:extLst>
          </p:cNvPr>
          <p:cNvSpPr txBox="1"/>
          <p:nvPr/>
        </p:nvSpPr>
        <p:spPr>
          <a:xfrm>
            <a:off x="4371340" y="579120"/>
            <a:ext cx="385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Supporting at Home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22C9F-25A1-460D-B993-2CF2B658CA01}"/>
              </a:ext>
            </a:extLst>
          </p:cNvPr>
          <p:cNvSpPr txBox="1"/>
          <p:nvPr/>
        </p:nvSpPr>
        <p:spPr>
          <a:xfrm>
            <a:off x="264160" y="1432560"/>
            <a:ext cx="119278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Reading stories to your child etc.</a:t>
            </a:r>
          </a:p>
          <a:p>
            <a:endParaRPr lang="en-GB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Looking at pictures and discussing settings, characters etc.</a:t>
            </a:r>
          </a:p>
          <a:p>
            <a:endParaRPr lang="en-GB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Looking at a variety of texts: books; signs in the environment etc.</a:t>
            </a:r>
          </a:p>
          <a:p>
            <a:endParaRPr lang="en-GB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Holding a pencil; making marks and patterns; colouring</a:t>
            </a:r>
          </a:p>
          <a:p>
            <a:endParaRPr lang="en-GB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Rhymes and songs</a:t>
            </a:r>
          </a:p>
          <a:p>
            <a:endParaRPr lang="en-GB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HOMEWORK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758414"/>
      </p:ext>
    </p:extLst>
  </p:cSld>
  <p:clrMapOvr>
    <a:masterClrMapping/>
  </p:clrMapOvr>
</p:sld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10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5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6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7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8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9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d3f112-72e0-4957-ab7d-8eb5ca4c1258">
      <Terms xmlns="http://schemas.microsoft.com/office/infopath/2007/PartnerControls"/>
    </lcf76f155ced4ddcb4097134ff3c332f>
    <TaxCatchAll xmlns="87555328-0856-4956-9346-3bdc845b422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B06D65E206B347A410DE0AF1C6D2C7" ma:contentTypeVersion="11" ma:contentTypeDescription="Create a new document." ma:contentTypeScope="" ma:versionID="6c22430f5c6e74061ac2f203b730e79c">
  <xsd:schema xmlns:xsd="http://www.w3.org/2001/XMLSchema" xmlns:xs="http://www.w3.org/2001/XMLSchema" xmlns:p="http://schemas.microsoft.com/office/2006/metadata/properties" xmlns:ns2="c5d3f112-72e0-4957-ab7d-8eb5ca4c1258" xmlns:ns3="87555328-0856-4956-9346-3bdc845b4220" targetNamespace="http://schemas.microsoft.com/office/2006/metadata/properties" ma:root="true" ma:fieldsID="7b177d978ed28bf6ef5a78d91fe957c2" ns2:_="" ns3:_="">
    <xsd:import namespace="c5d3f112-72e0-4957-ab7d-8eb5ca4c1258"/>
    <xsd:import namespace="87555328-0856-4956-9346-3bdc845b42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3f112-72e0-4957-ab7d-8eb5ca4c12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55328-0856-4956-9346-3bdc845b42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8ef9734-5f40-430a-9ee1-f1503d45b493}" ma:internalName="TaxCatchAll" ma:showField="CatchAllData" ma:web="87555328-0856-4956-9346-3bdc845b42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2BA4B7-B0E1-479E-9D57-72A7623F47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3FE703-3078-418A-BE7C-01AA283BBB5C}">
  <ds:schemaRefs>
    <ds:schemaRef ds:uri="http://schemas.microsoft.com/office/2006/metadata/properties"/>
    <ds:schemaRef ds:uri="c5d3f112-72e0-4957-ab7d-8eb5ca4c1258"/>
    <ds:schemaRef ds:uri="87555328-0856-4956-9346-3bdc845b4220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76E7BFB-FE13-4A0E-A456-F4B6FFBA12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d3f112-72e0-4957-ab7d-8eb5ca4c1258"/>
    <ds:schemaRef ds:uri="87555328-0856-4956-9346-3bdc845b42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856</Words>
  <Application>Microsoft Office PowerPoint</Application>
  <PresentationFormat>Widescreen</PresentationFormat>
  <Paragraphs>219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24</vt:i4>
      </vt:variant>
    </vt:vector>
  </HeadingPairs>
  <TitlesOfParts>
    <vt:vector size="49" baseType="lpstr">
      <vt:lpstr>Arial</vt:lpstr>
      <vt:lpstr>Calibri</vt:lpstr>
      <vt:lpstr>Century Gothic</vt:lpstr>
      <vt:lpstr>Comic Sans MS</vt:lpstr>
      <vt:lpstr>Corbel</vt:lpstr>
      <vt:lpstr>Courier New</vt:lpstr>
      <vt:lpstr>Franklin Gothic Book</vt:lpstr>
      <vt:lpstr>Garamond</vt:lpstr>
      <vt:lpstr>Gill Sans MT</vt:lpstr>
      <vt:lpstr>Impact</vt:lpstr>
      <vt:lpstr>Tw Cen MT</vt:lpstr>
      <vt:lpstr>Wingdings</vt:lpstr>
      <vt:lpstr>Wingdings 2</vt:lpstr>
      <vt:lpstr>Wingdings 3</vt:lpstr>
      <vt:lpstr>Gallery</vt:lpstr>
      <vt:lpstr>Basis</vt:lpstr>
      <vt:lpstr>Badge</vt:lpstr>
      <vt:lpstr>Quotable</vt:lpstr>
      <vt:lpstr>Crop</vt:lpstr>
      <vt:lpstr>Droplet</vt:lpstr>
      <vt:lpstr>1_Crop</vt:lpstr>
      <vt:lpstr>Parallax</vt:lpstr>
      <vt:lpstr>Ion Boardroom</vt:lpstr>
      <vt:lpstr>Slice</vt:lpstr>
      <vt:lpstr>Organic</vt:lpstr>
      <vt:lpstr>St. Barbara’s Primary School</vt:lpstr>
      <vt:lpstr>Overview: Week 1                Week 2</vt:lpstr>
      <vt:lpstr>St. Barbara’s Primary School</vt:lpstr>
      <vt:lpstr>Catholic Education</vt:lpstr>
      <vt:lpstr>Curriculum for Excellence</vt:lpstr>
      <vt:lpstr>Literacy</vt:lpstr>
      <vt:lpstr>PowerPoint Presentation</vt:lpstr>
      <vt:lpstr>NLC Literacy Programme</vt:lpstr>
      <vt:lpstr>PowerPoint Presentation</vt:lpstr>
      <vt:lpstr>Numeracy</vt:lpstr>
      <vt:lpstr>PowerPoint Presentation</vt:lpstr>
      <vt:lpstr>Supporting at Home</vt:lpstr>
      <vt:lpstr>Health and Wellbeing</vt:lpstr>
      <vt:lpstr>PowerPoint Presentation</vt:lpstr>
      <vt:lpstr>HWB: Six Organizers</vt:lpstr>
      <vt:lpstr>Health and Wellbeing </vt:lpstr>
      <vt:lpstr>Health and Wellbeing HWB </vt:lpstr>
      <vt:lpstr>PowerPoint Presentation</vt:lpstr>
      <vt:lpstr>Interdisciplinary Learning</vt:lpstr>
      <vt:lpstr>PowerPoint Presentation</vt:lpstr>
      <vt:lpstr>Communication</vt:lpstr>
      <vt:lpstr>Current School Information: Classes</vt:lpstr>
      <vt:lpstr>Transition: Next Steps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Barbara’s Primary School</dc:title>
  <dc:creator>Administrator</dc:creator>
  <cp:lastModifiedBy>Mrs McKinney</cp:lastModifiedBy>
  <cp:revision>61</cp:revision>
  <dcterms:created xsi:type="dcterms:W3CDTF">2020-06-15T14:56:21Z</dcterms:created>
  <dcterms:modified xsi:type="dcterms:W3CDTF">2025-05-12T21:00:36Z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0x010100DAB06D65E206B347A410DE0AF1C6D2C7</vt:lpwstr>
  </property>
  <property fmtid="{D5CDD505-2E9C-101B-9397-08002B2CF9AE}" pid="3" name="MediaServiceImageTags">
    <vt:lpwstr/>
  </property>
</Properties>
</file>