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5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6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7.xml" ContentType="application/vnd.openxmlformats-officedocument.theme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8.xml" ContentType="application/vnd.openxmlformats-officedocument.theme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9.xml" ContentType="application/vnd.openxmlformats-officedocument.theme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theme/theme10.xml" ContentType="application/vnd.openxmlformats-officedocument.theme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1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702" r:id="rId5"/>
    <p:sldMasterId id="2147483726" r:id="rId6"/>
    <p:sldMasterId id="2147483750" r:id="rId7"/>
    <p:sldMasterId id="2147483765" r:id="rId8"/>
    <p:sldMasterId id="2147483783" r:id="rId9"/>
    <p:sldMasterId id="2147483795" r:id="rId10"/>
    <p:sldMasterId id="2147483813" r:id="rId11"/>
    <p:sldMasterId id="2147483825" r:id="rId12"/>
    <p:sldMasterId id="2147483945" r:id="rId13"/>
    <p:sldMasterId id="2147483975" r:id="rId14"/>
    <p:sldMasterId id="2147483993" r:id="rId15"/>
  </p:sldMasterIdLst>
  <p:notesMasterIdLst>
    <p:notesMasterId r:id="rId40"/>
  </p:notesMasterIdLst>
  <p:sldIdLst>
    <p:sldId id="256" r:id="rId16"/>
    <p:sldId id="279" r:id="rId17"/>
    <p:sldId id="299" r:id="rId18"/>
    <p:sldId id="257" r:id="rId19"/>
    <p:sldId id="258" r:id="rId20"/>
    <p:sldId id="294" r:id="rId21"/>
    <p:sldId id="292" r:id="rId22"/>
    <p:sldId id="259" r:id="rId23"/>
    <p:sldId id="293" r:id="rId24"/>
    <p:sldId id="295" r:id="rId25"/>
    <p:sldId id="260" r:id="rId26"/>
    <p:sldId id="261" r:id="rId27"/>
    <p:sldId id="296" r:id="rId28"/>
    <p:sldId id="300" r:id="rId29"/>
    <p:sldId id="267" r:id="rId30"/>
    <p:sldId id="269" r:id="rId31"/>
    <p:sldId id="270" r:id="rId32"/>
    <p:sldId id="271" r:id="rId33"/>
    <p:sldId id="265" r:id="rId34"/>
    <p:sldId id="264" r:id="rId35"/>
    <p:sldId id="298" r:id="rId36"/>
    <p:sldId id="281" r:id="rId37"/>
    <p:sldId id="301" r:id="rId38"/>
    <p:sldId id="289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06C8D68-3137-DF8B-A3E2-15B768C8AC53}" v="60" dt="2024-05-13T12:50:14.05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94652" autoAdjust="0"/>
  </p:normalViewPr>
  <p:slideViewPr>
    <p:cSldViewPr snapToGrid="0">
      <p:cViewPr varScale="1">
        <p:scale>
          <a:sx n="62" d="100"/>
          <a:sy n="62" d="100"/>
        </p:scale>
        <p:origin x="63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32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3.xml"/><Relationship Id="rId26" Type="http://schemas.openxmlformats.org/officeDocument/2006/relationships/slide" Target="slides/slide11.xml"/><Relationship Id="rId39" Type="http://schemas.openxmlformats.org/officeDocument/2006/relationships/slide" Target="slides/slide24.xml"/><Relationship Id="rId21" Type="http://schemas.openxmlformats.org/officeDocument/2006/relationships/slide" Target="slides/slide6.xml"/><Relationship Id="rId34" Type="http://schemas.openxmlformats.org/officeDocument/2006/relationships/slide" Target="slides/slide19.xml"/><Relationship Id="rId42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1.xml"/><Relationship Id="rId29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9.xml"/><Relationship Id="rId32" Type="http://schemas.openxmlformats.org/officeDocument/2006/relationships/slide" Target="slides/slide17.xml"/><Relationship Id="rId37" Type="http://schemas.openxmlformats.org/officeDocument/2006/relationships/slide" Target="slides/slide22.xml"/><Relationship Id="rId40" Type="http://schemas.openxmlformats.org/officeDocument/2006/relationships/notesMaster" Target="notesMasters/notesMaster1.xml"/><Relationship Id="rId45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Master" Target="slideMasters/slideMaster12.xml"/><Relationship Id="rId23" Type="http://schemas.openxmlformats.org/officeDocument/2006/relationships/slide" Target="slides/slide8.xml"/><Relationship Id="rId28" Type="http://schemas.openxmlformats.org/officeDocument/2006/relationships/slide" Target="slides/slide13.xml"/><Relationship Id="rId36" Type="http://schemas.openxmlformats.org/officeDocument/2006/relationships/slide" Target="slides/slide21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4.xml"/><Relationship Id="rId31" Type="http://schemas.openxmlformats.org/officeDocument/2006/relationships/slide" Target="slides/slide16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7.xml"/><Relationship Id="rId27" Type="http://schemas.openxmlformats.org/officeDocument/2006/relationships/slide" Target="slides/slide12.xml"/><Relationship Id="rId30" Type="http://schemas.openxmlformats.org/officeDocument/2006/relationships/slide" Target="slides/slide15.xml"/><Relationship Id="rId35" Type="http://schemas.openxmlformats.org/officeDocument/2006/relationships/slide" Target="slides/slide20.xml"/><Relationship Id="rId43" Type="http://schemas.openxmlformats.org/officeDocument/2006/relationships/theme" Target="theme/theme1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33" Type="http://schemas.openxmlformats.org/officeDocument/2006/relationships/slide" Target="slides/slide18.xml"/><Relationship Id="rId38" Type="http://schemas.openxmlformats.org/officeDocument/2006/relationships/slide" Target="slides/slide23.xml"/><Relationship Id="rId20" Type="http://schemas.openxmlformats.org/officeDocument/2006/relationships/slide" Target="slides/slide5.xml"/><Relationship Id="rId4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8CAC33-D0A1-4421-A86D-39D665D29860}" type="datetimeFigureOut">
              <a:rPr lang="en-GB" smtClean="0"/>
              <a:t>13/05/2024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29D50D-EA4E-4B61-862A-307D3EC3E2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71975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29D50D-EA4E-4B61-862A-307D3EC3E257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39772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0.xml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0.xml"/></Relationships>
</file>

<file path=ppt/slideLayouts/_rels/slideLayout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0.xml"/></Relationships>
</file>

<file path=ppt/slideLayouts/_rels/slideLayout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0.xml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0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0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2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2171-05D7-4E44-A4A7-4549ACFDE19D}" type="datetimeFigureOut">
              <a:rPr lang="en-GB" smtClean="0"/>
              <a:t>13/05/2024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6243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2171-05D7-4E44-A4A7-4549ACFDE19D}" type="datetimeFigureOut">
              <a:rPr lang="en-GB" smtClean="0"/>
              <a:t>13/05/2024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422565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CA22171-05D7-4E44-A4A7-4549ACFDE19D}" type="datetimeFigureOut">
              <a:rPr lang="en-GB" smtClean="0"/>
              <a:t>13/05/2024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6123787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CA22171-05D7-4E44-A4A7-4549ACFDE19D}" type="datetimeFigureOut">
              <a:rPr lang="en-GB" smtClean="0"/>
              <a:t>13/05/2024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5383330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2171-05D7-4E44-A4A7-4549ACFDE19D}" type="datetimeFigureOut">
              <a:rPr lang="en-GB" smtClean="0"/>
              <a:t>13/05/2024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408334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2171-05D7-4E44-A4A7-4549ACFDE19D}" type="datetimeFigureOut">
              <a:rPr lang="en-GB" smtClean="0"/>
              <a:t>13/05/2024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047205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2171-05D7-4E44-A4A7-4549ACFDE19D}" type="datetimeFigureOut">
              <a:rPr lang="en-GB" smtClean="0"/>
              <a:t>13/05/2024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322474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2171-05D7-4E44-A4A7-4549ACFDE19D}" type="datetimeFigureOut">
              <a:rPr lang="en-GB" smtClean="0"/>
              <a:t>13/05/2024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39538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2171-05D7-4E44-A4A7-4549ACFDE19D}" type="datetimeFigureOut">
              <a:rPr lang="en-GB" smtClean="0"/>
              <a:t>13/05/2024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106002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2171-05D7-4E44-A4A7-4549ACFDE19D}" type="datetimeFigureOut">
              <a:rPr lang="en-GB" smtClean="0"/>
              <a:t>13/05/2024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586429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2171-05D7-4E44-A4A7-4549ACFDE19D}" type="datetimeFigureOut">
              <a:rPr lang="en-GB" smtClean="0"/>
              <a:t>13/05/2024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492796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2171-05D7-4E44-A4A7-4549ACFDE19D}" type="datetimeFigureOut">
              <a:rPr lang="en-GB" smtClean="0"/>
              <a:t>13/05/2024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1088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2171-05D7-4E44-A4A7-4549ACFDE19D}" type="datetimeFigureOut">
              <a:rPr lang="en-GB" smtClean="0"/>
              <a:t>13/05/2024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53367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2171-05D7-4E44-A4A7-4549ACFDE19D}" type="datetimeFigureOut">
              <a:rPr lang="en-GB" smtClean="0"/>
              <a:t>13/05/2024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4265108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2171-05D7-4E44-A4A7-4549ACFDE19D}" type="datetimeFigureOut">
              <a:rPr lang="en-GB" smtClean="0"/>
              <a:t>13/05/2024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636908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2171-05D7-4E44-A4A7-4549ACFDE19D}" type="datetimeFigureOut">
              <a:rPr lang="en-GB" smtClean="0"/>
              <a:t>13/05/2024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9406942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2171-05D7-4E44-A4A7-4549ACFDE19D}" type="datetimeFigureOut">
              <a:rPr lang="en-GB" smtClean="0"/>
              <a:t>13/05/2024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221343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2171-05D7-4E44-A4A7-4549ACFDE19D}" type="datetimeFigureOut">
              <a:rPr lang="en-GB" smtClean="0"/>
              <a:t>13/05/2024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8144404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2171-05D7-4E44-A4A7-4549ACFDE19D}" type="datetimeFigureOut">
              <a:rPr lang="en-GB" smtClean="0"/>
              <a:t>13/05/2024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31671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2171-05D7-4E44-A4A7-4549ACFDE19D}" type="datetimeFigureOut">
              <a:rPr lang="en-GB" smtClean="0"/>
              <a:t>13/05/2024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676834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2171-05D7-4E44-A4A7-4549ACFDE19D}" type="datetimeFigureOut">
              <a:rPr lang="en-GB" smtClean="0"/>
              <a:t>13/05/2024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3284419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2171-05D7-4E44-A4A7-4549ACFDE19D}" type="datetimeFigureOut">
              <a:rPr lang="en-GB" smtClean="0"/>
              <a:t>13/05/2024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687246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2171-05D7-4E44-A4A7-4549ACFDE19D}" type="datetimeFigureOut">
              <a:rPr lang="en-GB" smtClean="0"/>
              <a:t>13/05/2024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63508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CA22171-05D7-4E44-A4A7-4549ACFDE19D}" type="datetimeFigureOut">
              <a:rPr lang="en-GB" smtClean="0"/>
              <a:t>13/05/2024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0057366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2171-05D7-4E44-A4A7-4549ACFDE19D}" type="datetimeFigureOut">
              <a:rPr lang="en-GB" smtClean="0"/>
              <a:t>13/05/2024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112786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8CA22171-05D7-4E44-A4A7-4549ACFDE19D}" type="datetimeFigureOut">
              <a:rPr lang="en-GB" smtClean="0"/>
              <a:t>13/05/2024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579440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2171-05D7-4E44-A4A7-4549ACFDE19D}" type="datetimeFigureOut">
              <a:rPr lang="en-GB" smtClean="0"/>
              <a:t>13/05/2024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7522967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2171-05D7-4E44-A4A7-4549ACFDE19D}" type="datetimeFigureOut">
              <a:rPr lang="en-GB" smtClean="0"/>
              <a:t>13/05/2024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5269971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2171-05D7-4E44-A4A7-4549ACFDE19D}" type="datetimeFigureOut">
              <a:rPr lang="en-GB" smtClean="0"/>
              <a:t>13/05/2024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1117310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2171-05D7-4E44-A4A7-4549ACFDE19D}" type="datetimeFigureOut">
              <a:rPr lang="en-GB" smtClean="0"/>
              <a:t>13/05/2024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9134346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2171-05D7-4E44-A4A7-4549ACFDE19D}" type="datetimeFigureOut">
              <a:rPr lang="en-GB" smtClean="0"/>
              <a:t>13/05/2024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4429573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2171-05D7-4E44-A4A7-4549ACFDE19D}" type="datetimeFigureOut">
              <a:rPr lang="en-GB" smtClean="0"/>
              <a:t>13/05/2024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502116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2171-05D7-4E44-A4A7-4549ACFDE19D}" type="datetimeFigureOut">
              <a:rPr lang="en-GB" smtClean="0"/>
              <a:t>13/05/2024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6611869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2171-05D7-4E44-A4A7-4549ACFDE19D}" type="datetimeFigureOut">
              <a:rPr lang="en-GB" smtClean="0"/>
              <a:t>13/05/2024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93807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2171-05D7-4E44-A4A7-4549ACFDE19D}" type="datetimeFigureOut">
              <a:rPr lang="en-GB" smtClean="0"/>
              <a:t>13/05/2024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1219585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2171-05D7-4E44-A4A7-4549ACFDE19D}" type="datetimeFigureOut">
              <a:rPr lang="en-GB" smtClean="0"/>
              <a:t>13/05/2024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6174498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2171-05D7-4E44-A4A7-4549ACFDE19D}" type="datetimeFigureOut">
              <a:rPr lang="en-GB" smtClean="0"/>
              <a:t>13/05/2024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7357531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2171-05D7-4E44-A4A7-4549ACFDE19D}" type="datetimeFigureOut">
              <a:rPr lang="en-GB" smtClean="0"/>
              <a:t>13/05/2024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2899698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2171-05D7-4E44-A4A7-4549ACFDE19D}" type="datetimeFigureOut">
              <a:rPr lang="en-GB" smtClean="0"/>
              <a:t>13/05/2024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199478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2171-05D7-4E44-A4A7-4549ACFDE19D}" type="datetimeFigureOut">
              <a:rPr lang="en-GB" smtClean="0"/>
              <a:t>13/05/2024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4179682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2171-05D7-4E44-A4A7-4549ACFDE19D}" type="datetimeFigureOut">
              <a:rPr lang="en-GB" smtClean="0"/>
              <a:t>13/05/2024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7199516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8CA22171-05D7-4E44-A4A7-4549ACFDE19D}" type="datetimeFigureOut">
              <a:rPr lang="en-GB" smtClean="0"/>
              <a:t>13/05/2024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3257810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8CA22171-05D7-4E44-A4A7-4549ACFDE19D}" type="datetimeFigureOut">
              <a:rPr lang="en-GB" smtClean="0"/>
              <a:t>13/05/2024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7379736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2171-05D7-4E44-A4A7-4549ACFDE19D}" type="datetimeFigureOut">
              <a:rPr lang="en-GB" smtClean="0"/>
              <a:t>13/05/2024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5345914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2171-05D7-4E44-A4A7-4549ACFDE19D}" type="datetimeFigureOut">
              <a:rPr lang="en-GB" smtClean="0"/>
              <a:t>13/05/2024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73699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2171-05D7-4E44-A4A7-4549ACFDE19D}" type="datetimeFigureOut">
              <a:rPr lang="en-GB" smtClean="0"/>
              <a:t>13/05/2024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6313879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2171-05D7-4E44-A4A7-4549ACFDE19D}" type="datetimeFigureOut">
              <a:rPr lang="en-GB" smtClean="0"/>
              <a:t>13/05/2024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3184024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2171-05D7-4E44-A4A7-4549ACFDE19D}" type="datetimeFigureOut">
              <a:rPr lang="en-GB" smtClean="0"/>
              <a:t>13/05/2024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1966640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2171-05D7-4E44-A4A7-4549ACFDE19D}" type="datetimeFigureOut">
              <a:rPr lang="en-GB" smtClean="0"/>
              <a:t>13/05/2024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6638667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2171-05D7-4E44-A4A7-4549ACFDE19D}" type="datetimeFigureOut">
              <a:rPr lang="en-GB" smtClean="0"/>
              <a:t>13/05/2024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2522886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2171-05D7-4E44-A4A7-4549ACFDE19D}" type="datetimeFigureOut">
              <a:rPr lang="en-GB" smtClean="0"/>
              <a:t>13/05/2024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2972830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2171-05D7-4E44-A4A7-4549ACFDE19D}" type="datetimeFigureOut">
              <a:rPr lang="en-GB" smtClean="0"/>
              <a:t>13/05/2024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9577281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2171-05D7-4E44-A4A7-4549ACFDE19D}" type="datetimeFigureOut">
              <a:rPr lang="en-GB" smtClean="0"/>
              <a:t>13/05/2024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0686041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2171-05D7-4E44-A4A7-4549ACFDE19D}" type="datetimeFigureOut">
              <a:rPr lang="en-GB" smtClean="0"/>
              <a:t>13/05/2024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6437398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2171-05D7-4E44-A4A7-4549ACFDE19D}" type="datetimeFigureOut">
              <a:rPr lang="en-GB" smtClean="0"/>
              <a:t>13/05/2024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0151943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2171-05D7-4E44-A4A7-4549ACFDE19D}" type="datetimeFigureOut">
              <a:rPr lang="en-GB" smtClean="0"/>
              <a:t>13/05/2024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684310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2171-05D7-4E44-A4A7-4549ACFDE19D}" type="datetimeFigureOut">
              <a:rPr lang="en-GB" smtClean="0"/>
              <a:t>13/05/2024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8146879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2171-05D7-4E44-A4A7-4549ACFDE19D}" type="datetimeFigureOut">
              <a:rPr lang="en-GB" smtClean="0"/>
              <a:t>13/05/2024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0545531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2171-05D7-4E44-A4A7-4549ACFDE19D}" type="datetimeFigureOut">
              <a:rPr lang="en-GB" smtClean="0"/>
              <a:t>13/05/2024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94155905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2171-05D7-4E44-A4A7-4549ACFDE19D}" type="datetimeFigureOut">
              <a:rPr lang="en-GB" smtClean="0"/>
              <a:t>13/05/2024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3172832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2171-05D7-4E44-A4A7-4549ACFDE19D}" type="datetimeFigureOut">
              <a:rPr lang="en-GB" smtClean="0"/>
              <a:t>13/05/2024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7977433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2171-05D7-4E44-A4A7-4549ACFDE19D}" type="datetimeFigureOut">
              <a:rPr lang="en-GB" smtClean="0"/>
              <a:t>13/05/2024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6597294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8CA22171-05D7-4E44-A4A7-4549ACFDE19D}" type="datetimeFigureOut">
              <a:rPr lang="en-GB" smtClean="0"/>
              <a:t>13/05/2024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3050409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2171-05D7-4E44-A4A7-4549ACFDE19D}" type="datetimeFigureOut">
              <a:rPr lang="en-GB" smtClean="0"/>
              <a:t>13/05/2024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5000892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2171-05D7-4E44-A4A7-4549ACFDE19D}" type="datetimeFigureOut">
              <a:rPr lang="en-GB" smtClean="0"/>
              <a:t>13/05/2024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7169467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2171-05D7-4E44-A4A7-4549ACFDE19D}" type="datetimeFigureOut">
              <a:rPr lang="en-GB" smtClean="0"/>
              <a:t>13/05/2024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8806679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2171-05D7-4E44-A4A7-4549ACFDE19D}" type="datetimeFigureOut">
              <a:rPr lang="en-GB" smtClean="0"/>
              <a:t>13/05/2024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43294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2171-05D7-4E44-A4A7-4549ACFDE19D}" type="datetimeFigureOut">
              <a:rPr lang="en-GB" smtClean="0"/>
              <a:t>13/05/2024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2056597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2171-05D7-4E44-A4A7-4549ACFDE19D}" type="datetimeFigureOut">
              <a:rPr lang="en-GB" smtClean="0"/>
              <a:t>13/05/2024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9714226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2171-05D7-4E44-A4A7-4549ACFDE19D}" type="datetimeFigureOut">
              <a:rPr lang="en-GB" smtClean="0"/>
              <a:t>13/05/2024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9635866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2171-05D7-4E44-A4A7-4549ACFDE19D}" type="datetimeFigureOut">
              <a:rPr lang="en-GB" smtClean="0"/>
              <a:t>13/05/2024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5898061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2171-05D7-4E44-A4A7-4549ACFDE19D}" type="datetimeFigureOut">
              <a:rPr lang="en-GB" smtClean="0"/>
              <a:t>13/05/2024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4154750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2171-05D7-4E44-A4A7-4549ACFDE19D}" type="datetimeFigureOut">
              <a:rPr lang="en-GB" smtClean="0"/>
              <a:t>13/05/2024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5949718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2171-05D7-4E44-A4A7-4549ACFDE19D}" type="datetimeFigureOut">
              <a:rPr lang="en-GB" smtClean="0"/>
              <a:t>13/05/2024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7871517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2171-05D7-4E44-A4A7-4549ACFDE19D}" type="datetimeFigureOut">
              <a:rPr lang="en-GB" smtClean="0"/>
              <a:t>13/05/2024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1692957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2171-05D7-4E44-A4A7-4549ACFDE19D}" type="datetimeFigureOut">
              <a:rPr lang="en-GB" smtClean="0"/>
              <a:t>13/05/2024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7400111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2171-05D7-4E44-A4A7-4549ACFDE19D}" type="datetimeFigureOut">
              <a:rPr lang="en-GB" smtClean="0"/>
              <a:t>13/05/2024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746534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2171-05D7-4E44-A4A7-4549ACFDE19D}" type="datetimeFigureOut">
              <a:rPr lang="en-GB" smtClean="0"/>
              <a:t>13/05/2024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98948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2171-05D7-4E44-A4A7-4549ACFDE19D}" type="datetimeFigureOut">
              <a:rPr lang="en-GB" smtClean="0"/>
              <a:t>13/05/2024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9074824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2171-05D7-4E44-A4A7-4549ACFDE19D}" type="datetimeFigureOut">
              <a:rPr lang="en-GB" smtClean="0"/>
              <a:t>13/05/2024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8390037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2171-05D7-4E44-A4A7-4549ACFDE19D}" type="datetimeFigureOut">
              <a:rPr lang="en-GB" smtClean="0"/>
              <a:t>13/05/2024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53389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2171-05D7-4E44-A4A7-4549ACFDE19D}" type="datetimeFigureOut">
              <a:rPr lang="en-GB" smtClean="0"/>
              <a:t>13/05/2024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70485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2171-05D7-4E44-A4A7-4549ACFDE19D}" type="datetimeFigureOut">
              <a:rPr lang="en-GB" smtClean="0"/>
              <a:t>13/05/2024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7189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2171-05D7-4E44-A4A7-4549ACFDE19D}" type="datetimeFigureOut">
              <a:rPr lang="en-GB" smtClean="0"/>
              <a:t>13/05/2024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16195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2171-05D7-4E44-A4A7-4549ACFDE19D}" type="datetimeFigureOut">
              <a:rPr lang="en-GB" smtClean="0"/>
              <a:t>13/05/2024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62836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2171-05D7-4E44-A4A7-4549ACFDE19D}" type="datetimeFigureOut">
              <a:rPr lang="en-GB" smtClean="0"/>
              <a:t>13/05/2024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12262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2171-05D7-4E44-A4A7-4549ACFDE19D}" type="datetimeFigureOut">
              <a:rPr lang="en-GB" smtClean="0"/>
              <a:t>13/05/2024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68734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CA22171-05D7-4E44-A4A7-4549ACFDE19D}" type="datetimeFigureOut">
              <a:rPr lang="en-GB" smtClean="0"/>
              <a:t>13/05/2024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715846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2171-05D7-4E44-A4A7-4549ACFDE19D}" type="datetimeFigureOut">
              <a:rPr lang="en-GB" smtClean="0"/>
              <a:t>13/05/2024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55620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CA22171-05D7-4E44-A4A7-4549ACFDE19D}" type="datetimeFigureOut">
              <a:rPr lang="en-GB" smtClean="0"/>
              <a:t>13/05/2024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3661744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2171-05D7-4E44-A4A7-4549ACFDE19D}" type="datetimeFigureOut">
              <a:rPr lang="en-GB" smtClean="0"/>
              <a:t>13/05/2024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45276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2171-05D7-4E44-A4A7-4549ACFDE19D}" type="datetimeFigureOut">
              <a:rPr lang="en-GB" smtClean="0"/>
              <a:t>13/05/2024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471488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2171-05D7-4E44-A4A7-4549ACFDE19D}" type="datetimeFigureOut">
              <a:rPr lang="en-GB" smtClean="0"/>
              <a:t>13/05/2024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876428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2171-05D7-4E44-A4A7-4549ACFDE19D}" type="datetimeFigureOut">
              <a:rPr lang="en-GB" smtClean="0"/>
              <a:t>13/05/2024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5634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2171-05D7-4E44-A4A7-4549ACFDE19D}" type="datetimeFigureOut">
              <a:rPr lang="en-GB" smtClean="0"/>
              <a:t>13/05/2024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965537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8CA22171-05D7-4E44-A4A7-4549ACFDE19D}" type="datetimeFigureOut">
              <a:rPr lang="en-GB" smtClean="0"/>
              <a:t>13/05/2024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375388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8CA22171-05D7-4E44-A4A7-4549ACFDE19D}" type="datetimeFigureOut">
              <a:rPr lang="en-GB" smtClean="0"/>
              <a:t>13/05/2024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593327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2171-05D7-4E44-A4A7-4549ACFDE19D}" type="datetimeFigureOut">
              <a:rPr lang="en-GB" smtClean="0"/>
              <a:t>13/05/2024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34256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2171-05D7-4E44-A4A7-4549ACFDE19D}" type="datetimeFigureOut">
              <a:rPr lang="en-GB" smtClean="0"/>
              <a:t>13/05/2024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555369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2171-05D7-4E44-A4A7-4549ACFDE19D}" type="datetimeFigureOut">
              <a:rPr lang="en-GB" smtClean="0"/>
              <a:t>13/05/2024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440753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2171-05D7-4E44-A4A7-4549ACFDE19D}" type="datetimeFigureOut">
              <a:rPr lang="en-GB" smtClean="0"/>
              <a:t>13/05/2024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26442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2171-05D7-4E44-A4A7-4549ACFDE19D}" type="datetimeFigureOut">
              <a:rPr lang="en-GB" smtClean="0"/>
              <a:t>13/05/2024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224313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2171-05D7-4E44-A4A7-4549ACFDE19D}" type="datetimeFigureOut">
              <a:rPr lang="en-GB" smtClean="0"/>
              <a:t>13/05/2024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451463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2171-05D7-4E44-A4A7-4549ACFDE19D}" type="datetimeFigureOut">
              <a:rPr lang="en-GB" smtClean="0"/>
              <a:t>13/05/2024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822780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2171-05D7-4E44-A4A7-4549ACFDE19D}" type="datetimeFigureOut">
              <a:rPr lang="en-GB" smtClean="0"/>
              <a:t>13/05/2024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566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2171-05D7-4E44-A4A7-4549ACFDE19D}" type="datetimeFigureOut">
              <a:rPr lang="en-GB" smtClean="0"/>
              <a:t>13/05/2024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589543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2171-05D7-4E44-A4A7-4549ACFDE19D}" type="datetimeFigureOut">
              <a:rPr lang="en-GB" smtClean="0"/>
              <a:t>13/05/2024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230193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2171-05D7-4E44-A4A7-4549ACFDE19D}" type="datetimeFigureOut">
              <a:rPr lang="en-GB" smtClean="0"/>
              <a:t>13/05/2024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608591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8CA22171-05D7-4E44-A4A7-4549ACFDE19D}" type="datetimeFigureOut">
              <a:rPr lang="en-GB" smtClean="0"/>
              <a:t>13/05/2024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551235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2171-05D7-4E44-A4A7-4549ACFDE19D}" type="datetimeFigureOut">
              <a:rPr lang="en-GB" smtClean="0"/>
              <a:t>13/05/2024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73705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2171-05D7-4E44-A4A7-4549ACFDE19D}" type="datetimeFigureOut">
              <a:rPr lang="en-GB" smtClean="0"/>
              <a:t>13/05/2024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855075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2171-05D7-4E44-A4A7-4549ACFDE19D}" type="datetimeFigureOut">
              <a:rPr lang="en-GB" smtClean="0"/>
              <a:t>13/05/2024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487655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2171-05D7-4E44-A4A7-4549ACFDE19D}" type="datetimeFigureOut">
              <a:rPr lang="en-GB" smtClean="0"/>
              <a:t>13/05/2024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56403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2171-05D7-4E44-A4A7-4549ACFDE19D}" type="datetimeFigureOut">
              <a:rPr lang="en-GB" smtClean="0"/>
              <a:t>13/05/2024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609522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2171-05D7-4E44-A4A7-4549ACFDE19D}" type="datetimeFigureOut">
              <a:rPr lang="en-GB" smtClean="0"/>
              <a:t>13/05/2024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284612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2171-05D7-4E44-A4A7-4549ACFDE19D}" type="datetimeFigureOut">
              <a:rPr lang="en-GB" smtClean="0"/>
              <a:t>13/05/2024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2486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2171-05D7-4E44-A4A7-4549ACFDE19D}" type="datetimeFigureOut">
              <a:rPr lang="en-GB" smtClean="0"/>
              <a:t>13/05/2024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440788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2171-05D7-4E44-A4A7-4549ACFDE19D}" type="datetimeFigureOut">
              <a:rPr lang="en-GB" smtClean="0"/>
              <a:t>13/05/2024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231840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2171-05D7-4E44-A4A7-4549ACFDE19D}" type="datetimeFigureOut">
              <a:rPr lang="en-GB" smtClean="0"/>
              <a:t>13/05/2024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205262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2171-05D7-4E44-A4A7-4549ACFDE19D}" type="datetimeFigureOut">
              <a:rPr lang="en-GB" smtClean="0"/>
              <a:t>13/05/2024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730622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2171-05D7-4E44-A4A7-4549ACFDE19D}" type="datetimeFigureOut">
              <a:rPr lang="en-GB" smtClean="0"/>
              <a:t>13/05/2024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416023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2171-05D7-4E44-A4A7-4549ACFDE19D}" type="datetimeFigureOut">
              <a:rPr lang="en-GB" smtClean="0"/>
              <a:t>13/05/2024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006885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2171-05D7-4E44-A4A7-4549ACFDE19D}" type="datetimeFigureOut">
              <a:rPr lang="en-GB" smtClean="0"/>
              <a:t>13/05/2024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589613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8CA22171-05D7-4E44-A4A7-4549ACFDE19D}" type="datetimeFigureOut">
              <a:rPr lang="en-GB" smtClean="0"/>
              <a:t>13/05/2024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278328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2171-05D7-4E44-A4A7-4549ACFDE19D}" type="datetimeFigureOut">
              <a:rPr lang="en-GB" smtClean="0"/>
              <a:t>13/05/2024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659035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2171-05D7-4E44-A4A7-4549ACFDE19D}" type="datetimeFigureOut">
              <a:rPr lang="en-GB" smtClean="0"/>
              <a:t>13/05/2024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497150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2171-05D7-4E44-A4A7-4549ACFDE19D}" type="datetimeFigureOut">
              <a:rPr lang="en-GB" smtClean="0"/>
              <a:t>13/05/2024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652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2171-05D7-4E44-A4A7-4549ACFDE19D}" type="datetimeFigureOut">
              <a:rPr lang="en-GB" smtClean="0"/>
              <a:t>13/05/2024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208657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2171-05D7-4E44-A4A7-4549ACFDE19D}" type="datetimeFigureOut">
              <a:rPr lang="en-GB" smtClean="0"/>
              <a:t>13/05/2024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309267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2171-05D7-4E44-A4A7-4549ACFDE19D}" type="datetimeFigureOut">
              <a:rPr lang="en-GB" smtClean="0"/>
              <a:t>13/05/2024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321628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2171-05D7-4E44-A4A7-4549ACFDE19D}" type="datetimeFigureOut">
              <a:rPr lang="en-GB" smtClean="0"/>
              <a:t>13/05/2024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830027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2171-05D7-4E44-A4A7-4549ACFDE19D}" type="datetimeFigureOut">
              <a:rPr lang="en-GB" smtClean="0"/>
              <a:t>13/05/2024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808206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2171-05D7-4E44-A4A7-4549ACFDE19D}" type="datetimeFigureOut">
              <a:rPr lang="en-GB" smtClean="0"/>
              <a:t>13/05/2024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366848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CA22171-05D7-4E44-A4A7-4549ACFDE19D}" type="datetimeFigureOut">
              <a:rPr lang="en-GB" smtClean="0"/>
              <a:t>13/05/2024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2136659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2171-05D7-4E44-A4A7-4549ACFDE19D}" type="datetimeFigureOut">
              <a:rPr lang="en-GB" smtClean="0"/>
              <a:t>13/05/2024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542251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CA22171-05D7-4E44-A4A7-4549ACFDE19D}" type="datetimeFigureOut">
              <a:rPr lang="en-GB" smtClean="0"/>
              <a:t>13/05/2024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1645803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2171-05D7-4E44-A4A7-4549ACFDE19D}" type="datetimeFigureOut">
              <a:rPr lang="en-GB" smtClean="0"/>
              <a:t>13/05/2024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706005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2171-05D7-4E44-A4A7-4549ACFDE19D}" type="datetimeFigureOut">
              <a:rPr lang="en-GB" smtClean="0"/>
              <a:t>13/05/2024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0646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2171-05D7-4E44-A4A7-4549ACFDE19D}" type="datetimeFigureOut">
              <a:rPr lang="en-GB" smtClean="0"/>
              <a:t>13/05/2024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462501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2171-05D7-4E44-A4A7-4549ACFDE19D}" type="datetimeFigureOut">
              <a:rPr lang="en-GB" smtClean="0"/>
              <a:t>13/05/2024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164210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2171-05D7-4E44-A4A7-4549ACFDE19D}" type="datetimeFigureOut">
              <a:rPr lang="en-GB" smtClean="0"/>
              <a:t>13/05/2024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405317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CA22171-05D7-4E44-A4A7-4549ACFDE19D}" type="datetimeFigureOut">
              <a:rPr lang="en-GB" smtClean="0"/>
              <a:t>13/05/2024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7229975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CA22171-05D7-4E44-A4A7-4549ACFDE19D}" type="datetimeFigureOut">
              <a:rPr lang="en-GB" smtClean="0"/>
              <a:t>13/05/2024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64144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2171-05D7-4E44-A4A7-4549ACFDE19D}" type="datetimeFigureOut">
              <a:rPr lang="en-GB" smtClean="0"/>
              <a:t>13/05/2024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957770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2171-05D7-4E44-A4A7-4549ACFDE19D}" type="datetimeFigureOut">
              <a:rPr lang="en-GB" smtClean="0"/>
              <a:t>13/05/2024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487278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2171-05D7-4E44-A4A7-4549ACFDE19D}" type="datetimeFigureOut">
              <a:rPr lang="en-GB" smtClean="0"/>
              <a:t>13/05/2024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636447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2171-05D7-4E44-A4A7-4549ACFDE19D}" type="datetimeFigureOut">
              <a:rPr lang="en-GB" smtClean="0"/>
              <a:t>13/05/2024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371232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2171-05D7-4E44-A4A7-4549ACFDE19D}" type="datetimeFigureOut">
              <a:rPr lang="en-GB" smtClean="0"/>
              <a:t>13/05/2024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694920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2171-05D7-4E44-A4A7-4549ACFDE19D}" type="datetimeFigureOut">
              <a:rPr lang="en-GB" smtClean="0"/>
              <a:t>13/05/2024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8070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2171-05D7-4E44-A4A7-4549ACFDE19D}" type="datetimeFigureOut">
              <a:rPr lang="en-GB" smtClean="0"/>
              <a:t>13/05/2024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841995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2171-05D7-4E44-A4A7-4549ACFDE19D}" type="datetimeFigureOut">
              <a:rPr lang="en-GB" smtClean="0"/>
              <a:t>13/05/2024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385953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2171-05D7-4E44-A4A7-4549ACFDE19D}" type="datetimeFigureOut">
              <a:rPr lang="en-GB" smtClean="0"/>
              <a:t>13/05/2024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811276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2171-05D7-4E44-A4A7-4549ACFDE19D}" type="datetimeFigureOut">
              <a:rPr lang="en-GB" smtClean="0"/>
              <a:t>13/05/2024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449457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2171-05D7-4E44-A4A7-4549ACFDE19D}" type="datetimeFigureOut">
              <a:rPr lang="en-GB" smtClean="0"/>
              <a:t>13/05/2024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515631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2171-05D7-4E44-A4A7-4549ACFDE19D}" type="datetimeFigureOut">
              <a:rPr lang="en-GB" smtClean="0"/>
              <a:t>13/05/2024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242643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2171-05D7-4E44-A4A7-4549ACFDE19D}" type="datetimeFigureOut">
              <a:rPr lang="en-GB" smtClean="0"/>
              <a:t>13/05/2024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085408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2171-05D7-4E44-A4A7-4549ACFDE19D}" type="datetimeFigureOut">
              <a:rPr lang="en-GB" smtClean="0"/>
              <a:t>13/05/2024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825259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2171-05D7-4E44-A4A7-4549ACFDE19D}" type="datetimeFigureOut">
              <a:rPr lang="en-GB" smtClean="0"/>
              <a:t>13/05/2024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7695823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2171-05D7-4E44-A4A7-4549ACFDE19D}" type="datetimeFigureOut">
              <a:rPr lang="en-GB" smtClean="0"/>
              <a:t>13/05/2024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90543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2171-05D7-4E44-A4A7-4549ACFDE19D}" type="datetimeFigureOut">
              <a:rPr lang="en-GB" smtClean="0"/>
              <a:t>13/05/2024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11716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8CA22171-05D7-4E44-A4A7-4549ACFDE19D}" type="datetimeFigureOut">
              <a:rPr lang="en-GB" smtClean="0"/>
              <a:t>13/05/2024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757096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2171-05D7-4E44-A4A7-4549ACFDE19D}" type="datetimeFigureOut">
              <a:rPr lang="en-GB" smtClean="0"/>
              <a:t>13/05/2024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043769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2171-05D7-4E44-A4A7-4549ACFDE19D}" type="datetimeFigureOut">
              <a:rPr lang="en-GB" smtClean="0"/>
              <a:t>13/05/2024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240134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2171-05D7-4E44-A4A7-4549ACFDE19D}" type="datetimeFigureOut">
              <a:rPr lang="en-GB" smtClean="0"/>
              <a:t>13/05/2024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967861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CA22171-05D7-4E44-A4A7-4549ACFDE19D}" type="datetimeFigureOut">
              <a:rPr lang="en-GB" smtClean="0"/>
              <a:t>13/05/2024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423342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2171-05D7-4E44-A4A7-4549ACFDE19D}" type="datetimeFigureOut">
              <a:rPr lang="en-GB" smtClean="0"/>
              <a:t>13/05/2024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768792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CA22171-05D7-4E44-A4A7-4549ACFDE19D}" type="datetimeFigureOut">
              <a:rPr lang="en-GB" smtClean="0"/>
              <a:t>13/05/2024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41212345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2171-05D7-4E44-A4A7-4549ACFDE19D}" type="datetimeFigureOut">
              <a:rPr lang="en-GB" smtClean="0"/>
              <a:t>13/05/2024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486403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2171-05D7-4E44-A4A7-4549ACFDE19D}" type="datetimeFigureOut">
              <a:rPr lang="en-GB" smtClean="0"/>
              <a:t>13/05/2024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711917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2171-05D7-4E44-A4A7-4549ACFDE19D}" type="datetimeFigureOut">
              <a:rPr lang="en-GB" smtClean="0"/>
              <a:t>13/05/2024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838471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2171-05D7-4E44-A4A7-4549ACFDE19D}" type="datetimeFigureOut">
              <a:rPr lang="en-GB" smtClean="0"/>
              <a:t>13/05/2024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0227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8.xml"/><Relationship Id="rId13" Type="http://schemas.openxmlformats.org/officeDocument/2006/relationships/slideLayout" Target="../slideLayouts/slideLayout133.xml"/><Relationship Id="rId18" Type="http://schemas.openxmlformats.org/officeDocument/2006/relationships/theme" Target="../theme/theme10.xml"/><Relationship Id="rId3" Type="http://schemas.openxmlformats.org/officeDocument/2006/relationships/slideLayout" Target="../slideLayouts/slideLayout123.xml"/><Relationship Id="rId7" Type="http://schemas.openxmlformats.org/officeDocument/2006/relationships/slideLayout" Target="../slideLayouts/slideLayout127.xml"/><Relationship Id="rId12" Type="http://schemas.openxmlformats.org/officeDocument/2006/relationships/slideLayout" Target="../slideLayouts/slideLayout132.xml"/><Relationship Id="rId17" Type="http://schemas.openxmlformats.org/officeDocument/2006/relationships/slideLayout" Target="../slideLayouts/slideLayout137.xml"/><Relationship Id="rId2" Type="http://schemas.openxmlformats.org/officeDocument/2006/relationships/slideLayout" Target="../slideLayouts/slideLayout122.xml"/><Relationship Id="rId16" Type="http://schemas.openxmlformats.org/officeDocument/2006/relationships/slideLayout" Target="../slideLayouts/slideLayout136.xml"/><Relationship Id="rId1" Type="http://schemas.openxmlformats.org/officeDocument/2006/relationships/slideLayout" Target="../slideLayouts/slideLayout121.xml"/><Relationship Id="rId6" Type="http://schemas.openxmlformats.org/officeDocument/2006/relationships/slideLayout" Target="../slideLayouts/slideLayout126.xml"/><Relationship Id="rId11" Type="http://schemas.openxmlformats.org/officeDocument/2006/relationships/slideLayout" Target="../slideLayouts/slideLayout131.xml"/><Relationship Id="rId5" Type="http://schemas.openxmlformats.org/officeDocument/2006/relationships/slideLayout" Target="../slideLayouts/slideLayout125.xml"/><Relationship Id="rId15" Type="http://schemas.openxmlformats.org/officeDocument/2006/relationships/slideLayout" Target="../slideLayouts/slideLayout135.xml"/><Relationship Id="rId10" Type="http://schemas.openxmlformats.org/officeDocument/2006/relationships/slideLayout" Target="../slideLayouts/slideLayout130.xml"/><Relationship Id="rId19" Type="http://schemas.openxmlformats.org/officeDocument/2006/relationships/image" Target="../media/image8.jpeg"/><Relationship Id="rId4" Type="http://schemas.openxmlformats.org/officeDocument/2006/relationships/slideLayout" Target="../slideLayouts/slideLayout124.xml"/><Relationship Id="rId9" Type="http://schemas.openxmlformats.org/officeDocument/2006/relationships/slideLayout" Target="../slideLayouts/slideLayout129.xml"/><Relationship Id="rId14" Type="http://schemas.openxmlformats.org/officeDocument/2006/relationships/slideLayout" Target="../slideLayouts/slideLayout134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5.xml"/><Relationship Id="rId13" Type="http://schemas.openxmlformats.org/officeDocument/2006/relationships/slideLayout" Target="../slideLayouts/slideLayout150.xml"/><Relationship Id="rId18" Type="http://schemas.openxmlformats.org/officeDocument/2006/relationships/theme" Target="../theme/theme11.xml"/><Relationship Id="rId3" Type="http://schemas.openxmlformats.org/officeDocument/2006/relationships/slideLayout" Target="../slideLayouts/slideLayout140.xml"/><Relationship Id="rId7" Type="http://schemas.openxmlformats.org/officeDocument/2006/relationships/slideLayout" Target="../slideLayouts/slideLayout144.xml"/><Relationship Id="rId12" Type="http://schemas.openxmlformats.org/officeDocument/2006/relationships/slideLayout" Target="../slideLayouts/slideLayout149.xml"/><Relationship Id="rId17" Type="http://schemas.openxmlformats.org/officeDocument/2006/relationships/slideLayout" Target="../slideLayouts/slideLayout154.xml"/><Relationship Id="rId2" Type="http://schemas.openxmlformats.org/officeDocument/2006/relationships/slideLayout" Target="../slideLayouts/slideLayout139.xml"/><Relationship Id="rId16" Type="http://schemas.openxmlformats.org/officeDocument/2006/relationships/slideLayout" Target="../slideLayouts/slideLayout153.xml"/><Relationship Id="rId1" Type="http://schemas.openxmlformats.org/officeDocument/2006/relationships/slideLayout" Target="../slideLayouts/slideLayout138.xml"/><Relationship Id="rId6" Type="http://schemas.openxmlformats.org/officeDocument/2006/relationships/slideLayout" Target="../slideLayouts/slideLayout143.xml"/><Relationship Id="rId11" Type="http://schemas.openxmlformats.org/officeDocument/2006/relationships/slideLayout" Target="../slideLayouts/slideLayout148.xml"/><Relationship Id="rId5" Type="http://schemas.openxmlformats.org/officeDocument/2006/relationships/slideLayout" Target="../slideLayouts/slideLayout142.xml"/><Relationship Id="rId15" Type="http://schemas.openxmlformats.org/officeDocument/2006/relationships/slideLayout" Target="../slideLayouts/slideLayout152.xml"/><Relationship Id="rId10" Type="http://schemas.openxmlformats.org/officeDocument/2006/relationships/slideLayout" Target="../slideLayouts/slideLayout147.xml"/><Relationship Id="rId4" Type="http://schemas.openxmlformats.org/officeDocument/2006/relationships/slideLayout" Target="../slideLayouts/slideLayout141.xml"/><Relationship Id="rId9" Type="http://schemas.openxmlformats.org/officeDocument/2006/relationships/slideLayout" Target="../slideLayouts/slideLayout146.xml"/><Relationship Id="rId14" Type="http://schemas.openxmlformats.org/officeDocument/2006/relationships/slideLayout" Target="../slideLayouts/slideLayout15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13" Type="http://schemas.openxmlformats.org/officeDocument/2006/relationships/slideLayout" Target="../slideLayouts/slideLayout167.xml"/><Relationship Id="rId18" Type="http://schemas.openxmlformats.org/officeDocument/2006/relationships/theme" Target="../theme/theme1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slideLayout" Target="../slideLayouts/slideLayout166.xml"/><Relationship Id="rId17" Type="http://schemas.openxmlformats.org/officeDocument/2006/relationships/slideLayout" Target="../slideLayouts/slideLayout171.xml"/><Relationship Id="rId2" Type="http://schemas.openxmlformats.org/officeDocument/2006/relationships/slideLayout" Target="../slideLayouts/slideLayout156.xml"/><Relationship Id="rId16" Type="http://schemas.openxmlformats.org/officeDocument/2006/relationships/slideLayout" Target="../slideLayouts/slideLayout170.xml"/><Relationship Id="rId20" Type="http://schemas.openxmlformats.org/officeDocument/2006/relationships/image" Target="../media/image12.png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5" Type="http://schemas.openxmlformats.org/officeDocument/2006/relationships/slideLayout" Target="../slideLayouts/slideLayout169.xml"/><Relationship Id="rId10" Type="http://schemas.openxmlformats.org/officeDocument/2006/relationships/slideLayout" Target="../slideLayouts/slideLayout164.xml"/><Relationship Id="rId19" Type="http://schemas.openxmlformats.org/officeDocument/2006/relationships/image" Target="../media/image11.png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Relationship Id="rId14" Type="http://schemas.openxmlformats.org/officeDocument/2006/relationships/slideLayout" Target="../slideLayouts/slideLayout16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slideLayout" Target="../slideLayouts/slideLayout60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17" Type="http://schemas.openxmlformats.org/officeDocument/2006/relationships/slideLayout" Target="../slideLayouts/slideLayout64.xml"/><Relationship Id="rId2" Type="http://schemas.openxmlformats.org/officeDocument/2006/relationships/slideLayout" Target="../slideLayouts/slideLayout49.xml"/><Relationship Id="rId16" Type="http://schemas.openxmlformats.org/officeDocument/2006/relationships/slideLayout" Target="../slideLayouts/slideLayout63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slideLayout" Target="../slideLayouts/slideLayout6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6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74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13" Type="http://schemas.openxmlformats.org/officeDocument/2006/relationships/slideLayout" Target="../slideLayouts/slideLayout88.xml"/><Relationship Id="rId18" Type="http://schemas.openxmlformats.org/officeDocument/2006/relationships/theme" Target="../theme/theme7.xml"/><Relationship Id="rId3" Type="http://schemas.openxmlformats.org/officeDocument/2006/relationships/slideLayout" Target="../slideLayouts/slideLayout78.xml"/><Relationship Id="rId7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7.xml"/><Relationship Id="rId17" Type="http://schemas.openxmlformats.org/officeDocument/2006/relationships/slideLayout" Target="../slideLayouts/slideLayout92.xml"/><Relationship Id="rId2" Type="http://schemas.openxmlformats.org/officeDocument/2006/relationships/slideLayout" Target="../slideLayouts/slideLayout77.xml"/><Relationship Id="rId16" Type="http://schemas.openxmlformats.org/officeDocument/2006/relationships/slideLayout" Target="../slideLayouts/slideLayout91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0.xml"/><Relationship Id="rId15" Type="http://schemas.openxmlformats.org/officeDocument/2006/relationships/slideLayout" Target="../slideLayouts/slideLayout90.xml"/><Relationship Id="rId10" Type="http://schemas.openxmlformats.org/officeDocument/2006/relationships/slideLayout" Target="../slideLayouts/slideLayout85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Relationship Id="rId14" Type="http://schemas.openxmlformats.org/officeDocument/2006/relationships/slideLayout" Target="../slideLayouts/slideLayout89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0.xml"/><Relationship Id="rId3" Type="http://schemas.openxmlformats.org/officeDocument/2006/relationships/slideLayout" Target="../slideLayouts/slideLayout95.xml"/><Relationship Id="rId7" Type="http://schemas.openxmlformats.org/officeDocument/2006/relationships/slideLayout" Target="../slideLayouts/slideLayout99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94.xml"/><Relationship Id="rId1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8.xml"/><Relationship Id="rId11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96.xml"/><Relationship Id="rId9" Type="http://schemas.openxmlformats.org/officeDocument/2006/relationships/slideLayout" Target="../slideLayouts/slideLayout101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1.xml"/><Relationship Id="rId13" Type="http://schemas.openxmlformats.org/officeDocument/2006/relationships/slideLayout" Target="../slideLayouts/slideLayout116.xml"/><Relationship Id="rId18" Type="http://schemas.openxmlformats.org/officeDocument/2006/relationships/theme" Target="../theme/theme9.xml"/><Relationship Id="rId3" Type="http://schemas.openxmlformats.org/officeDocument/2006/relationships/slideLayout" Target="../slideLayouts/slideLayout106.xml"/><Relationship Id="rId7" Type="http://schemas.openxmlformats.org/officeDocument/2006/relationships/slideLayout" Target="../slideLayouts/slideLayout110.xml"/><Relationship Id="rId12" Type="http://schemas.openxmlformats.org/officeDocument/2006/relationships/slideLayout" Target="../slideLayouts/slideLayout115.xml"/><Relationship Id="rId17" Type="http://schemas.openxmlformats.org/officeDocument/2006/relationships/slideLayout" Target="../slideLayouts/slideLayout120.xml"/><Relationship Id="rId2" Type="http://schemas.openxmlformats.org/officeDocument/2006/relationships/slideLayout" Target="../slideLayouts/slideLayout105.xml"/><Relationship Id="rId16" Type="http://schemas.openxmlformats.org/officeDocument/2006/relationships/slideLayout" Target="../slideLayouts/slideLayout119.xml"/><Relationship Id="rId1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9.xml"/><Relationship Id="rId11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08.xml"/><Relationship Id="rId15" Type="http://schemas.openxmlformats.org/officeDocument/2006/relationships/slideLayout" Target="../slideLayouts/slideLayout118.xml"/><Relationship Id="rId10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12.xml"/><Relationship Id="rId14" Type="http://schemas.openxmlformats.org/officeDocument/2006/relationships/slideLayout" Target="../slideLayouts/slideLayout1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A22171-05D7-4E44-A4A7-4549ACFDE19D}" type="datetimeFigureOut">
              <a:rPr lang="en-GB" smtClean="0"/>
              <a:t>13/05/2024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4786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8CA22171-05D7-4E44-A4A7-4549ACFDE19D}" type="datetimeFigureOut">
              <a:rPr lang="en-GB" smtClean="0"/>
              <a:t>13/05/2024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7989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6" r:id="rId1"/>
    <p:sldLayoutId id="2147483947" r:id="rId2"/>
    <p:sldLayoutId id="2147483948" r:id="rId3"/>
    <p:sldLayoutId id="2147483949" r:id="rId4"/>
    <p:sldLayoutId id="2147483950" r:id="rId5"/>
    <p:sldLayoutId id="2147483951" r:id="rId6"/>
    <p:sldLayoutId id="2147483952" r:id="rId7"/>
    <p:sldLayoutId id="2147483953" r:id="rId8"/>
    <p:sldLayoutId id="2147483954" r:id="rId9"/>
    <p:sldLayoutId id="2147483955" r:id="rId10"/>
    <p:sldLayoutId id="2147483956" r:id="rId11"/>
    <p:sldLayoutId id="2147483957" r:id="rId12"/>
    <p:sldLayoutId id="2147483958" r:id="rId13"/>
    <p:sldLayoutId id="2147483959" r:id="rId14"/>
    <p:sldLayoutId id="2147483960" r:id="rId15"/>
    <p:sldLayoutId id="2147483961" r:id="rId16"/>
    <p:sldLayoutId id="214748396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8CA22171-05D7-4E44-A4A7-4549ACFDE19D}" type="datetimeFigureOut">
              <a:rPr lang="en-GB" smtClean="0"/>
              <a:t>13/05/2024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934510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76" r:id="rId1"/>
    <p:sldLayoutId id="2147483977" r:id="rId2"/>
    <p:sldLayoutId id="2147483978" r:id="rId3"/>
    <p:sldLayoutId id="2147483979" r:id="rId4"/>
    <p:sldLayoutId id="2147483980" r:id="rId5"/>
    <p:sldLayoutId id="2147483981" r:id="rId6"/>
    <p:sldLayoutId id="2147483982" r:id="rId7"/>
    <p:sldLayoutId id="2147483983" r:id="rId8"/>
    <p:sldLayoutId id="2147483984" r:id="rId9"/>
    <p:sldLayoutId id="2147483985" r:id="rId10"/>
    <p:sldLayoutId id="2147483986" r:id="rId11"/>
    <p:sldLayoutId id="2147483987" r:id="rId12"/>
    <p:sldLayoutId id="2147483988" r:id="rId13"/>
    <p:sldLayoutId id="2147483989" r:id="rId14"/>
    <p:sldLayoutId id="2147483990" r:id="rId15"/>
    <p:sldLayoutId id="2147483991" r:id="rId16"/>
    <p:sldLayoutId id="214748399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CA22171-05D7-4E44-A4A7-4549ACFDE19D}" type="datetimeFigureOut">
              <a:rPr lang="en-GB" smtClean="0"/>
              <a:t>13/05/2024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7342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4" r:id="rId1"/>
    <p:sldLayoutId id="2147483995" r:id="rId2"/>
    <p:sldLayoutId id="2147483996" r:id="rId3"/>
    <p:sldLayoutId id="2147483997" r:id="rId4"/>
    <p:sldLayoutId id="2147483998" r:id="rId5"/>
    <p:sldLayoutId id="2147483999" r:id="rId6"/>
    <p:sldLayoutId id="2147484000" r:id="rId7"/>
    <p:sldLayoutId id="2147484001" r:id="rId8"/>
    <p:sldLayoutId id="2147484002" r:id="rId9"/>
    <p:sldLayoutId id="2147484003" r:id="rId10"/>
    <p:sldLayoutId id="2147484004" r:id="rId11"/>
    <p:sldLayoutId id="2147484005" r:id="rId12"/>
    <p:sldLayoutId id="2147484006" r:id="rId13"/>
    <p:sldLayoutId id="2147484007" r:id="rId14"/>
    <p:sldLayoutId id="2147484008" r:id="rId15"/>
    <p:sldLayoutId id="2147484009" r:id="rId16"/>
    <p:sldLayoutId id="2147484010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8CA22171-05D7-4E44-A4A7-4549ACFDE19D}" type="datetimeFigureOut">
              <a:rPr lang="en-GB" smtClean="0"/>
              <a:t>13/05/2024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8903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CA22171-05D7-4E44-A4A7-4549ACFDE19D}" type="datetimeFigureOut">
              <a:rPr lang="en-GB" smtClean="0"/>
              <a:t>13/05/2024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29885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8CA22171-05D7-4E44-A4A7-4549ACFDE19D}" type="datetimeFigureOut">
              <a:rPr lang="en-GB" smtClean="0"/>
              <a:t>13/05/2024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345194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8CA22171-05D7-4E44-A4A7-4549ACFDE19D}" type="datetimeFigureOut">
              <a:rPr lang="en-GB" smtClean="0"/>
              <a:t>13/05/2024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521885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  <p:sldLayoutId id="2147483778" r:id="rId13"/>
    <p:sldLayoutId id="2147483779" r:id="rId14"/>
    <p:sldLayoutId id="2147483780" r:id="rId15"/>
    <p:sldLayoutId id="2147483781" r:id="rId16"/>
    <p:sldLayoutId id="214748378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CA22171-05D7-4E44-A4A7-4549ACFDE19D}" type="datetimeFigureOut">
              <a:rPr lang="en-GB" smtClean="0"/>
              <a:t>13/05/2024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95899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8CA22171-05D7-4E44-A4A7-4549ACFDE19D}" type="datetimeFigureOut">
              <a:rPr lang="en-GB" smtClean="0"/>
              <a:t>13/05/2024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2696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  <p:sldLayoutId id="2147483807" r:id="rId12"/>
    <p:sldLayoutId id="2147483808" r:id="rId13"/>
    <p:sldLayoutId id="2147483809" r:id="rId14"/>
    <p:sldLayoutId id="2147483810" r:id="rId15"/>
    <p:sldLayoutId id="2147483811" r:id="rId16"/>
    <p:sldLayoutId id="2147483812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CA22171-05D7-4E44-A4A7-4549ACFDE19D}" type="datetimeFigureOut">
              <a:rPr lang="en-GB" smtClean="0"/>
              <a:t>13/05/2024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03393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CA22171-05D7-4E44-A4A7-4549ACFDE19D}" type="datetimeFigureOut">
              <a:rPr lang="en-GB" smtClean="0"/>
              <a:t>13/05/2024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1A572C1-6F42-4384-B6E1-01CB93933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0428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  <p:sldLayoutId id="2147483833" r:id="rId8"/>
    <p:sldLayoutId id="2147483834" r:id="rId9"/>
    <p:sldLayoutId id="2147483835" r:id="rId10"/>
    <p:sldLayoutId id="2147483836" r:id="rId11"/>
    <p:sldLayoutId id="2147483837" r:id="rId12"/>
    <p:sldLayoutId id="2147483838" r:id="rId13"/>
    <p:sldLayoutId id="2147483839" r:id="rId14"/>
    <p:sldLayoutId id="2147483840" r:id="rId15"/>
    <p:sldLayoutId id="2147483841" r:id="rId16"/>
    <p:sldLayoutId id="2147483842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8.xml"/><Relationship Id="rId6" Type="http://schemas.openxmlformats.org/officeDocument/2006/relationships/image" Target="../media/image30.jpeg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3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Layout" Target="../slideLayouts/slideLayout98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3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4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slideLayout" Target="../slideLayouts/slideLayout109.xml"/><Relationship Id="rId4" Type="http://schemas.openxmlformats.org/officeDocument/2006/relationships/image" Target="../media/image43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hyperlink" Target="http://www.healthystart.nhs.uk/wp-content/uploads/2011/05/eatwell-plate-label.png" TargetMode="Externa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6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http://www.northlanarkshire.gov.uk/media/image/n/4/stbarbaras.pn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.uk/url?sa=i&amp;rct=j&amp;q=&amp;esrc=s&amp;frm=1&amp;source=images&amp;cd=&amp;cad=rja&amp;uact=8&amp;docid=zVylyQLXvx3UXM&amp;tbnid=5Qj-QSuVJmcXuM:&amp;ved=0CAUQjRw&amp;url=https://twocatholicgirls.wordpress.com/page/2/&amp;ei=-IF6U-mXI7Ky7Aa2nIBQ&amp;psig=AFQjCNGB6dyseOsbObvkN48TBFXSFZ_3uA&amp;ust=1400623818250841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St. Barbara’s Primary School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vert="horz" lIns="91440" tIns="91440" rIns="91440" bIns="91440" rtlCol="0" anchor="t">
            <a:normAutofit/>
          </a:bodyPr>
          <a:lstStyle/>
          <a:p>
            <a:r>
              <a:rPr lang="en-GB" dirty="0"/>
              <a:t>Induction</a:t>
            </a:r>
          </a:p>
          <a:p>
            <a:r>
              <a:rPr lang="en-GB" dirty="0"/>
              <a:t>May 2024</a:t>
            </a:r>
          </a:p>
        </p:txBody>
      </p:sp>
    </p:spTree>
    <p:extLst>
      <p:ext uri="{BB962C8B-B14F-4D97-AF65-F5344CB8AC3E}">
        <p14:creationId xmlns:p14="http://schemas.microsoft.com/office/powerpoint/2010/main" val="27347600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EBA8E-B5E4-451A-BFC4-78B79E200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4400" dirty="0"/>
              <a:t>Numeracy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A0E44C2-F5A1-D0F7-DBE3-AF145F682A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863570">
            <a:off x="934450" y="2870478"/>
            <a:ext cx="2306537" cy="1886747"/>
          </a:xfrm>
          <a:prstGeom prst="rect">
            <a:avLst/>
          </a:prstGeom>
        </p:spPr>
      </p:pic>
      <p:pic>
        <p:nvPicPr>
          <p:cNvPr id="3078" name="Picture 6" descr="Domino Sorting - Math For Love">
            <a:extLst>
              <a:ext uri="{FF2B5EF4-FFF2-40B4-BE49-F238E27FC236}">
                <a16:creationId xmlns:a16="http://schemas.microsoft.com/office/drawing/2014/main" id="{3B89A80B-25E2-91D0-3EC0-738C420A27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87458">
            <a:off x="5300330" y="1563586"/>
            <a:ext cx="1455492" cy="1034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100+ Number Lines to 20 | Engaging KS1 Primary Resources">
            <a:extLst>
              <a:ext uri="{FF2B5EF4-FFF2-40B4-BE49-F238E27FC236}">
                <a16:creationId xmlns:a16="http://schemas.microsoft.com/office/drawing/2014/main" id="{8D0BEB22-373C-41DB-8889-D2DD705236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754"/>
          <a:stretch/>
        </p:blipFill>
        <p:spPr bwMode="auto">
          <a:xfrm>
            <a:off x="1282043" y="5355530"/>
            <a:ext cx="5525104" cy="1419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Picture Graphs | Primary 1 Maths | Geniebook">
            <a:extLst>
              <a:ext uri="{FF2B5EF4-FFF2-40B4-BE49-F238E27FC236}">
                <a16:creationId xmlns:a16="http://schemas.microsoft.com/office/drawing/2014/main" id="{44E2E5A5-C61B-26C0-A8F0-7564C400B3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8494" y="210625"/>
            <a:ext cx="3191448" cy="392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Number Story Book Posters (SB3993) - SparkleBox">
            <a:extLst>
              <a:ext uri="{FF2B5EF4-FFF2-40B4-BE49-F238E27FC236}">
                <a16:creationId xmlns:a16="http://schemas.microsoft.com/office/drawing/2014/main" id="{0CE0CFD3-AE51-B105-E9F0-7FD466FF23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31" b="10733"/>
          <a:stretch/>
        </p:blipFill>
        <p:spPr bwMode="auto">
          <a:xfrm>
            <a:off x="3678148" y="2941799"/>
            <a:ext cx="4201598" cy="2176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>
            <a:extLst>
              <a:ext uri="{FF2B5EF4-FFF2-40B4-BE49-F238E27FC236}">
                <a16:creationId xmlns:a16="http://schemas.microsoft.com/office/drawing/2014/main" id="{07DB7583-38EF-4690-6551-D189BEA7A2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93" t="25469" r="10593" b="25692"/>
          <a:stretch/>
        </p:blipFill>
        <p:spPr bwMode="auto">
          <a:xfrm>
            <a:off x="8147406" y="4420710"/>
            <a:ext cx="3712787" cy="2300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>
            <a:extLst>
              <a:ext uri="{FF2B5EF4-FFF2-40B4-BE49-F238E27FC236}">
                <a16:creationId xmlns:a16="http://schemas.microsoft.com/office/drawing/2014/main" id="{5AA52E8C-C60F-4A21-BA80-D5A9A37D48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596" y="210625"/>
            <a:ext cx="1974051" cy="197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21448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426" y="245491"/>
            <a:ext cx="2501988" cy="903139"/>
          </a:xfrm>
        </p:spPr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Numeracy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0990674"/>
              </p:ext>
            </p:extLst>
          </p:nvPr>
        </p:nvGraphicFramePr>
        <p:xfrm>
          <a:off x="2673414" y="-2392"/>
          <a:ext cx="7945122" cy="724833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3241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41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41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241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241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2418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5790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050" dirty="0">
                        <a:effectLst/>
                        <a:latin typeface="Comic Sans MS"/>
                        <a:ea typeface="Times New Roman"/>
                      </a:endParaRPr>
                    </a:p>
                  </a:txBody>
                  <a:tcPr marL="48396" marR="48396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Making choices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MNU0-20c</a:t>
                      </a:r>
                      <a:endParaRPr lang="en-GB" sz="16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en-GB" sz="16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  <a:endParaRPr lang="en-GB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396" marR="48396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Sorting and Matching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MNU0-20b</a:t>
                      </a:r>
                      <a:endParaRPr lang="en-GB" sz="16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  <a:endParaRPr lang="en-GB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396" marR="48396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Exploring Number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MNU0-02a</a:t>
                      </a:r>
                      <a:endParaRPr lang="en-GB" sz="16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  <a:endParaRPr lang="en-GB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396" marR="48396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Patterns and Shapes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en-GB" sz="16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MTH0-16a</a:t>
                      </a:r>
                      <a:endParaRPr lang="en-GB" sz="16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MTH0-13a</a:t>
                      </a:r>
                      <a:endParaRPr lang="en-GB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396" marR="48396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</a:rPr>
                        <a:t> </a:t>
                      </a:r>
                      <a:endParaRPr lang="en-GB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396" marR="48396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62756">
                <a:tc gridSpan="5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4800" dirty="0">
                          <a:effectLst/>
                        </a:rPr>
                        <a:t>Early Level</a:t>
                      </a:r>
                      <a:endParaRPr lang="en-GB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396" marR="48396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Count On Count Back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en-GB" sz="16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MNU0-03a</a:t>
                      </a:r>
                      <a:endParaRPr lang="en-GB" sz="12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MNU0-01a</a:t>
                      </a:r>
                      <a:endParaRPr lang="en-GB" sz="12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396" marR="48396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26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05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</a:rPr>
                        <a:t> </a:t>
                      </a:r>
                      <a:endParaRPr lang="en-GB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396" marR="48396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</a:rPr>
                        <a:t>Symmetry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MTH0-19a</a:t>
                      </a:r>
                      <a:endParaRPr lang="en-GB" sz="1600" b="1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</a:rPr>
                        <a:t> </a:t>
                      </a:r>
                      <a:endParaRPr lang="en-GB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396" marR="4839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</a:rPr>
                        <a:t>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</a:rPr>
                        <a:t>Early Addition &amp; Subtraction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MNU0-03a</a:t>
                      </a:r>
                      <a:endParaRPr lang="en-GB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396" marR="4839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</a:rPr>
                        <a:t>Time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MNU0-10a</a:t>
                      </a:r>
                      <a:endParaRPr lang="en-GB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396" marR="4839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600" b="1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</a:rPr>
                        <a:t> Early Addition &amp; Subtraction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MNU0-03a</a:t>
                      </a:r>
                      <a:endParaRPr lang="en-GB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396" marR="4839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396" marR="48396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51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Position and movement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MTH0-17a</a:t>
                      </a:r>
                      <a:endParaRPr lang="en-GB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396" marR="48396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4800" dirty="0">
                          <a:effectLst/>
                        </a:rPr>
                        <a:t>Maths Pathway</a:t>
                      </a:r>
                      <a:endParaRPr lang="en-GB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396" marR="48396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790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</a:rPr>
                        <a:t> </a:t>
                      </a:r>
                      <a:endParaRPr lang="en-GB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396" marR="48396" marT="0" marB="0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Money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MNU0-09a</a:t>
                      </a:r>
                      <a:endParaRPr lang="en-GB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396" marR="48396" marT="0" marB="0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Handling Data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r>
                        <a:rPr lang="en-GB" sz="1200" dirty="0">
                          <a:effectLst/>
                        </a:rPr>
                        <a:t>MNU0-20a</a:t>
                      </a:r>
                      <a:endParaRPr lang="en-GB" sz="14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</a:p>
                  </a:txBody>
                  <a:tcPr marL="48396" marR="48396" marT="0" marB="0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396" marR="48396" marT="0" marB="0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Measure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MNU0-11a</a:t>
                      </a:r>
                      <a:endParaRPr lang="en-GB" sz="18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396" marR="48396" marT="0" marB="0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Early Division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MNU0-07a</a:t>
                      </a:r>
                      <a:endParaRPr lang="en-GB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396" marR="48396" marT="0" marB="0"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4106" name="Picture 10" descr="MC900432552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3414" y="160080"/>
            <a:ext cx="1247775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MC900431586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3650" y="1231642"/>
            <a:ext cx="352425" cy="35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MC900442146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195" y="3526534"/>
            <a:ext cx="352425" cy="36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MC900431586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4891" y="6699886"/>
            <a:ext cx="352425" cy="35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MC900442146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5569" y="602992"/>
            <a:ext cx="352425" cy="36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7" name="Picture 1" descr="MC900442144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2117" y="1190164"/>
            <a:ext cx="342900" cy="35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2725739" y="16441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latin typeface="Comic Sans MS" panose="030F0702030302020204" pitchFamily="66" charset="0"/>
              <a:cs typeface="Arial" pitchFamily="34" charset="0"/>
            </a:endParaRPr>
          </a:p>
        </p:txBody>
      </p:sp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2725739" y="21013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latin typeface="Comic Sans MS" panose="030F0702030302020204" pitchFamily="66" charset="0"/>
              <a:cs typeface="Arial" pitchFamily="34" charset="0"/>
            </a:endParaRPr>
          </a:p>
        </p:txBody>
      </p:sp>
      <p:pic>
        <p:nvPicPr>
          <p:cNvPr id="18" name="Picture 1" descr="MC900442144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315661" y="3624166"/>
            <a:ext cx="342900" cy="35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" descr="MC900442144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789652" y="3520881"/>
            <a:ext cx="342900" cy="35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" descr="MC900442144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6437" y="6153928"/>
            <a:ext cx="342900" cy="35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" descr="MC900442144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28854">
            <a:off x="7207096" y="6318828"/>
            <a:ext cx="342900" cy="35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9" name="Picture 13" descr="MC900431586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542" y="3051175"/>
            <a:ext cx="35242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3" descr="MC900431586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0289" y="2698749"/>
            <a:ext cx="35242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3" descr="MC900431586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6944" y="6679566"/>
            <a:ext cx="35242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13" descr="MC900431586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2742" y="3051174"/>
            <a:ext cx="35242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02658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Supporting at Home</a:t>
            </a:r>
          </a:p>
        </p:txBody>
      </p:sp>
      <p:sp>
        <p:nvSpPr>
          <p:cNvPr id="3" name="Rectangle 2"/>
          <p:cNvSpPr/>
          <p:nvPr/>
        </p:nvSpPr>
        <p:spPr>
          <a:xfrm>
            <a:off x="2639616" y="1844825"/>
            <a:ext cx="7056784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altLang="en-US" sz="2800" dirty="0"/>
              <a:t>Rhymes and songs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altLang="en-US" sz="2800" dirty="0"/>
              <a:t>Days of the week/months of the year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altLang="en-US" sz="2800" dirty="0"/>
              <a:t>Counting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altLang="en-US" sz="2800" dirty="0"/>
              <a:t>Sorting Games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altLang="en-US" sz="2800" dirty="0"/>
              <a:t>Language – positional games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altLang="en-US" sz="2800" dirty="0"/>
              <a:t>Turn-taking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altLang="en-US" sz="2800" dirty="0"/>
              <a:t>Problem Solving and Enquiry… ‘why?’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altLang="en-US" sz="2800" dirty="0"/>
              <a:t>Skills for Life: setting the table!</a:t>
            </a:r>
          </a:p>
          <a:p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40805741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C23865-229B-43DF-909E-38A2A00F8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182366"/>
            <a:ext cx="9601200" cy="814227"/>
          </a:xfrm>
        </p:spPr>
        <p:txBody>
          <a:bodyPr/>
          <a:lstStyle/>
          <a:p>
            <a:pPr algn="ctr"/>
            <a:r>
              <a:rPr lang="en-GB" dirty="0"/>
              <a:t>Health and Wellbeing</a:t>
            </a:r>
          </a:p>
        </p:txBody>
      </p:sp>
      <p:pic>
        <p:nvPicPr>
          <p:cNvPr id="5122" name="Picture 2" descr="Shanarri Free Printables">
            <a:extLst>
              <a:ext uri="{FF2B5EF4-FFF2-40B4-BE49-F238E27FC236}">
                <a16:creationId xmlns:a16="http://schemas.microsoft.com/office/drawing/2014/main" id="{46E872ED-A3F6-B558-4DE1-731C3DF009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7409" y="1284269"/>
            <a:ext cx="5618366" cy="5472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344040C-8764-18F6-C9F7-E8C7A2861A58}"/>
              </a:ext>
            </a:extLst>
          </p:cNvPr>
          <p:cNvSpPr txBox="1"/>
          <p:nvPr/>
        </p:nvSpPr>
        <p:spPr>
          <a:xfrm>
            <a:off x="1865141" y="775661"/>
            <a:ext cx="316700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6000" dirty="0">
                <a:solidFill>
                  <a:srgbClr val="00B050"/>
                </a:solidFill>
              </a:rPr>
              <a:t>GIRFEC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3FA5193-B56F-BBB2-39FB-E30D36635B50}"/>
              </a:ext>
            </a:extLst>
          </p:cNvPr>
          <p:cNvSpPr txBox="1"/>
          <p:nvPr/>
        </p:nvSpPr>
        <p:spPr>
          <a:xfrm>
            <a:off x="399789" y="1669842"/>
            <a:ext cx="609771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solidFill>
                  <a:srgbClr val="00B050"/>
                </a:solidFill>
              </a:rPr>
              <a:t>UN RIGHTS OF THE CHILD</a:t>
            </a:r>
          </a:p>
        </p:txBody>
      </p:sp>
      <p:pic>
        <p:nvPicPr>
          <p:cNvPr id="7" name="Picture 2" descr="H &amp; W diagram">
            <a:extLst>
              <a:ext uri="{FF2B5EF4-FFF2-40B4-BE49-F238E27FC236}">
                <a16:creationId xmlns:a16="http://schemas.microsoft.com/office/drawing/2014/main" id="{D928F91B-C4D3-129F-F125-1C6B834172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919" y="2464573"/>
            <a:ext cx="3949451" cy="3949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00412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FC59C96-7BCD-6D5B-026C-4552238913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01" t="12134" r="5281" b="6518"/>
          <a:stretch/>
        </p:blipFill>
        <p:spPr>
          <a:xfrm>
            <a:off x="205483" y="1181529"/>
            <a:ext cx="8885819" cy="4366516"/>
          </a:xfrm>
          <a:prstGeom prst="rect">
            <a:avLst/>
          </a:prstGeom>
        </p:spPr>
      </p:pic>
      <p:pic>
        <p:nvPicPr>
          <p:cNvPr id="6146" name="Picture 2" descr="Thank you for visiting the Sid and SHANARRI website All about our Sid and  SHANARRI Project Background Following requests from pr">
            <a:extLst>
              <a:ext uri="{FF2B5EF4-FFF2-40B4-BE49-F238E27FC236}">
                <a16:creationId xmlns:a16="http://schemas.microsoft.com/office/drawing/2014/main" id="{146C1431-C6F6-91DE-72D7-FF76C2F0C9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4561" y="2884148"/>
            <a:ext cx="2219914" cy="2663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A9A2D63-02D8-AB03-7937-233B75FB5CB2}"/>
              </a:ext>
            </a:extLst>
          </p:cNvPr>
          <p:cNvSpPr txBox="1"/>
          <p:nvPr/>
        </p:nvSpPr>
        <p:spPr>
          <a:xfrm>
            <a:off x="9318661" y="770562"/>
            <a:ext cx="24555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Sid and </a:t>
            </a:r>
          </a:p>
          <a:p>
            <a:pPr algn="ctr"/>
            <a:r>
              <a:rPr lang="en-GB" sz="2400" dirty="0"/>
              <a:t>SHANARRI</a:t>
            </a:r>
          </a:p>
        </p:txBody>
      </p:sp>
    </p:spTree>
    <p:extLst>
      <p:ext uri="{BB962C8B-B14F-4D97-AF65-F5344CB8AC3E}">
        <p14:creationId xmlns:p14="http://schemas.microsoft.com/office/powerpoint/2010/main" val="26910777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HWB: Six Organizers</a:t>
            </a:r>
          </a:p>
        </p:txBody>
      </p:sp>
      <p:sp>
        <p:nvSpPr>
          <p:cNvPr id="3" name="Rectangle 2"/>
          <p:cNvSpPr/>
          <p:nvPr/>
        </p:nvSpPr>
        <p:spPr>
          <a:xfrm>
            <a:off x="2567608" y="1916832"/>
            <a:ext cx="845599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  <a:tabLst>
                <a:tab pos="457200" algn="l"/>
              </a:tabLst>
            </a:pPr>
            <a:r>
              <a:rPr lang="en-GB" sz="2800" dirty="0">
                <a:latin typeface="Comic Sans MS" panose="030F0702030302020204" pitchFamily="66" charset="0"/>
                <a:ea typeface="Times New Roman" panose="02020603050405020304" pitchFamily="18" charset="0"/>
              </a:rPr>
              <a:t>Mental, emotional, social and physical wellbeing</a:t>
            </a:r>
            <a:endParaRPr lang="en-GB" sz="4000" dirty="0">
              <a:latin typeface="Comic Sans MS" panose="030F0702030302020204" pitchFamily="66" charset="0"/>
              <a:ea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  <a:tabLst>
                <a:tab pos="457200" algn="l"/>
              </a:tabLst>
            </a:pPr>
            <a:r>
              <a:rPr lang="en-GB" sz="2800" dirty="0">
                <a:latin typeface="Comic Sans MS" panose="030F0702030302020204" pitchFamily="66" charset="0"/>
                <a:ea typeface="Times New Roman" panose="02020603050405020304" pitchFamily="18" charset="0"/>
              </a:rPr>
              <a:t>Planning for choices and changes</a:t>
            </a:r>
            <a:endParaRPr lang="en-GB" sz="4000" dirty="0">
              <a:latin typeface="Comic Sans MS" panose="030F0702030302020204" pitchFamily="66" charset="0"/>
              <a:ea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  <a:tabLst>
                <a:tab pos="457200" algn="l"/>
              </a:tabLst>
            </a:pPr>
            <a:r>
              <a:rPr lang="en-GB" sz="2800" dirty="0">
                <a:latin typeface="Comic Sans MS" panose="030F0702030302020204" pitchFamily="66" charset="0"/>
                <a:ea typeface="Times New Roman" panose="02020603050405020304" pitchFamily="18" charset="0"/>
              </a:rPr>
              <a:t>Physical education, physical activity and sport</a:t>
            </a:r>
            <a:endParaRPr lang="en-GB" sz="4000" dirty="0">
              <a:latin typeface="Comic Sans MS" panose="030F0702030302020204" pitchFamily="66" charset="0"/>
              <a:ea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  <a:tabLst>
                <a:tab pos="457200" algn="l"/>
              </a:tabLst>
            </a:pPr>
            <a:r>
              <a:rPr lang="en-GB" sz="2800" dirty="0">
                <a:latin typeface="Comic Sans MS" panose="030F0702030302020204" pitchFamily="66" charset="0"/>
                <a:ea typeface="Times New Roman" panose="02020603050405020304" pitchFamily="18" charset="0"/>
              </a:rPr>
              <a:t>Food and health</a:t>
            </a:r>
            <a:endParaRPr lang="en-GB" sz="4000" dirty="0">
              <a:latin typeface="Comic Sans MS" panose="030F0702030302020204" pitchFamily="66" charset="0"/>
              <a:ea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  <a:tabLst>
                <a:tab pos="457200" algn="l"/>
              </a:tabLst>
            </a:pPr>
            <a:r>
              <a:rPr lang="en-GB" sz="2800" dirty="0">
                <a:latin typeface="Comic Sans MS" panose="030F0702030302020204" pitchFamily="66" charset="0"/>
                <a:ea typeface="Times New Roman" panose="02020603050405020304" pitchFamily="18" charset="0"/>
              </a:rPr>
              <a:t>Substance misuse</a:t>
            </a:r>
            <a:endParaRPr lang="en-GB" sz="4000" dirty="0">
              <a:latin typeface="Comic Sans MS" panose="030F0702030302020204" pitchFamily="66" charset="0"/>
              <a:ea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  <a:tabLst>
                <a:tab pos="457200" algn="l"/>
              </a:tabLst>
            </a:pPr>
            <a:r>
              <a:rPr lang="en-GB" sz="2800" dirty="0">
                <a:latin typeface="Comic Sans MS" panose="030F0702030302020204" pitchFamily="66" charset="0"/>
                <a:ea typeface="Times New Roman" panose="02020603050405020304" pitchFamily="18" charset="0"/>
              </a:rPr>
              <a:t>Relationships, relationships and parenthood.</a:t>
            </a:r>
            <a:endParaRPr lang="en-GB" sz="4000" dirty="0">
              <a:latin typeface="Comic Sans MS" panose="030F0702030302020204" pitchFamily="66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4562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Health and Wellbeing</a:t>
            </a:r>
            <a:br>
              <a:rPr lang="en-GB" dirty="0">
                <a:latin typeface="Comic Sans MS" panose="030F0702030302020204" pitchFamily="66" charset="0"/>
              </a:rPr>
            </a:b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9079379" y="921422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009900"/>
                </a:solidFill>
                <a:latin typeface="Comic Sans MS" panose="030F0702030302020204" pitchFamily="66" charset="0"/>
              </a:rPr>
              <a:t>HWB</a:t>
            </a:r>
          </a:p>
        </p:txBody>
      </p:sp>
      <p:sp>
        <p:nvSpPr>
          <p:cNvPr id="8" name="Rectangle 7"/>
          <p:cNvSpPr/>
          <p:nvPr/>
        </p:nvSpPr>
        <p:spPr>
          <a:xfrm>
            <a:off x="1991544" y="2513382"/>
            <a:ext cx="28083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9900"/>
                </a:solidFill>
                <a:latin typeface="Comic Sans MS" panose="030F0702030302020204" pitchFamily="66" charset="0"/>
              </a:rPr>
              <a:t>Mental and Emotional </a:t>
            </a:r>
          </a:p>
        </p:txBody>
      </p:sp>
      <p:sp>
        <p:nvSpPr>
          <p:cNvPr id="9" name="Rectangle 8"/>
          <p:cNvSpPr/>
          <p:nvPr/>
        </p:nvSpPr>
        <p:spPr>
          <a:xfrm>
            <a:off x="5015881" y="2481874"/>
            <a:ext cx="8306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009900"/>
                </a:solidFill>
                <a:latin typeface="Comic Sans MS" panose="030F0702030302020204" pitchFamily="66" charset="0"/>
              </a:rPr>
              <a:t>Social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61944" y="2510507"/>
            <a:ext cx="10342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009900"/>
                </a:solidFill>
                <a:latin typeface="Comic Sans MS" panose="030F0702030302020204" pitchFamily="66" charset="0"/>
              </a:rPr>
              <a:t>Physical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616280" y="2513382"/>
            <a:ext cx="12554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dirty="0">
                <a:solidFill>
                  <a:srgbClr val="7030A0"/>
                </a:solidFill>
                <a:latin typeface="Comic Sans MS" panose="030F0702030302020204" pitchFamily="66" charset="0"/>
              </a:rPr>
              <a:t>  Spiritual</a:t>
            </a:r>
          </a:p>
        </p:txBody>
      </p:sp>
      <p:sp>
        <p:nvSpPr>
          <p:cNvPr id="12" name="Down Arrow 11"/>
          <p:cNvSpPr/>
          <p:nvPr/>
        </p:nvSpPr>
        <p:spPr>
          <a:xfrm>
            <a:off x="3071664" y="2954079"/>
            <a:ext cx="144016" cy="648072"/>
          </a:xfrm>
          <a:prstGeom prst="downArrow">
            <a:avLst/>
          </a:prstGeom>
          <a:solidFill>
            <a:srgbClr val="00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2097202" y="3792293"/>
            <a:ext cx="20882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Friendship</a:t>
            </a:r>
          </a:p>
          <a:p>
            <a:pPr algn="ctr"/>
            <a:r>
              <a:rPr lang="en-GB" dirty="0">
                <a:latin typeface="Comic Sans MS" panose="030F0702030302020204" pitchFamily="66" charset="0"/>
              </a:rPr>
              <a:t>Caring</a:t>
            </a:r>
          </a:p>
          <a:p>
            <a:pPr algn="ctr"/>
            <a:r>
              <a:rPr lang="en-GB" dirty="0">
                <a:latin typeface="Comic Sans MS" panose="030F0702030302020204" pitchFamily="66" charset="0"/>
              </a:rPr>
              <a:t>Emotions</a:t>
            </a:r>
          </a:p>
          <a:p>
            <a:pPr algn="ctr"/>
            <a:r>
              <a:rPr lang="en-GB" dirty="0">
                <a:latin typeface="Comic Sans MS" panose="030F0702030302020204" pitchFamily="66" charset="0"/>
              </a:rPr>
              <a:t>Listening</a:t>
            </a:r>
          </a:p>
          <a:p>
            <a:pPr algn="ctr"/>
            <a:r>
              <a:rPr lang="en-GB" dirty="0">
                <a:latin typeface="Comic Sans MS" panose="030F0702030302020204" pitchFamily="66" charset="0"/>
              </a:rPr>
              <a:t>Talking</a:t>
            </a:r>
          </a:p>
          <a:p>
            <a:pPr algn="ctr"/>
            <a:r>
              <a:rPr lang="en-GB" dirty="0">
                <a:latin typeface="Comic Sans MS" panose="030F0702030302020204" pitchFamily="66" charset="0"/>
              </a:rPr>
              <a:t>Resilience</a:t>
            </a:r>
          </a:p>
        </p:txBody>
      </p:sp>
      <p:sp>
        <p:nvSpPr>
          <p:cNvPr id="14" name="Down Arrow 13"/>
          <p:cNvSpPr/>
          <p:nvPr/>
        </p:nvSpPr>
        <p:spPr>
          <a:xfrm>
            <a:off x="5359210" y="2876245"/>
            <a:ext cx="144016" cy="648072"/>
          </a:xfrm>
          <a:prstGeom prst="downArrow">
            <a:avLst/>
          </a:prstGeom>
          <a:solidFill>
            <a:srgbClr val="00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4191202" y="3703551"/>
            <a:ext cx="235955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Rights &amp; responsibilities</a:t>
            </a:r>
          </a:p>
          <a:p>
            <a:pPr algn="ctr"/>
            <a:r>
              <a:rPr lang="en-GB" dirty="0">
                <a:latin typeface="Comic Sans MS" panose="030F0702030302020204" pitchFamily="66" charset="0"/>
              </a:rPr>
              <a:t>Talents</a:t>
            </a:r>
          </a:p>
          <a:p>
            <a:pPr algn="ctr"/>
            <a:r>
              <a:rPr lang="en-GB" dirty="0">
                <a:latin typeface="Comic Sans MS" panose="030F0702030302020204" pitchFamily="66" charset="0"/>
              </a:rPr>
              <a:t>Needs</a:t>
            </a:r>
          </a:p>
          <a:p>
            <a:pPr algn="ctr"/>
            <a:r>
              <a:rPr lang="en-GB" dirty="0">
                <a:latin typeface="Comic Sans MS" panose="030F0702030302020204" pitchFamily="66" charset="0"/>
              </a:rPr>
              <a:t>Abilities</a:t>
            </a:r>
          </a:p>
          <a:p>
            <a:pPr algn="ctr"/>
            <a:r>
              <a:rPr lang="en-GB" dirty="0">
                <a:latin typeface="Comic Sans MS" panose="030F0702030302020204" pitchFamily="66" charset="0"/>
              </a:rPr>
              <a:t>Contributing</a:t>
            </a:r>
          </a:p>
          <a:p>
            <a:pPr algn="ctr"/>
            <a:r>
              <a:rPr lang="en-GB" dirty="0">
                <a:latin typeface="Comic Sans MS" panose="030F0702030302020204" pitchFamily="66" charset="0"/>
              </a:rPr>
              <a:t>Confidence</a:t>
            </a:r>
          </a:p>
          <a:p>
            <a:pPr algn="ctr"/>
            <a:r>
              <a:rPr lang="en-GB" dirty="0">
                <a:latin typeface="Comic Sans MS" panose="030F0702030302020204" pitchFamily="66" charset="0"/>
              </a:rPr>
              <a:t>Interpersonal Skills</a:t>
            </a:r>
          </a:p>
        </p:txBody>
      </p:sp>
      <p:sp>
        <p:nvSpPr>
          <p:cNvPr id="16" name="Down Arrow 15"/>
          <p:cNvSpPr/>
          <p:nvPr/>
        </p:nvSpPr>
        <p:spPr>
          <a:xfrm>
            <a:off x="7307063" y="2895414"/>
            <a:ext cx="144016" cy="648072"/>
          </a:xfrm>
          <a:prstGeom prst="downArrow">
            <a:avLst/>
          </a:prstGeom>
          <a:solidFill>
            <a:srgbClr val="00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/>
          <p:cNvSpPr txBox="1"/>
          <p:nvPr/>
        </p:nvSpPr>
        <p:spPr>
          <a:xfrm>
            <a:off x="6514975" y="3717899"/>
            <a:ext cx="187220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My body</a:t>
            </a:r>
          </a:p>
          <a:p>
            <a:pPr algn="ctr"/>
            <a:r>
              <a:rPr lang="en-GB" dirty="0">
                <a:latin typeface="Comic Sans MS" panose="030F0702030302020204" pitchFamily="66" charset="0"/>
              </a:rPr>
              <a:t>Keeping healthy</a:t>
            </a:r>
          </a:p>
          <a:p>
            <a:pPr algn="ctr"/>
            <a:r>
              <a:rPr lang="en-GB" dirty="0">
                <a:latin typeface="Comic Sans MS" panose="030F0702030302020204" pitchFamily="66" charset="0"/>
              </a:rPr>
              <a:t>Risk</a:t>
            </a:r>
          </a:p>
          <a:p>
            <a:pPr algn="ctr"/>
            <a:r>
              <a:rPr lang="en-GB" dirty="0">
                <a:latin typeface="Comic Sans MS" panose="030F0702030302020204" pitchFamily="66" charset="0"/>
              </a:rPr>
              <a:t>Staying safe</a:t>
            </a:r>
          </a:p>
          <a:p>
            <a:pPr algn="ctr"/>
            <a:r>
              <a:rPr lang="en-GB" dirty="0">
                <a:latin typeface="Comic Sans MS" panose="030F0702030302020204" pitchFamily="66" charset="0"/>
              </a:rPr>
              <a:t>Travelling safely</a:t>
            </a:r>
          </a:p>
          <a:p>
            <a:pPr algn="ctr"/>
            <a:r>
              <a:rPr lang="en-GB" dirty="0">
                <a:latin typeface="Comic Sans MS" panose="030F0702030302020204" pitchFamily="66" charset="0"/>
              </a:rPr>
              <a:t>P.E.</a:t>
            </a:r>
          </a:p>
        </p:txBody>
      </p:sp>
      <p:sp>
        <p:nvSpPr>
          <p:cNvPr id="19" name="Down Arrow 18"/>
          <p:cNvSpPr/>
          <p:nvPr/>
        </p:nvSpPr>
        <p:spPr>
          <a:xfrm>
            <a:off x="9268964" y="2860772"/>
            <a:ext cx="144016" cy="648072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8584888" y="3602152"/>
            <a:ext cx="165618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My soul</a:t>
            </a:r>
          </a:p>
          <a:p>
            <a:pPr algn="ctr"/>
            <a:r>
              <a:rPr lang="en-GB" dirty="0">
                <a:latin typeface="Comic Sans MS" panose="030F0702030302020204" pitchFamily="66" charset="0"/>
              </a:rPr>
              <a:t>Relationships</a:t>
            </a:r>
          </a:p>
          <a:p>
            <a:pPr algn="ctr"/>
            <a:r>
              <a:rPr lang="en-GB" dirty="0">
                <a:latin typeface="Comic Sans MS" panose="030F0702030302020204" pitchFamily="66" charset="0"/>
              </a:rPr>
              <a:t>Sharing</a:t>
            </a:r>
          </a:p>
          <a:p>
            <a:pPr algn="ctr"/>
            <a:r>
              <a:rPr lang="en-GB" dirty="0">
                <a:latin typeface="Comic Sans MS" panose="030F0702030302020204" pitchFamily="66" charset="0"/>
              </a:rPr>
              <a:t>Loving</a:t>
            </a:r>
          </a:p>
          <a:p>
            <a:pPr algn="ctr"/>
            <a:r>
              <a:rPr lang="en-GB" dirty="0">
                <a:latin typeface="Comic Sans MS" panose="030F0702030302020204" pitchFamily="66" charset="0"/>
              </a:rPr>
              <a:t>Praying</a:t>
            </a:r>
          </a:p>
          <a:p>
            <a:pPr algn="ctr"/>
            <a:r>
              <a:rPr lang="en-GB" dirty="0">
                <a:latin typeface="Comic Sans MS" panose="030F0702030302020204" pitchFamily="66" charset="0"/>
              </a:rPr>
              <a:t>Caring</a:t>
            </a:r>
          </a:p>
          <a:p>
            <a:pPr algn="ctr"/>
            <a:r>
              <a:rPr lang="en-GB" dirty="0">
                <a:latin typeface="Comic Sans MS" panose="030F0702030302020204" pitchFamily="66" charset="0"/>
              </a:rPr>
              <a:t>Talents</a:t>
            </a:r>
          </a:p>
          <a:p>
            <a:pPr algn="ctr"/>
            <a:r>
              <a:rPr lang="en-GB" dirty="0">
                <a:latin typeface="Comic Sans MS" panose="030F0702030302020204" pitchFamily="66" charset="0"/>
              </a:rPr>
              <a:t>Contributing</a:t>
            </a:r>
          </a:p>
          <a:p>
            <a:pPr algn="ctr"/>
            <a:r>
              <a:rPr lang="en-GB" dirty="0">
                <a:latin typeface="Comic Sans MS" panose="030F0702030302020204" pitchFamily="66" charset="0"/>
              </a:rPr>
              <a:t>Including</a:t>
            </a:r>
          </a:p>
          <a:p>
            <a:pPr algn="ctr"/>
            <a:r>
              <a:rPr lang="en-GB" dirty="0">
                <a:latin typeface="Comic Sans MS" panose="030F0702030302020204" pitchFamily="66" charset="0"/>
              </a:rPr>
              <a:t>Remembering</a:t>
            </a:r>
          </a:p>
          <a:p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81165" y="1416262"/>
            <a:ext cx="597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 Rights of the Child           GIRFEC        This is our Faith</a:t>
            </a:r>
          </a:p>
        </p:txBody>
      </p:sp>
    </p:spTree>
    <p:extLst>
      <p:ext uri="{BB962C8B-B14F-4D97-AF65-F5344CB8AC3E}">
        <p14:creationId xmlns:p14="http://schemas.microsoft.com/office/powerpoint/2010/main" val="15490326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544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sz="3600" dirty="0">
                <a:latin typeface="Comic Sans MS" panose="030F0702030302020204" pitchFamily="66" charset="0"/>
              </a:rPr>
              <a:t>Health and Wellbeing</a:t>
            </a:r>
            <a:br>
              <a:rPr lang="en-GB" dirty="0">
                <a:latin typeface="Comic Sans MS" panose="030F0702030302020204" pitchFamily="66" charset="0"/>
              </a:rPr>
            </a:br>
            <a:r>
              <a:rPr lang="en-GB" sz="2700" b="1" dirty="0">
                <a:solidFill>
                  <a:srgbClr val="009900"/>
                </a:solidFill>
                <a:latin typeface="Comic Sans MS" panose="030F0702030302020204" pitchFamily="66" charset="0"/>
              </a:rPr>
              <a:t>HWB</a:t>
            </a:r>
            <a:br>
              <a:rPr lang="en-GB" b="1" dirty="0">
                <a:solidFill>
                  <a:srgbClr val="009900"/>
                </a:solidFill>
                <a:latin typeface="Comic Sans MS" panose="030F0702030302020204" pitchFamily="66" charset="0"/>
              </a:rPr>
            </a:b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3759200" y="1146867"/>
            <a:ext cx="4293641" cy="36004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3807644" y="1187857"/>
            <a:ext cx="45974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Comic Sans MS" panose="030F0702030302020204" pitchFamily="66" charset="0"/>
              </a:rPr>
              <a:t>Planning for choices and changes</a:t>
            </a:r>
            <a:endParaRPr lang="en-GB" dirty="0">
              <a:latin typeface="Comic Sans MS" panose="030F0702030302020204" pitchFamily="66" charset="0"/>
            </a:endParaRPr>
          </a:p>
          <a:p>
            <a:pPr algn="ctr"/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44909" y="2749464"/>
            <a:ext cx="5365571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784358" y="1774639"/>
            <a:ext cx="97501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dirty="0">
                <a:latin typeface="Comic Sans MS" panose="030F0702030302020204" pitchFamily="66" charset="0"/>
              </a:rPr>
              <a:t>I can describe some of the kinds of work that people do and I am finding out about the wider world of work.                                  </a:t>
            </a:r>
            <a:r>
              <a:rPr lang="en-GB" b="1" dirty="0">
                <a:solidFill>
                  <a:srgbClr val="00B050"/>
                </a:solidFill>
                <a:latin typeface="Comic Sans MS" panose="030F0702030302020204" pitchFamily="66" charset="0"/>
              </a:rPr>
              <a:t>HWB 0-20a / HWB 1-20a</a:t>
            </a:r>
            <a:endParaRPr lang="en-GB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713856" y="3490134"/>
            <a:ext cx="8784976" cy="3154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dirty="0">
                <a:latin typeface="Comic Sans MS" panose="030F0702030302020204" pitchFamily="66" charset="0"/>
              </a:rPr>
              <a:t>I am learning to move my body well, exploring how to manage and control it and finding out how to use and share space.</a:t>
            </a:r>
          </a:p>
          <a:p>
            <a:pPr algn="ctr"/>
            <a:r>
              <a:rPr lang="en-GB" b="1" dirty="0">
                <a:solidFill>
                  <a:srgbClr val="009900"/>
                </a:solidFill>
                <a:latin typeface="Comic Sans MS" panose="030F0702030302020204" pitchFamily="66" charset="0"/>
              </a:rPr>
              <a:t>HWB 0-21a</a:t>
            </a:r>
          </a:p>
          <a:p>
            <a:pPr algn="ctr"/>
            <a:endParaRPr lang="en-GB" b="1" dirty="0">
              <a:solidFill>
                <a:srgbClr val="0099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2000" dirty="0">
                <a:latin typeface="Comic Sans MS" panose="030F0702030302020204" pitchFamily="66" charset="0"/>
              </a:rPr>
              <a:t>I am developing my movement skills through practice and energetic play.</a:t>
            </a:r>
          </a:p>
          <a:p>
            <a:pPr algn="ctr"/>
            <a:r>
              <a:rPr lang="en-GB" b="1" dirty="0">
                <a:solidFill>
                  <a:srgbClr val="009900"/>
                </a:solidFill>
                <a:latin typeface="Comic Sans MS" panose="030F0702030302020204" pitchFamily="66" charset="0"/>
              </a:rPr>
              <a:t>HWB 0-22a</a:t>
            </a:r>
          </a:p>
          <a:p>
            <a:pPr algn="ctr"/>
            <a:endParaRPr lang="en-GB" b="1" dirty="0">
              <a:solidFill>
                <a:srgbClr val="0099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2000" dirty="0">
                <a:latin typeface="Comic Sans MS" panose="030F0702030302020204" pitchFamily="66" charset="0"/>
              </a:rPr>
              <a:t>I am aware of my own and others’ needs and feelings especially when taking turns and sharing resources. I recognise the need to follow rules.</a:t>
            </a:r>
          </a:p>
          <a:p>
            <a:pPr algn="ctr"/>
            <a:r>
              <a:rPr lang="en-GB" b="1" dirty="0">
                <a:solidFill>
                  <a:srgbClr val="009900"/>
                </a:solidFill>
                <a:latin typeface="Comic Sans MS" panose="030F0702030302020204" pitchFamily="66" charset="0"/>
              </a:rPr>
              <a:t>HWB 0-23a</a:t>
            </a:r>
            <a:endParaRPr lang="en-GB" dirty="0">
              <a:solidFill>
                <a:srgbClr val="009900"/>
              </a:solidFill>
              <a:latin typeface="Comic Sans MS" panose="030F0702030302020204" pitchFamily="66" charset="0"/>
            </a:endParaRPr>
          </a:p>
          <a:p>
            <a:pPr algn="ctr"/>
            <a:endParaRPr lang="en-GB" sz="1100" dirty="0">
              <a:solidFill>
                <a:srgbClr val="0099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7" name="Picture 3" descr="C:\Users\owner\AppData\Local\Microsoft\Windows\Temporary Internet Files\Content.IE5\FTG6V4Q4\MC900434411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7145" y="250684"/>
            <a:ext cx="8128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owner\AppData\Local\Microsoft\Windows\Temporary Internet Files\Content.IE5\FTG6V4Q4\MC900060294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354" y="5067489"/>
            <a:ext cx="1230791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avid Bedford - It's My Turn! Review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081" y="5303149"/>
            <a:ext cx="1354703" cy="1354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644910" y="2753700"/>
            <a:ext cx="53655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latin typeface="Comic Sans MS" panose="030F0702030302020204" pitchFamily="66" charset="0"/>
              </a:rPr>
              <a:t>Physical education, physical activity and sport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04294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015881" y="355775"/>
            <a:ext cx="2426319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2400" b="1" dirty="0"/>
              <a:t>Food and Health</a:t>
            </a:r>
            <a:endParaRPr lang="en-GB" sz="2400" dirty="0"/>
          </a:p>
        </p:txBody>
      </p:sp>
      <p:sp>
        <p:nvSpPr>
          <p:cNvPr id="5" name="Rectangle 4"/>
          <p:cNvSpPr/>
          <p:nvPr/>
        </p:nvSpPr>
        <p:spPr>
          <a:xfrm>
            <a:off x="2148260" y="1007096"/>
            <a:ext cx="734481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I know that people need different kinds of food to keep them healthy.     </a:t>
            </a:r>
            <a:r>
              <a:rPr lang="en-GB" sz="1600" b="1" dirty="0">
                <a:solidFill>
                  <a:srgbClr val="009900"/>
                </a:solidFill>
                <a:latin typeface="Comic Sans MS" panose="030F0702030302020204" pitchFamily="66" charset="0"/>
              </a:rPr>
              <a:t>HWB 0-32a</a:t>
            </a:r>
          </a:p>
          <a:p>
            <a:pPr algn="ctr"/>
            <a:endParaRPr lang="en-GB" sz="1600" b="1" dirty="0">
              <a:solidFill>
                <a:srgbClr val="0099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dirty="0">
                <a:latin typeface="Comic Sans MS" panose="030F0702030302020204" pitchFamily="66" charset="0"/>
              </a:rPr>
              <a:t>I explore and discover where foods come from as I choose, prepare and taste different foods.     </a:t>
            </a:r>
            <a:r>
              <a:rPr lang="en-GB" sz="1600" b="1" dirty="0">
                <a:solidFill>
                  <a:srgbClr val="009900"/>
                </a:solidFill>
                <a:latin typeface="Comic Sans MS" panose="030F0702030302020204" pitchFamily="66" charset="0"/>
              </a:rPr>
              <a:t>HWB 0-35a</a:t>
            </a:r>
            <a:endParaRPr lang="en-GB" sz="1600" dirty="0">
              <a:solidFill>
                <a:srgbClr val="0099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052" name="Picture 4" descr="http://www.healthystart.nhs.uk/wp-content/uploads/2011/05/eatwell-plate-label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6711" y="2643302"/>
            <a:ext cx="5320369" cy="3937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84450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8"/>
          <p:cNvSpPr>
            <a:spLocks noChangeArrowheads="1"/>
          </p:cNvSpPr>
          <p:nvPr/>
        </p:nvSpPr>
        <p:spPr bwMode="auto">
          <a:xfrm>
            <a:off x="2286000" y="1828800"/>
            <a:ext cx="7543800" cy="4876800"/>
          </a:xfrm>
          <a:custGeom>
            <a:avLst/>
            <a:gdLst>
              <a:gd name="T0" fmla="*/ 2147483647 w 21600"/>
              <a:gd name="T1" fmla="*/ 550536533 h 21600"/>
              <a:gd name="T2" fmla="*/ 1317336075 w 21600"/>
              <a:gd name="T3" fmla="*/ 1101073067 h 21600"/>
              <a:gd name="T4" fmla="*/ 0 w 21600"/>
              <a:gd name="T5" fmla="*/ 550536533 h 21600"/>
              <a:gd name="T6" fmla="*/ 1317336075 w 21600"/>
              <a:gd name="T7" fmla="*/ 0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5400 w 21600"/>
              <a:gd name="T13" fmla="*/ 5400 h 21600"/>
              <a:gd name="T14" fmla="*/ 162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5400"/>
                </a:moveTo>
                <a:lnTo>
                  <a:pt x="9450" y="5400"/>
                </a:lnTo>
                <a:lnTo>
                  <a:pt x="9450" y="2700"/>
                </a:lnTo>
                <a:lnTo>
                  <a:pt x="8100" y="2700"/>
                </a:lnTo>
                <a:lnTo>
                  <a:pt x="10800" y="0"/>
                </a:lnTo>
                <a:lnTo>
                  <a:pt x="13500" y="2700"/>
                </a:lnTo>
                <a:lnTo>
                  <a:pt x="12150" y="2700"/>
                </a:lnTo>
                <a:lnTo>
                  <a:pt x="12150" y="5400"/>
                </a:lnTo>
                <a:lnTo>
                  <a:pt x="16200" y="5400"/>
                </a:lnTo>
                <a:lnTo>
                  <a:pt x="16200" y="9450"/>
                </a:lnTo>
                <a:lnTo>
                  <a:pt x="18900" y="9450"/>
                </a:lnTo>
                <a:lnTo>
                  <a:pt x="18900" y="8100"/>
                </a:lnTo>
                <a:lnTo>
                  <a:pt x="21600" y="10800"/>
                </a:lnTo>
                <a:lnTo>
                  <a:pt x="18900" y="13500"/>
                </a:lnTo>
                <a:lnTo>
                  <a:pt x="18900" y="12150"/>
                </a:lnTo>
                <a:lnTo>
                  <a:pt x="16200" y="12150"/>
                </a:lnTo>
                <a:lnTo>
                  <a:pt x="16200" y="16200"/>
                </a:lnTo>
                <a:lnTo>
                  <a:pt x="12150" y="16200"/>
                </a:lnTo>
                <a:lnTo>
                  <a:pt x="12150" y="18900"/>
                </a:lnTo>
                <a:lnTo>
                  <a:pt x="13500" y="18900"/>
                </a:lnTo>
                <a:lnTo>
                  <a:pt x="10800" y="21600"/>
                </a:lnTo>
                <a:lnTo>
                  <a:pt x="8100" y="18900"/>
                </a:lnTo>
                <a:lnTo>
                  <a:pt x="9450" y="18900"/>
                </a:lnTo>
                <a:lnTo>
                  <a:pt x="9450" y="16200"/>
                </a:lnTo>
                <a:lnTo>
                  <a:pt x="5400" y="16200"/>
                </a:lnTo>
                <a:lnTo>
                  <a:pt x="5400" y="12150"/>
                </a:lnTo>
                <a:lnTo>
                  <a:pt x="2700" y="12150"/>
                </a:lnTo>
                <a:lnTo>
                  <a:pt x="2700" y="13500"/>
                </a:lnTo>
                <a:lnTo>
                  <a:pt x="0" y="10800"/>
                </a:lnTo>
                <a:lnTo>
                  <a:pt x="2700" y="8100"/>
                </a:lnTo>
                <a:lnTo>
                  <a:pt x="2700" y="9450"/>
                </a:lnTo>
                <a:lnTo>
                  <a:pt x="5400" y="9450"/>
                </a:lnTo>
                <a:lnTo>
                  <a:pt x="5400" y="5400"/>
                </a:lnTo>
                <a:close/>
              </a:path>
            </a:pathLst>
          </a:cu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Interdisciplinary Learning</a:t>
            </a:r>
          </a:p>
        </p:txBody>
      </p:sp>
      <p:sp>
        <p:nvSpPr>
          <p:cNvPr id="3" name="Rectangle 2"/>
          <p:cNvSpPr/>
          <p:nvPr/>
        </p:nvSpPr>
        <p:spPr>
          <a:xfrm>
            <a:off x="3810000" y="2621087"/>
            <a:ext cx="4572000" cy="24468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GB" altLang="en-US" dirty="0">
              <a:latin typeface="Comic Sans MS" pitchFamily="66" charset="0"/>
            </a:endParaRPr>
          </a:p>
          <a:p>
            <a:pPr algn="ctr">
              <a:spcBef>
                <a:spcPct val="50000"/>
              </a:spcBef>
            </a:pPr>
            <a:endParaRPr lang="en-GB" altLang="en-US" dirty="0">
              <a:latin typeface="Comic Sans MS" pitchFamily="66" charset="0"/>
            </a:endParaRPr>
          </a:p>
          <a:p>
            <a:pPr algn="ctr">
              <a:spcBef>
                <a:spcPct val="50000"/>
              </a:spcBef>
            </a:pPr>
            <a:endParaRPr lang="en-GB" altLang="en-US" dirty="0">
              <a:latin typeface="Comic Sans MS" pitchFamily="66" charset="0"/>
            </a:endParaRPr>
          </a:p>
          <a:p>
            <a:pPr algn="ctr">
              <a:spcBef>
                <a:spcPct val="50000"/>
              </a:spcBef>
            </a:pPr>
            <a:r>
              <a:rPr lang="en-GB" altLang="en-US" dirty="0">
                <a:latin typeface="Comic Sans MS" pitchFamily="66" charset="0"/>
              </a:rPr>
              <a:t>Making connections </a:t>
            </a:r>
          </a:p>
          <a:p>
            <a:pPr algn="ctr">
              <a:spcBef>
                <a:spcPct val="50000"/>
              </a:spcBef>
            </a:pPr>
            <a:r>
              <a:rPr lang="en-GB" altLang="en-US" dirty="0">
                <a:latin typeface="Comic Sans MS" pitchFamily="66" charset="0"/>
              </a:rPr>
              <a:t>across the </a:t>
            </a:r>
          </a:p>
          <a:p>
            <a:pPr algn="ctr">
              <a:spcBef>
                <a:spcPct val="50000"/>
              </a:spcBef>
            </a:pPr>
            <a:r>
              <a:rPr lang="en-GB" altLang="en-US" dirty="0">
                <a:latin typeface="Comic Sans MS" pitchFamily="66" charset="0"/>
              </a:rPr>
              <a:t>curriculum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0" y="1412776"/>
            <a:ext cx="2153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Knowledge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63552" y="1988840"/>
            <a:ext cx="1865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Understanding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06724" y="2621087"/>
            <a:ext cx="1289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Skills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147683" y="1412776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Unfamiliar contexts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824192" y="1988840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Challenge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382000" y="2621087"/>
            <a:ext cx="1746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Depth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75920" y="6021288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Application</a:t>
            </a:r>
          </a:p>
        </p:txBody>
      </p:sp>
    </p:spTree>
    <p:extLst>
      <p:ext uri="{BB962C8B-B14F-4D97-AF65-F5344CB8AC3E}">
        <p14:creationId xmlns:p14="http://schemas.microsoft.com/office/powerpoint/2010/main" val="37990762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Overview: Week 1                Week 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97000" y="1803400"/>
            <a:ext cx="392684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2800" dirty="0"/>
              <a:t>The Catholic School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2800" dirty="0"/>
              <a:t>Curriculum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2800" dirty="0"/>
              <a:t>Transition Journey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2800" dirty="0"/>
              <a:t>Practical Information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2800" dirty="0"/>
              <a:t>Buddies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2800" dirty="0"/>
              <a:t>Uniform</a:t>
            </a:r>
          </a:p>
          <a:p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6701F03-7502-44A7-AA28-5CD25A9BA618}"/>
              </a:ext>
            </a:extLst>
          </p:cNvPr>
          <p:cNvSpPr/>
          <p:nvPr/>
        </p:nvSpPr>
        <p:spPr>
          <a:xfrm>
            <a:off x="6583680" y="1778418"/>
            <a:ext cx="4785360" cy="353943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2800" dirty="0"/>
              <a:t>Welcome from Fr. O'Brien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2800" dirty="0"/>
              <a:t>Active Schools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2800" dirty="0"/>
              <a:t>Parent Council/PTA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2800" dirty="0"/>
              <a:t>Classes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2800" dirty="0"/>
              <a:t>Practical Information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2800" dirty="0"/>
              <a:t>Cafeteria and Breakfast Club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2800" dirty="0"/>
              <a:t>Aftercare Services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2800" dirty="0"/>
              <a:t>Buddies</a:t>
            </a:r>
          </a:p>
        </p:txBody>
      </p:sp>
    </p:spTree>
    <p:extLst>
      <p:ext uri="{BB962C8B-B14F-4D97-AF65-F5344CB8AC3E}">
        <p14:creationId xmlns:p14="http://schemas.microsoft.com/office/powerpoint/2010/main" val="10890051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98791" y="404664"/>
            <a:ext cx="46602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b="1" dirty="0">
                <a:latin typeface="Comic Sans MS" pitchFamily="66" charset="0"/>
              </a:rPr>
              <a:t>Jack and the Beanstalk: linking learning</a:t>
            </a:r>
          </a:p>
        </p:txBody>
      </p:sp>
      <p:sp>
        <p:nvSpPr>
          <p:cNvPr id="3" name="Rectangle 2"/>
          <p:cNvSpPr/>
          <p:nvPr/>
        </p:nvSpPr>
        <p:spPr>
          <a:xfrm>
            <a:off x="1847528" y="1000041"/>
            <a:ext cx="4572000" cy="24468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b="1" dirty="0">
                <a:latin typeface="Comic Sans MS" pitchFamily="66" charset="0"/>
              </a:rPr>
              <a:t>Literacy</a:t>
            </a:r>
          </a:p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en-GB" altLang="en-US" dirty="0">
                <a:latin typeface="Comic Sans MS" pitchFamily="66" charset="0"/>
              </a:rPr>
              <a:t>Listening to the story – predicting etc.</a:t>
            </a:r>
          </a:p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en-GB" altLang="en-US" dirty="0">
                <a:latin typeface="Comic Sans MS" pitchFamily="66" charset="0"/>
              </a:rPr>
              <a:t>Talking about the story</a:t>
            </a:r>
          </a:p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en-GB" altLang="en-US" dirty="0">
                <a:latin typeface="Comic Sans MS" pitchFamily="66" charset="0"/>
              </a:rPr>
              <a:t>Writing about the story</a:t>
            </a:r>
          </a:p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en-GB" altLang="en-US" dirty="0">
                <a:latin typeface="Comic Sans MS" pitchFamily="66" charset="0"/>
              </a:rPr>
              <a:t>Reading to partners</a:t>
            </a:r>
          </a:p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en-GB" altLang="en-US" dirty="0">
                <a:latin typeface="Comic Sans MS" pitchFamily="66" charset="0"/>
              </a:rPr>
              <a:t>Writing about planting</a:t>
            </a:r>
          </a:p>
        </p:txBody>
      </p:sp>
      <p:sp>
        <p:nvSpPr>
          <p:cNvPr id="4" name="Rectangle 3"/>
          <p:cNvSpPr/>
          <p:nvPr/>
        </p:nvSpPr>
        <p:spPr>
          <a:xfrm>
            <a:off x="6672064" y="1000042"/>
            <a:ext cx="374441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b="1" dirty="0">
                <a:latin typeface="Comic Sans MS" pitchFamily="66" charset="0"/>
              </a:rPr>
              <a:t>Science</a:t>
            </a:r>
          </a:p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en-GB" altLang="en-US" dirty="0">
                <a:latin typeface="Comic Sans MS" pitchFamily="66" charset="0"/>
              </a:rPr>
              <a:t>Planting and growing</a:t>
            </a:r>
          </a:p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en-GB" altLang="en-US" dirty="0">
                <a:latin typeface="Comic Sans MS" pitchFamily="66" charset="0"/>
              </a:rPr>
              <a:t>What do plants need to grow?</a:t>
            </a:r>
          </a:p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en-GB" altLang="en-US" dirty="0">
                <a:latin typeface="Comic Sans MS" pitchFamily="66" charset="0"/>
              </a:rPr>
              <a:t>Why soil? Why not sand?</a:t>
            </a:r>
          </a:p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en-GB" altLang="en-US" dirty="0">
                <a:latin typeface="Comic Sans MS" pitchFamily="66" charset="0"/>
              </a:rPr>
              <a:t>Why holes in our pots?</a:t>
            </a:r>
          </a:p>
        </p:txBody>
      </p:sp>
      <p:sp>
        <p:nvSpPr>
          <p:cNvPr id="5" name="Rectangle 4"/>
          <p:cNvSpPr/>
          <p:nvPr/>
        </p:nvSpPr>
        <p:spPr>
          <a:xfrm>
            <a:off x="4445000" y="3031367"/>
            <a:ext cx="24017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b="1" dirty="0">
                <a:latin typeface="Comic Sans MS" pitchFamily="66" charset="0"/>
              </a:rPr>
              <a:t>Digital</a:t>
            </a:r>
          </a:p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en-GB" altLang="en-US" dirty="0">
                <a:latin typeface="Comic Sans MS" pitchFamily="66" charset="0"/>
              </a:rPr>
              <a:t>Counting games</a:t>
            </a:r>
          </a:p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en-GB" altLang="en-US" dirty="0">
                <a:latin typeface="Comic Sans MS" pitchFamily="66" charset="0"/>
              </a:rPr>
              <a:t>Smartboard/iPads</a:t>
            </a:r>
          </a:p>
        </p:txBody>
      </p:sp>
      <p:sp>
        <p:nvSpPr>
          <p:cNvPr id="6" name="Rectangle 5"/>
          <p:cNvSpPr/>
          <p:nvPr/>
        </p:nvSpPr>
        <p:spPr>
          <a:xfrm>
            <a:off x="1850782" y="4231695"/>
            <a:ext cx="532533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b="1" dirty="0">
                <a:latin typeface="Comic Sans MS" pitchFamily="66" charset="0"/>
              </a:rPr>
              <a:t>Numeracy</a:t>
            </a:r>
          </a:p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en-GB" altLang="en-US" dirty="0">
                <a:latin typeface="Comic Sans MS" pitchFamily="66" charset="0"/>
              </a:rPr>
              <a:t>Counting the seeds</a:t>
            </a:r>
          </a:p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en-GB" altLang="en-US" dirty="0">
                <a:latin typeface="Comic Sans MS" pitchFamily="66" charset="0"/>
              </a:rPr>
              <a:t>How many shall I put in each pot?</a:t>
            </a:r>
          </a:p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en-GB" altLang="en-US" dirty="0">
                <a:latin typeface="Comic Sans MS" pitchFamily="66" charset="0"/>
              </a:rPr>
              <a:t>Which stem is bigger; smaller?</a:t>
            </a:r>
          </a:p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en-GB" altLang="en-US" dirty="0">
                <a:latin typeface="Comic Sans MS" pitchFamily="66" charset="0"/>
              </a:rPr>
              <a:t>How big am I? </a:t>
            </a:r>
          </a:p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en-GB" altLang="en-US" dirty="0">
                <a:latin typeface="Comic Sans MS" pitchFamily="66" charset="0"/>
              </a:rPr>
              <a:t> Am I bigger/smaller than the beanstalk?</a:t>
            </a:r>
          </a:p>
          <a:p>
            <a:pPr>
              <a:spcBef>
                <a:spcPct val="50000"/>
              </a:spcBef>
            </a:pPr>
            <a:r>
              <a:rPr lang="en-GB" altLang="en-US" dirty="0">
                <a:latin typeface="Comic Sans MS" pitchFamily="66" charset="0"/>
              </a:rPr>
              <a:t> </a:t>
            </a:r>
            <a:endParaRPr lang="en-GB" altLang="en-US" dirty="0"/>
          </a:p>
        </p:txBody>
      </p:sp>
      <p:sp>
        <p:nvSpPr>
          <p:cNvPr id="7" name="Rectangle 6"/>
          <p:cNvSpPr/>
          <p:nvPr/>
        </p:nvSpPr>
        <p:spPr>
          <a:xfrm>
            <a:off x="6846760" y="3446866"/>
            <a:ext cx="37261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b="1" dirty="0">
                <a:latin typeface="Comic Sans MS" pitchFamily="66" charset="0"/>
              </a:rPr>
              <a:t>Art and Design</a:t>
            </a:r>
          </a:p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en-GB" altLang="en-US" dirty="0">
                <a:latin typeface="Comic Sans MS" pitchFamily="66" charset="0"/>
              </a:rPr>
              <a:t>Poster: Cow For Sale!</a:t>
            </a:r>
          </a:p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en-GB" altLang="en-US" dirty="0">
                <a:latin typeface="Comic Sans MS" pitchFamily="66" charset="0"/>
              </a:rPr>
              <a:t>Pictures/collage of a beanstalk</a:t>
            </a:r>
          </a:p>
        </p:txBody>
      </p:sp>
      <p:sp>
        <p:nvSpPr>
          <p:cNvPr id="8" name="Rectangle 7"/>
          <p:cNvSpPr/>
          <p:nvPr/>
        </p:nvSpPr>
        <p:spPr>
          <a:xfrm>
            <a:off x="6893857" y="5169816"/>
            <a:ext cx="3551464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b="1" dirty="0">
                <a:latin typeface="Comic Sans MS" pitchFamily="66" charset="0"/>
              </a:rPr>
              <a:t>R.E.</a:t>
            </a:r>
          </a:p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en-GB" altLang="en-US" dirty="0">
                <a:latin typeface="Comic Sans MS" pitchFamily="66" charset="0"/>
              </a:rPr>
              <a:t>Thank you God for the plants</a:t>
            </a:r>
          </a:p>
        </p:txBody>
      </p:sp>
    </p:spTree>
    <p:extLst>
      <p:ext uri="{BB962C8B-B14F-4D97-AF65-F5344CB8AC3E}">
        <p14:creationId xmlns:p14="http://schemas.microsoft.com/office/powerpoint/2010/main" val="29853351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2E8F78-98F5-4806-8E51-8BDCCA84B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Communication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A29CEC9-A8A4-46CE-B303-1A832314F2D4}"/>
              </a:ext>
            </a:extLst>
          </p:cNvPr>
          <p:cNvSpPr txBox="1"/>
          <p:nvPr/>
        </p:nvSpPr>
        <p:spPr>
          <a:xfrm>
            <a:off x="1412240" y="2824480"/>
            <a:ext cx="9357360" cy="34163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GB" sz="2400" dirty="0"/>
              <a:t>Groupcall: email</a:t>
            </a:r>
          </a:p>
          <a:p>
            <a:endParaRPr lang="en-GB" sz="2400" dirty="0"/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GB" sz="2400" i="1" dirty="0"/>
              <a:t>X</a:t>
            </a:r>
            <a:r>
              <a:rPr lang="en-GB" sz="2400" dirty="0"/>
              <a:t>: @St_BarbarasPS</a:t>
            </a:r>
          </a:p>
          <a:p>
            <a:endParaRPr lang="en-GB" sz="2400" dirty="0"/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GB" sz="2400" dirty="0"/>
              <a:t>School Website</a:t>
            </a:r>
          </a:p>
          <a:p>
            <a:endParaRPr lang="en-GB" sz="2400" dirty="0"/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GB" sz="2400" dirty="0"/>
              <a:t>YouTube Channel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GB" sz="2400" dirty="0"/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7996684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dirty="0"/>
              <a:t>Current School Information: Classes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71499" y="3082533"/>
            <a:ext cx="11315699" cy="267765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2400" dirty="0"/>
              <a:t>Classes: currently 37 children enrolled for P.1. 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2400" dirty="0"/>
              <a:t>Primary 1 is capped at 25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2400" dirty="0"/>
              <a:t>Composite classes (any stage) are also capped at 25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2400" dirty="0"/>
              <a:t>Staffing: to be confirmed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2400" dirty="0"/>
              <a:t>Range of staff working with each class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2400" dirty="0"/>
              <a:t>Buddies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GB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798510-6A26-4B5E-825B-6A0990EFEE92}"/>
              </a:ext>
            </a:extLst>
          </p:cNvPr>
          <p:cNvSpPr txBox="1"/>
          <p:nvPr/>
        </p:nvSpPr>
        <p:spPr>
          <a:xfrm>
            <a:off x="571498" y="5684762"/>
            <a:ext cx="1131569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Once staffing is confirmed you will be informed of the configuration and staff.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34213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97D59-1AB3-05D5-EC27-14490C808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Transition: Next Steps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6F03901-01CA-B1FD-D2B3-1DAC0591A3BF}"/>
              </a:ext>
            </a:extLst>
          </p:cNvPr>
          <p:cNvSpPr txBox="1"/>
          <p:nvPr/>
        </p:nvSpPr>
        <p:spPr>
          <a:xfrm>
            <a:off x="1982912" y="2578813"/>
            <a:ext cx="9257015" cy="403187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3200" dirty="0"/>
              <a:t>Visits to all linked Early Years establishments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3200" dirty="0"/>
              <a:t>Discussions with staff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3200" dirty="0"/>
              <a:t>See children in their learning environments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3200" dirty="0"/>
              <a:t>Chats with the children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3200" dirty="0"/>
              <a:t>Next Induction visit (Tuesday 21st  May)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3200" dirty="0"/>
              <a:t>Meet the Buddies!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3200" dirty="0"/>
              <a:t>Transition reports to school 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1977066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Any questions?</a:t>
            </a:r>
          </a:p>
        </p:txBody>
      </p:sp>
      <p:sp>
        <p:nvSpPr>
          <p:cNvPr id="3" name="Rectangle 2"/>
          <p:cNvSpPr/>
          <p:nvPr/>
        </p:nvSpPr>
        <p:spPr>
          <a:xfrm>
            <a:off x="1658972" y="2969311"/>
            <a:ext cx="9573964" cy="5875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endParaRPr lang="en-GB" altLang="en-US" sz="2000" dirty="0">
              <a:latin typeface="Comic Sans MS" pitchFamily="66" charset="0"/>
            </a:endParaRPr>
          </a:p>
          <a:p>
            <a:pPr algn="ctr">
              <a:lnSpc>
                <a:spcPct val="80000"/>
              </a:lnSpc>
            </a:pPr>
            <a:endParaRPr lang="en-GB" altLang="en-US" sz="2000" dirty="0">
              <a:latin typeface="Comic Sans MS" pitchFamily="66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3832ACA-00B9-3046-A81F-71F0114507B4}"/>
              </a:ext>
            </a:extLst>
          </p:cNvPr>
          <p:cNvSpPr txBox="1"/>
          <p:nvPr/>
        </p:nvSpPr>
        <p:spPr>
          <a:xfrm>
            <a:off x="2147299" y="3556908"/>
            <a:ext cx="39487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/>
              <a:t>Uniform</a:t>
            </a:r>
          </a:p>
          <a:p>
            <a:pPr algn="ctr"/>
            <a:r>
              <a:rPr lang="en-GB" sz="4800" b="1" dirty="0" err="1"/>
              <a:t>LogoXpres</a:t>
            </a:r>
            <a:endParaRPr lang="en-GB" sz="4800" b="1" dirty="0"/>
          </a:p>
        </p:txBody>
      </p:sp>
      <p:pic>
        <p:nvPicPr>
          <p:cNvPr id="7170" name="Picture 2" descr="St. Barbara's Primary School">
            <a:extLst>
              <a:ext uri="{FF2B5EF4-FFF2-40B4-BE49-F238E27FC236}">
                <a16:creationId xmlns:a16="http://schemas.microsoft.com/office/drawing/2014/main" id="{D63252B8-71F5-2653-0092-3AACC14FE0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3005" y="2650134"/>
            <a:ext cx="4180893" cy="3364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5811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00DB6-74E1-9366-6B3B-90A2A5C018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St. Barbara’s Primary School</a:t>
            </a:r>
          </a:p>
        </p:txBody>
      </p:sp>
      <p:pic>
        <p:nvPicPr>
          <p:cNvPr id="1026" name="Picture 2" descr="Scottish Catholic Education Service | SCES | THIS IS OUR FAITH is moving  fast!">
            <a:extLst>
              <a:ext uri="{FF2B5EF4-FFF2-40B4-BE49-F238E27FC236}">
                <a16:creationId xmlns:a16="http://schemas.microsoft.com/office/drawing/2014/main" id="{68F6EFD8-F79A-1D9A-C02C-05C7DC5ABF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7353" y="2724744"/>
            <a:ext cx="2575274" cy="3641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44E0A71-526C-3275-77F8-53FFF98B3F78}"/>
              </a:ext>
            </a:extLst>
          </p:cNvPr>
          <p:cNvSpPr txBox="1"/>
          <p:nvPr/>
        </p:nvSpPr>
        <p:spPr>
          <a:xfrm>
            <a:off x="3202968" y="1693913"/>
            <a:ext cx="609771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000" dirty="0"/>
              <a:t>FAITH: Friendly, Active, Inspiring, Teamwork, Helpful!</a:t>
            </a:r>
          </a:p>
          <a:p>
            <a:endParaRPr lang="en-GB" sz="2000" dirty="0"/>
          </a:p>
          <a:p>
            <a:pPr algn="ctr"/>
            <a:r>
              <a:rPr lang="en-GB" sz="2000" dirty="0"/>
              <a:t>Faith in our education; educate in the Faith!</a:t>
            </a:r>
          </a:p>
        </p:txBody>
      </p:sp>
      <p:pic>
        <p:nvPicPr>
          <p:cNvPr id="5" name="Picture 2" descr="St Barbara's Primary school badge">
            <a:extLst>
              <a:ext uri="{FF2B5EF4-FFF2-40B4-BE49-F238E27FC236}">
                <a16:creationId xmlns:a16="http://schemas.microsoft.com/office/drawing/2014/main" id="{25A4F055-2286-1FA0-8A21-353B27EB89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806" y="825100"/>
            <a:ext cx="537978" cy="624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St Barbara's Primary school badge">
            <a:extLst>
              <a:ext uri="{FF2B5EF4-FFF2-40B4-BE49-F238E27FC236}">
                <a16:creationId xmlns:a16="http://schemas.microsoft.com/office/drawing/2014/main" id="{2785B244-AA00-D21C-BCB8-9CC2E0C5C5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1022" y="825100"/>
            <a:ext cx="537978" cy="624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God's Loving Plan">
            <a:extLst>
              <a:ext uri="{FF2B5EF4-FFF2-40B4-BE49-F238E27FC236}">
                <a16:creationId xmlns:a16="http://schemas.microsoft.com/office/drawing/2014/main" id="{328B4060-6CCF-BB65-325E-1072DB5605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3033" y="3701556"/>
            <a:ext cx="3071869" cy="2300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Our Parish – St Michael's Catholic Primary School">
            <a:extLst>
              <a:ext uri="{FF2B5EF4-FFF2-40B4-BE49-F238E27FC236}">
                <a16:creationId xmlns:a16="http://schemas.microsoft.com/office/drawing/2014/main" id="{C88748B7-353E-DDCC-B220-A43740420B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941" y="2919785"/>
            <a:ext cx="3539005" cy="324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33690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Catholic Education</a:t>
            </a:r>
          </a:p>
        </p:txBody>
      </p:sp>
      <p:pic>
        <p:nvPicPr>
          <p:cNvPr id="1026" name="Picture 2" descr="Pi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3670" y="746125"/>
            <a:ext cx="1005855" cy="1442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423592" y="1556792"/>
            <a:ext cx="5688632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endParaRPr lang="en-GB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2400" dirty="0"/>
              <a:t>The nature of the Catholic School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2400" dirty="0"/>
              <a:t>Aim of Catholic Schools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2400" dirty="0"/>
              <a:t>Purpose        </a:t>
            </a:r>
          </a:p>
          <a:p>
            <a:r>
              <a:rPr lang="en-GB" sz="2400" dirty="0"/>
              <a:t>                            Knowledge</a:t>
            </a:r>
          </a:p>
          <a:p>
            <a:r>
              <a:rPr lang="en-GB" sz="2400" dirty="0"/>
              <a:t>                            Skills</a:t>
            </a:r>
          </a:p>
          <a:p>
            <a:r>
              <a:rPr lang="en-GB" sz="2400" dirty="0"/>
              <a:t>                            Beliefs, values and practices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2400" dirty="0"/>
              <a:t>Community of  Faith and Learning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2400" dirty="0"/>
              <a:t>Prayer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2400" dirty="0"/>
              <a:t>Fasting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2400" dirty="0"/>
              <a:t>Alms-giving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2400" dirty="0"/>
              <a:t>Inclusion</a:t>
            </a:r>
          </a:p>
        </p:txBody>
      </p:sp>
      <p:sp>
        <p:nvSpPr>
          <p:cNvPr id="4" name="Left Brace 3"/>
          <p:cNvSpPr/>
          <p:nvPr/>
        </p:nvSpPr>
        <p:spPr>
          <a:xfrm>
            <a:off x="3906558" y="3177379"/>
            <a:ext cx="72008" cy="72008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8" name="Picture 4" descr="https://encrypted-tbn2.gstatic.com/images?q=tbn:ANd9GcR8OZBLTCa9Um0jeLSlWouSrOUvUOHJWLw_5vMNxRrV45XU6l3X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0753" y="2860659"/>
            <a:ext cx="2975477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41896" y="11607353"/>
            <a:ext cx="149409" cy="10618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Faith in our education; educate in the faith!</a:t>
            </a:r>
          </a:p>
        </p:txBody>
      </p:sp>
    </p:spTree>
    <p:extLst>
      <p:ext uri="{BB962C8B-B14F-4D97-AF65-F5344CB8AC3E}">
        <p14:creationId xmlns:p14="http://schemas.microsoft.com/office/powerpoint/2010/main" val="12590250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3187214" y="2924944"/>
            <a:ext cx="5952275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5375920" y="1273973"/>
            <a:ext cx="1800200" cy="144719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3966" y="370262"/>
            <a:ext cx="10178322" cy="1492132"/>
          </a:xfrm>
        </p:spPr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Curriculum for Excellence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231904" y="1238624"/>
            <a:ext cx="20882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  <a:p>
            <a:pPr algn="ctr"/>
            <a:r>
              <a:rPr lang="en-GB" dirty="0">
                <a:solidFill>
                  <a:srgbClr val="1A02CE"/>
                </a:solidFill>
                <a:latin typeface="Comic Sans MS" panose="030F0702030302020204" pitchFamily="66" charset="0"/>
              </a:rPr>
              <a:t>Early Level</a:t>
            </a:r>
          </a:p>
          <a:p>
            <a:pPr algn="ctr"/>
            <a:r>
              <a:rPr lang="en-GB" dirty="0">
                <a:solidFill>
                  <a:srgbClr val="1A02CE"/>
                </a:solidFill>
                <a:latin typeface="Comic Sans MS" panose="030F0702030302020204" pitchFamily="66" charset="0"/>
              </a:rPr>
              <a:t>First Level</a:t>
            </a:r>
          </a:p>
          <a:p>
            <a:pPr algn="ctr"/>
            <a:r>
              <a:rPr lang="en-GB" dirty="0">
                <a:solidFill>
                  <a:srgbClr val="1A02CE"/>
                </a:solidFill>
                <a:latin typeface="Comic Sans MS" panose="030F0702030302020204" pitchFamily="66" charset="0"/>
              </a:rPr>
              <a:t>Second Level</a:t>
            </a:r>
          </a:p>
        </p:txBody>
      </p:sp>
      <p:sp>
        <p:nvSpPr>
          <p:cNvPr id="4" name="Rectangle 3"/>
          <p:cNvSpPr/>
          <p:nvPr/>
        </p:nvSpPr>
        <p:spPr>
          <a:xfrm>
            <a:off x="7839292" y="1469456"/>
            <a:ext cx="24817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dirty="0">
                <a:solidFill>
                  <a:srgbClr val="993366"/>
                </a:solidFill>
                <a:latin typeface="Comic Sans MS" panose="030F0702030302020204" pitchFamily="66" charset="0"/>
              </a:rPr>
              <a:t>Confident Individuals</a:t>
            </a:r>
          </a:p>
        </p:txBody>
      </p:sp>
      <p:sp>
        <p:nvSpPr>
          <p:cNvPr id="5" name="Rectangle 4"/>
          <p:cNvSpPr/>
          <p:nvPr/>
        </p:nvSpPr>
        <p:spPr>
          <a:xfrm>
            <a:off x="1777416" y="1976210"/>
            <a:ext cx="23743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dirty="0">
                <a:solidFill>
                  <a:schemeClr val="tx2"/>
                </a:solidFill>
                <a:latin typeface="Comic Sans MS" panose="030F0702030302020204" pitchFamily="66" charset="0"/>
              </a:rPr>
              <a:t>Successful Learners</a:t>
            </a:r>
          </a:p>
        </p:txBody>
      </p:sp>
      <p:sp>
        <p:nvSpPr>
          <p:cNvPr id="6" name="Rectangle 5"/>
          <p:cNvSpPr/>
          <p:nvPr/>
        </p:nvSpPr>
        <p:spPr>
          <a:xfrm>
            <a:off x="1878653" y="6017790"/>
            <a:ext cx="26645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dirty="0">
                <a:solidFill>
                  <a:schemeClr val="folHlink"/>
                </a:solidFill>
                <a:latin typeface="Comic Sans MS" panose="030F0702030302020204" pitchFamily="66" charset="0"/>
              </a:rPr>
              <a:t>Effective Contributors</a:t>
            </a:r>
          </a:p>
        </p:txBody>
      </p:sp>
      <p:sp>
        <p:nvSpPr>
          <p:cNvPr id="7" name="Rectangle 6"/>
          <p:cNvSpPr/>
          <p:nvPr/>
        </p:nvSpPr>
        <p:spPr>
          <a:xfrm>
            <a:off x="7957916" y="6021288"/>
            <a:ext cx="23631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dirty="0">
                <a:solidFill>
                  <a:schemeClr val="hlink"/>
                </a:solidFill>
                <a:latin typeface="Comic Sans MS" panose="030F0702030302020204" pitchFamily="66" charset="0"/>
              </a:rPr>
              <a:t>Responsible Citizens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55640" y="3068961"/>
            <a:ext cx="669674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FF0000"/>
                </a:solidFill>
                <a:latin typeface="Comic Sans MS" panose="030F0702030302020204" pitchFamily="66" charset="0"/>
              </a:rPr>
              <a:t>Literacy          Numeracy        Health and Wellbeing</a:t>
            </a:r>
          </a:p>
          <a:p>
            <a:pPr algn="ctr"/>
            <a:endParaRPr lang="en-GB" dirty="0">
              <a:latin typeface="Comic Sans MS" panose="030F0702030302020204" pitchFamily="66" charset="0"/>
            </a:endParaRPr>
          </a:p>
          <a:p>
            <a:pPr algn="ctr"/>
            <a:r>
              <a:rPr lang="en-GB" dirty="0">
                <a:solidFill>
                  <a:srgbClr val="00B050"/>
                </a:solidFill>
                <a:latin typeface="Comic Sans MS" panose="030F0702030302020204" pitchFamily="66" charset="0"/>
              </a:rPr>
              <a:t>Sciences </a:t>
            </a:r>
            <a:r>
              <a:rPr lang="en-GB" dirty="0">
                <a:latin typeface="Comic Sans MS" panose="030F0702030302020204" pitchFamily="66" charset="0"/>
              </a:rPr>
              <a:t>     </a:t>
            </a:r>
            <a:r>
              <a:rPr lang="en-GB" dirty="0">
                <a:solidFill>
                  <a:srgbClr val="FF00FF"/>
                </a:solidFill>
                <a:latin typeface="Comic Sans MS" panose="030F0702030302020204" pitchFamily="66" charset="0"/>
              </a:rPr>
              <a:t>Social Studies      </a:t>
            </a:r>
          </a:p>
          <a:p>
            <a:pPr algn="ctr"/>
            <a:endParaRPr lang="en-GB" dirty="0">
              <a:latin typeface="Comic Sans MS" panose="030F0702030302020204" pitchFamily="66" charset="0"/>
            </a:endParaRPr>
          </a:p>
          <a:p>
            <a:pPr algn="ctr"/>
            <a:r>
              <a:rPr lang="en-GB" dirty="0">
                <a:solidFill>
                  <a:srgbClr val="0070C0"/>
                </a:solidFill>
                <a:latin typeface="Comic Sans MS" panose="030F0702030302020204" pitchFamily="66" charset="0"/>
              </a:rPr>
              <a:t>Technologies </a:t>
            </a:r>
            <a:r>
              <a:rPr lang="en-GB" dirty="0">
                <a:latin typeface="Comic Sans MS" panose="030F0702030302020204" pitchFamily="66" charset="0"/>
              </a:rPr>
              <a:t>          </a:t>
            </a:r>
            <a:r>
              <a:rPr lang="en-GB" dirty="0">
                <a:solidFill>
                  <a:schemeClr val="accent6"/>
                </a:solidFill>
                <a:latin typeface="Comic Sans MS" panose="030F0702030302020204" pitchFamily="66" charset="0"/>
              </a:rPr>
              <a:t>Expressive Arts</a:t>
            </a:r>
          </a:p>
          <a:p>
            <a:pPr algn="ctr"/>
            <a:endParaRPr lang="en-GB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dirty="0">
                <a:solidFill>
                  <a:srgbClr val="7030A0"/>
                </a:solidFill>
                <a:latin typeface="Comic Sans MS" panose="030F0702030302020204" pitchFamily="66" charset="0"/>
              </a:rPr>
              <a:t>Relationships and Moral Education</a:t>
            </a:r>
          </a:p>
        </p:txBody>
      </p:sp>
      <p:sp>
        <p:nvSpPr>
          <p:cNvPr id="12" name="Curved Right Arrow 11"/>
          <p:cNvSpPr/>
          <p:nvPr/>
        </p:nvSpPr>
        <p:spPr>
          <a:xfrm>
            <a:off x="3503712" y="3717033"/>
            <a:ext cx="648072" cy="1383253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3" name="Curved Up Arrow 12"/>
          <p:cNvSpPr/>
          <p:nvPr/>
        </p:nvSpPr>
        <p:spPr>
          <a:xfrm rot="15924620">
            <a:off x="7899085" y="3974876"/>
            <a:ext cx="1446502" cy="74902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3074" name="Picture 2" descr="C:\Users\owner\AppData\Local\Microsoft\Windows\Temporary Internet Files\Content.IE5\FTG6V4Q4\MC90044622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4096" y="4590044"/>
            <a:ext cx="736092" cy="1702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owner\AppData\Local\Microsoft\Windows\Temporary Internet Files\Content.IE5\FTG6V4Q4\MC90044622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0416" y="716112"/>
            <a:ext cx="736092" cy="1702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owner\AppData\Local\Microsoft\Windows\Temporary Internet Files\Content.IE5\FTG6V4Q4\MC90044622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612584">
            <a:off x="1096719" y="1504815"/>
            <a:ext cx="736092" cy="1702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owner\AppData\Local\Microsoft\Windows\Temporary Internet Files\Content.IE5\FTG6V4Q4\MC90044622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612584">
            <a:off x="1163671" y="4877776"/>
            <a:ext cx="736092" cy="1702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10110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14B30-11B3-4EB9-817D-9698779934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400" dirty="0"/>
              <a:t>Literacy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927EF71-FE2F-1BE7-4E40-7D091C80AE28}"/>
              </a:ext>
            </a:extLst>
          </p:cNvPr>
          <p:cNvSpPr txBox="1"/>
          <p:nvPr/>
        </p:nvSpPr>
        <p:spPr>
          <a:xfrm>
            <a:off x="873303" y="2363056"/>
            <a:ext cx="101815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Reading        Writing       Listening and Talking       Phonics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A2215B8-5916-4844-F5D9-043CBB6F2F0B}"/>
              </a:ext>
            </a:extLst>
          </p:cNvPr>
          <p:cNvSpPr txBox="1"/>
          <p:nvPr/>
        </p:nvSpPr>
        <p:spPr>
          <a:xfrm>
            <a:off x="3996912" y="3369245"/>
            <a:ext cx="38525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Modern Languages</a:t>
            </a:r>
          </a:p>
          <a:p>
            <a:pPr algn="ctr"/>
            <a:endParaRPr lang="en-GB" sz="3200" dirty="0"/>
          </a:p>
          <a:p>
            <a:pPr algn="ctr"/>
            <a:r>
              <a:rPr lang="en-GB" sz="3200" dirty="0"/>
              <a:t>Digital Literacy</a:t>
            </a:r>
          </a:p>
        </p:txBody>
      </p:sp>
      <p:pic>
        <p:nvPicPr>
          <p:cNvPr id="4098" name="Picture 2" descr="Hola Clip Art Gallery - Hola Clipart Png, Transparent Png - hola png">
            <a:extLst>
              <a:ext uri="{FF2B5EF4-FFF2-40B4-BE49-F238E27FC236}">
                <a16:creationId xmlns:a16="http://schemas.microsoft.com/office/drawing/2014/main" id="{C4F08586-3897-5B5C-A3C1-37078611C7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16588">
            <a:off x="527513" y="4019151"/>
            <a:ext cx="3325296" cy="15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Digital Learning and Teaching NL (@NLDigitalSchool) / Twitter">
            <a:extLst>
              <a:ext uri="{FF2B5EF4-FFF2-40B4-BE49-F238E27FC236}">
                <a16:creationId xmlns:a16="http://schemas.microsoft.com/office/drawing/2014/main" id="{62D88099-7258-CF1A-316D-15CBEE3AC2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41433">
            <a:off x="9230809" y="3563526"/>
            <a:ext cx="2245429" cy="2245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1980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B9A2C7B-F00B-4FDD-AF1C-20F0C8F675F3}"/>
              </a:ext>
            </a:extLst>
          </p:cNvPr>
          <p:cNvSpPr txBox="1"/>
          <p:nvPr/>
        </p:nvSpPr>
        <p:spPr>
          <a:xfrm>
            <a:off x="5156200" y="629920"/>
            <a:ext cx="187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Methods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922C9F-25A1-460D-B993-2CF2B658CA01}"/>
              </a:ext>
            </a:extLst>
          </p:cNvPr>
          <p:cNvSpPr txBox="1"/>
          <p:nvPr/>
        </p:nvSpPr>
        <p:spPr>
          <a:xfrm>
            <a:off x="335280" y="1899920"/>
            <a:ext cx="7442257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2800" dirty="0"/>
              <a:t>Synthetic Phonics approach – </a:t>
            </a:r>
          </a:p>
          <a:p>
            <a:r>
              <a:rPr lang="en-GB" sz="2800" dirty="0"/>
              <a:t>breaking down words into smallest parts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GB" sz="2800" dirty="0"/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GB" dirty="0"/>
          </a:p>
        </p:txBody>
      </p:sp>
      <p:pic>
        <p:nvPicPr>
          <p:cNvPr id="2052" name="Picture 4" descr="North Lanarkshire Stage 3 phonemes...">
            <a:extLst>
              <a:ext uri="{FF2B5EF4-FFF2-40B4-BE49-F238E27FC236}">
                <a16:creationId xmlns:a16="http://schemas.microsoft.com/office/drawing/2014/main" id="{5F1B43C6-E483-043B-6974-C6265010AD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281"/>
          <a:stretch/>
        </p:blipFill>
        <p:spPr bwMode="auto">
          <a:xfrm>
            <a:off x="8969340" y="1153140"/>
            <a:ext cx="2152479" cy="4209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A Guide to Active Phonics and Spelling in Muiredge Primary Stages 1-7">
            <a:extLst>
              <a:ext uri="{FF2B5EF4-FFF2-40B4-BE49-F238E27FC236}">
                <a16:creationId xmlns:a16="http://schemas.microsoft.com/office/drawing/2014/main" id="{50B06F67-69BA-123A-2DE6-C2A0B01AC7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065" y="3429000"/>
            <a:ext cx="2902501" cy="2081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81464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NLC Literacy Programme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22625" y="1417638"/>
            <a:ext cx="1024333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Reading            Writing            Listening and Talking        Phonics</a:t>
            </a:r>
          </a:p>
          <a:p>
            <a:pPr algn="ctr"/>
            <a:endParaRPr lang="en-GB" dirty="0">
              <a:latin typeface="Comic Sans MS" panose="030F0702030302020204" pitchFamily="66" charset="0"/>
            </a:endParaRPr>
          </a:p>
          <a:p>
            <a:pPr algn="ctr"/>
            <a:endParaRPr lang="en-GB" dirty="0">
              <a:latin typeface="Comic Sans MS" panose="030F0702030302020204" pitchFamily="66" charset="0"/>
            </a:endParaRPr>
          </a:p>
          <a:p>
            <a:pPr algn="just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71564" y="3948788"/>
            <a:ext cx="8280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Once upon a time there were three bears… Mummy Bear, Daddy Bear and Baby Bear.</a:t>
            </a:r>
          </a:p>
        </p:txBody>
      </p:sp>
      <p:sp>
        <p:nvSpPr>
          <p:cNvPr id="5" name="Rectangle 4"/>
          <p:cNvSpPr/>
          <p:nvPr/>
        </p:nvSpPr>
        <p:spPr>
          <a:xfrm>
            <a:off x="2351584" y="2609079"/>
            <a:ext cx="79208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latin typeface="Wingdings" panose="05000000000000000000" pitchFamily="2" charset="2"/>
              </a:rPr>
              <a:t>Once upon a time there were three bears…Mummy Bear, Daddy Bear and Baby Bear.</a:t>
            </a:r>
          </a:p>
        </p:txBody>
      </p:sp>
    </p:spTree>
    <p:extLst>
      <p:ext uri="{BB962C8B-B14F-4D97-AF65-F5344CB8AC3E}">
        <p14:creationId xmlns:p14="http://schemas.microsoft.com/office/powerpoint/2010/main" val="4073547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B9A2C7B-F00B-4FDD-AF1C-20F0C8F675F3}"/>
              </a:ext>
            </a:extLst>
          </p:cNvPr>
          <p:cNvSpPr txBox="1"/>
          <p:nvPr/>
        </p:nvSpPr>
        <p:spPr>
          <a:xfrm>
            <a:off x="4371340" y="579120"/>
            <a:ext cx="3855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Supporting at Home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922C9F-25A1-460D-B993-2CF2B658CA01}"/>
              </a:ext>
            </a:extLst>
          </p:cNvPr>
          <p:cNvSpPr txBox="1"/>
          <p:nvPr/>
        </p:nvSpPr>
        <p:spPr>
          <a:xfrm>
            <a:off x="264160" y="1432560"/>
            <a:ext cx="11927840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2800" dirty="0"/>
              <a:t>Reading stories to your child etc.</a:t>
            </a:r>
          </a:p>
          <a:p>
            <a:endParaRPr lang="en-GB" sz="2800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2800" dirty="0"/>
              <a:t>Looking at pictures and discussing settings, characters etc.</a:t>
            </a:r>
          </a:p>
          <a:p>
            <a:endParaRPr lang="en-GB" sz="2800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2800" dirty="0"/>
              <a:t>Looking at a variety of texts: books; signs in the environment etc.</a:t>
            </a:r>
          </a:p>
          <a:p>
            <a:endParaRPr lang="en-GB" sz="2800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2800" dirty="0"/>
              <a:t>Holding a pencil; making marks and patterns; colouring</a:t>
            </a:r>
          </a:p>
          <a:p>
            <a:endParaRPr lang="en-GB" sz="2800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2800" dirty="0"/>
              <a:t>Rhymes and songs</a:t>
            </a:r>
          </a:p>
          <a:p>
            <a:endParaRPr lang="en-GB" sz="2800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2800" dirty="0"/>
              <a:t>HOMEWORK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0758414"/>
      </p:ext>
    </p:extLst>
  </p:cSld>
  <p:clrMapOvr>
    <a:masterClrMapping/>
  </p:clrMapOvr>
</p:sld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_rels/them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10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1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12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3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ppt/theme/theme4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ppt/theme/theme5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6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7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8.xml><?xml version="1.0" encoding="utf-8"?>
<a:theme xmlns:a="http://schemas.openxmlformats.org/drawingml/2006/main" name="1_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9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Override1.xml><?xml version="1.0" encoding="utf-8"?>
<a:themeOverride xmlns:a="http://schemas.openxmlformats.org/drawingml/2006/main">
  <a:clrScheme name="Green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5d3f112-72e0-4957-ab7d-8eb5ca4c1258">
      <Terms xmlns="http://schemas.microsoft.com/office/infopath/2007/PartnerControls"/>
    </lcf76f155ced4ddcb4097134ff3c332f>
    <TaxCatchAll xmlns="87555328-0856-4956-9346-3bdc845b4220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AB06D65E206B347A410DE0AF1C6D2C7" ma:contentTypeVersion="11" ma:contentTypeDescription="Create a new document." ma:contentTypeScope="" ma:versionID="6c22430f5c6e74061ac2f203b730e79c">
  <xsd:schema xmlns:xsd="http://www.w3.org/2001/XMLSchema" xmlns:xs="http://www.w3.org/2001/XMLSchema" xmlns:p="http://schemas.microsoft.com/office/2006/metadata/properties" xmlns:ns2="c5d3f112-72e0-4957-ab7d-8eb5ca4c1258" xmlns:ns3="87555328-0856-4956-9346-3bdc845b4220" targetNamespace="http://schemas.microsoft.com/office/2006/metadata/properties" ma:root="true" ma:fieldsID="7b177d978ed28bf6ef5a78d91fe957c2" ns2:_="" ns3:_="">
    <xsd:import namespace="c5d3f112-72e0-4957-ab7d-8eb5ca4c1258"/>
    <xsd:import namespace="87555328-0856-4956-9346-3bdc845b422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d3f112-72e0-4957-ab7d-8eb5ca4c125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ca8110b4-7946-418e-8ab0-d3d0ec8bffd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555328-0856-4956-9346-3bdc845b4220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18ef9734-5f40-430a-9ee1-f1503d45b493}" ma:internalName="TaxCatchAll" ma:showField="CatchAllData" ma:web="87555328-0856-4956-9346-3bdc845b422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42BA4B7-B0E1-479E-9D57-72A7623F478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23FE703-3078-418A-BE7C-01AA283BBB5C}">
  <ds:schemaRefs>
    <ds:schemaRef ds:uri="http://schemas.openxmlformats.org/package/2006/metadata/core-properties"/>
    <ds:schemaRef ds:uri="87555328-0856-4956-9346-3bdc845b4220"/>
    <ds:schemaRef ds:uri="http://purl.org/dc/elements/1.1/"/>
    <ds:schemaRef ds:uri="http://purl.org/dc/dcmitype/"/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c5d3f112-72e0-4957-ab7d-8eb5ca4c1258"/>
    <ds:schemaRef ds:uri="http://schemas.microsoft.com/office/2006/metadata/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C76E7BFB-FE13-4A0E-A456-F4B6FFBA123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5d3f112-72e0-4957-ab7d-8eb5ca4c1258"/>
    <ds:schemaRef ds:uri="87555328-0856-4956-9346-3bdc845b422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590</TotalTime>
  <Words>929</Words>
  <Application>Microsoft Office PowerPoint</Application>
  <PresentationFormat>Widescreen</PresentationFormat>
  <Paragraphs>303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12</vt:i4>
      </vt:variant>
      <vt:variant>
        <vt:lpstr>Slide Titles</vt:lpstr>
      </vt:variant>
      <vt:variant>
        <vt:i4>24</vt:i4>
      </vt:variant>
    </vt:vector>
  </HeadingPairs>
  <TitlesOfParts>
    <vt:vector size="51" baseType="lpstr">
      <vt:lpstr>Arial</vt:lpstr>
      <vt:lpstr>Calibri</vt:lpstr>
      <vt:lpstr>Century Gothic</vt:lpstr>
      <vt:lpstr>Comic Sans MS</vt:lpstr>
      <vt:lpstr>Corbel</vt:lpstr>
      <vt:lpstr>Courier New</vt:lpstr>
      <vt:lpstr>Franklin Gothic Book</vt:lpstr>
      <vt:lpstr>Garamond</vt:lpstr>
      <vt:lpstr>Gill Sans MT</vt:lpstr>
      <vt:lpstr>Impact</vt:lpstr>
      <vt:lpstr>Times New Roman</vt:lpstr>
      <vt:lpstr>Tw Cen MT</vt:lpstr>
      <vt:lpstr>Wingdings</vt:lpstr>
      <vt:lpstr>Wingdings 2</vt:lpstr>
      <vt:lpstr>Wingdings 3</vt:lpstr>
      <vt:lpstr>Gallery</vt:lpstr>
      <vt:lpstr>Basis</vt:lpstr>
      <vt:lpstr>Badge</vt:lpstr>
      <vt:lpstr>Quotable</vt:lpstr>
      <vt:lpstr>Mesh</vt:lpstr>
      <vt:lpstr>Crop</vt:lpstr>
      <vt:lpstr>Droplet</vt:lpstr>
      <vt:lpstr>1_Crop</vt:lpstr>
      <vt:lpstr>Parallax</vt:lpstr>
      <vt:lpstr>Ion Boardroom</vt:lpstr>
      <vt:lpstr>Slice</vt:lpstr>
      <vt:lpstr>Organic</vt:lpstr>
      <vt:lpstr>St. Barbara’s Primary School</vt:lpstr>
      <vt:lpstr>Overview: Week 1                Week 2</vt:lpstr>
      <vt:lpstr>St. Barbara’s Primary School</vt:lpstr>
      <vt:lpstr>Catholic Education</vt:lpstr>
      <vt:lpstr>Curriculum for Excellence</vt:lpstr>
      <vt:lpstr>Literacy</vt:lpstr>
      <vt:lpstr>PowerPoint Presentation</vt:lpstr>
      <vt:lpstr>NLC Literacy Programme</vt:lpstr>
      <vt:lpstr>PowerPoint Presentation</vt:lpstr>
      <vt:lpstr>Numeracy</vt:lpstr>
      <vt:lpstr>Numeracy</vt:lpstr>
      <vt:lpstr>Supporting at Home</vt:lpstr>
      <vt:lpstr>Health and Wellbeing</vt:lpstr>
      <vt:lpstr>PowerPoint Presentation</vt:lpstr>
      <vt:lpstr>HWB: Six Organizers</vt:lpstr>
      <vt:lpstr>Health and Wellbeing </vt:lpstr>
      <vt:lpstr>Health and Wellbeing HWB </vt:lpstr>
      <vt:lpstr>PowerPoint Presentation</vt:lpstr>
      <vt:lpstr>Interdisciplinary Learning</vt:lpstr>
      <vt:lpstr>PowerPoint Presentation</vt:lpstr>
      <vt:lpstr>Communication</vt:lpstr>
      <vt:lpstr>Current School Information: Classes</vt:lpstr>
      <vt:lpstr>Transition: Next Steps</vt:lpstr>
      <vt:lpstr>Any 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St. Barbara’s Primary School</dc:title>
  <dc:creator>Administrator</dc:creator>
  <cp:lastModifiedBy>Mrs McKinney</cp:lastModifiedBy>
  <cp:revision>61</cp:revision>
  <dcterms:created xsi:type="dcterms:W3CDTF">2020-06-15T14:56:21Z</dcterms:created>
  <dcterms:modified xsi:type="dcterms:W3CDTF">2024-05-13T22:23:07Z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0x010100DAB06D65E206B347A410DE0AF1C6D2C7</vt:lpwstr>
  </property>
  <property fmtid="{D5CDD505-2E9C-101B-9397-08002B2CF9AE}" pid="3" name="MediaServiceImageTags">
    <vt:lpwstr/>
  </property>
</Properties>
</file>