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sldIdLst>
    <p:sldId id="256" r:id="rId5"/>
    <p:sldId id="257" r:id="rId6"/>
    <p:sldId id="258" r:id="rId7"/>
    <p:sldId id="259" r:id="rId8"/>
    <p:sldId id="260" r:id="rId9"/>
    <p:sldId id="261" r:id="rId10"/>
    <p:sldId id="262"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A6E3CD1D-68DF-4DEC-AEAE-9CC8E7FF7153}" type="datetimeFigureOut">
              <a:rPr lang="en-GB" smtClean="0"/>
              <a:t>03/11/2021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B729DD-F0B8-4F82-A014-29B22023ABC0}"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32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E3CD1D-68DF-4DEC-AEAE-9CC8E7FF7153}" type="datetimeFigureOut">
              <a:rPr lang="en-GB" smtClean="0"/>
              <a:t>03/11/2021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B729DD-F0B8-4F82-A014-29B22023ABC0}" type="slidenum">
              <a:rPr lang="en-GB" smtClean="0"/>
              <a:t>‹#›</a:t>
            </a:fld>
            <a:endParaRPr lang="en-GB"/>
          </a:p>
        </p:txBody>
      </p:sp>
    </p:spTree>
    <p:extLst>
      <p:ext uri="{BB962C8B-B14F-4D97-AF65-F5344CB8AC3E}">
        <p14:creationId xmlns:p14="http://schemas.microsoft.com/office/powerpoint/2010/main" val="1372414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E3CD1D-68DF-4DEC-AEAE-9CC8E7FF7153}" type="datetimeFigureOut">
              <a:rPr lang="en-GB" smtClean="0"/>
              <a:t>03/11/2021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B729DD-F0B8-4F82-A014-29B22023ABC0}" type="slidenum">
              <a:rPr lang="en-GB" smtClean="0"/>
              <a:t>‹#›</a:t>
            </a:fld>
            <a:endParaRPr lang="en-GB"/>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5929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6E3CD1D-68DF-4DEC-AEAE-9CC8E7FF7153}" type="datetimeFigureOut">
              <a:rPr lang="en-GB" smtClean="0"/>
              <a:t>03/11/2021</a:t>
            </a:fld>
            <a:endParaRPr lang="en-GB"/>
          </a:p>
        </p:txBody>
      </p:sp>
      <p:sp>
        <p:nvSpPr>
          <p:cNvPr id="5" name="Footer Placeholder 4"/>
          <p:cNvSpPr>
            <a:spLocks noGrp="1"/>
          </p:cNvSpPr>
          <p:nvPr>
            <p:ph type="ftr" sz="quarter" idx="11"/>
          </p:nvPr>
        </p:nvSpPr>
        <p:spPr>
          <a:xfrm>
            <a:off x="2416500" y="329307"/>
            <a:ext cx="4973915" cy="309201"/>
          </a:xfrm>
        </p:spPr>
        <p:txBody>
          <a:bodyPr/>
          <a:lstStyle/>
          <a:p>
            <a:endParaRPr lang="en-GB"/>
          </a:p>
        </p:txBody>
      </p:sp>
      <p:sp>
        <p:nvSpPr>
          <p:cNvPr id="6" name="Slide Number Placeholder 5"/>
          <p:cNvSpPr>
            <a:spLocks noGrp="1"/>
          </p:cNvSpPr>
          <p:nvPr>
            <p:ph type="sldNum" sz="quarter" idx="12"/>
          </p:nvPr>
        </p:nvSpPr>
        <p:spPr>
          <a:xfrm>
            <a:off x="1437664" y="798973"/>
            <a:ext cx="811019" cy="503578"/>
          </a:xfrm>
        </p:spPr>
        <p:txBody>
          <a:bodyPr/>
          <a:lstStyle/>
          <a:p>
            <a:fld id="{BEB729DD-F0B8-4F82-A014-29B22023ABC0}" type="slidenum">
              <a:rPr lang="en-GB" smtClean="0"/>
              <a:t>‹#›</a:t>
            </a:fld>
            <a:endParaRPr lang="en-GB"/>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38982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E3CD1D-68DF-4DEC-AEAE-9CC8E7FF7153}" type="datetimeFigureOut">
              <a:rPr lang="en-GB" smtClean="0"/>
              <a:t>03/11/2021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B729DD-F0B8-4F82-A014-29B22023ABC0}" type="slidenum">
              <a:rPr lang="en-GB" smtClean="0"/>
              <a:t>‹#›</a:t>
            </a:fld>
            <a:endParaRPr lang="en-GB"/>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02091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6E3CD1D-68DF-4DEC-AEAE-9CC8E7FF7153}" type="datetimeFigureOut">
              <a:rPr lang="en-GB" smtClean="0"/>
              <a:t>03/11/2021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B729DD-F0B8-4F82-A014-29B22023ABC0}" type="slidenum">
              <a:rPr lang="en-GB" smtClean="0"/>
              <a:t>‹#›</a:t>
            </a:fld>
            <a:endParaRPr lang="en-GB"/>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62437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6E3CD1D-68DF-4DEC-AEAE-9CC8E7FF7153}" type="datetimeFigureOut">
              <a:rPr lang="en-GB" smtClean="0"/>
              <a:t>03/11/2021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B729DD-F0B8-4F82-A014-29B22023ABC0}" type="slidenum">
              <a:rPr lang="en-GB" smtClean="0"/>
              <a:t>‹#›</a:t>
            </a:fld>
            <a:endParaRPr lang="en-GB"/>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5818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6E3CD1D-68DF-4DEC-AEAE-9CC8E7FF7153}" type="datetimeFigureOut">
              <a:rPr lang="en-GB" smtClean="0"/>
              <a:t>03/11/2021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EB729DD-F0B8-4F82-A014-29B22023ABC0}" type="slidenum">
              <a:rPr lang="en-GB" smtClean="0"/>
              <a:t>‹#›</a:t>
            </a:fld>
            <a:endParaRPr lang="en-GB"/>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040345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6E3CD1D-68DF-4DEC-AEAE-9CC8E7FF7153}" type="datetimeFigureOut">
              <a:rPr lang="en-GB" smtClean="0"/>
              <a:t>03/11/2021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EB729DD-F0B8-4F82-A014-29B22023ABC0}" type="slidenum">
              <a:rPr lang="en-GB" smtClean="0"/>
              <a:t>‹#›</a:t>
            </a:fld>
            <a:endParaRPr lang="en-GB"/>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982001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E3CD1D-68DF-4DEC-AEAE-9CC8E7FF7153}" type="datetimeFigureOut">
              <a:rPr lang="en-GB" smtClean="0"/>
              <a:t>03/11/2021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EB729DD-F0B8-4F82-A014-29B22023ABC0}" type="slidenum">
              <a:rPr lang="en-GB" smtClean="0"/>
              <a:t>‹#›</a:t>
            </a:fld>
            <a:endParaRPr lang="en-GB"/>
          </a:p>
        </p:txBody>
      </p:sp>
    </p:spTree>
    <p:extLst>
      <p:ext uri="{BB962C8B-B14F-4D97-AF65-F5344CB8AC3E}">
        <p14:creationId xmlns:p14="http://schemas.microsoft.com/office/powerpoint/2010/main" val="17246082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6E3CD1D-68DF-4DEC-AEAE-9CC8E7FF7153}" type="datetimeFigureOut">
              <a:rPr lang="en-GB" smtClean="0"/>
              <a:t>03/11/2021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B729DD-F0B8-4F82-A014-29B22023ABC0}" type="slidenum">
              <a:rPr lang="en-GB" smtClean="0"/>
              <a:t>‹#›</a:t>
            </a:fld>
            <a:endParaRPr lang="en-GB"/>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47904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E3CD1D-68DF-4DEC-AEAE-9CC8E7FF7153}" type="datetimeFigureOut">
              <a:rPr lang="en-GB" smtClean="0"/>
              <a:t>03/11/2021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B729DD-F0B8-4F82-A014-29B22023ABC0}" type="slidenum">
              <a:rPr lang="en-GB" smtClean="0"/>
              <a:t>‹#›</a:t>
            </a:fld>
            <a:endParaRPr lang="en-GB"/>
          </a:p>
        </p:txBody>
      </p:sp>
    </p:spTree>
    <p:extLst>
      <p:ext uri="{BB962C8B-B14F-4D97-AF65-F5344CB8AC3E}">
        <p14:creationId xmlns:p14="http://schemas.microsoft.com/office/powerpoint/2010/main" val="30651265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A6E3CD1D-68DF-4DEC-AEAE-9CC8E7FF7153}" type="datetimeFigureOut">
              <a:rPr lang="en-GB" smtClean="0"/>
              <a:t>03/11/2021</a:t>
            </a:fld>
            <a:endParaRPr lang="en-GB"/>
          </a:p>
        </p:txBody>
      </p:sp>
      <p:sp>
        <p:nvSpPr>
          <p:cNvPr id="6" name="Footer Placeholder 5"/>
          <p:cNvSpPr>
            <a:spLocks noGrp="1"/>
          </p:cNvSpPr>
          <p:nvPr>
            <p:ph type="ftr" sz="quarter" idx="11"/>
          </p:nvPr>
        </p:nvSpPr>
        <p:spPr>
          <a:xfrm>
            <a:off x="1447382" y="318640"/>
            <a:ext cx="5541004" cy="320931"/>
          </a:xfrm>
        </p:spPr>
        <p:txBody>
          <a:bodyPr/>
          <a:lstStyle/>
          <a:p>
            <a:endParaRPr lang="en-GB"/>
          </a:p>
        </p:txBody>
      </p:sp>
      <p:sp>
        <p:nvSpPr>
          <p:cNvPr id="7" name="Slide Number Placeholder 6"/>
          <p:cNvSpPr>
            <a:spLocks noGrp="1"/>
          </p:cNvSpPr>
          <p:nvPr>
            <p:ph type="sldNum" sz="quarter" idx="12"/>
          </p:nvPr>
        </p:nvSpPr>
        <p:spPr/>
        <p:txBody>
          <a:bodyPr/>
          <a:lstStyle/>
          <a:p>
            <a:fld id="{BEB729DD-F0B8-4F82-A014-29B22023ABC0}" type="slidenum">
              <a:rPr lang="en-GB" smtClean="0"/>
              <a:t>‹#›</a:t>
            </a:fld>
            <a:endParaRPr lang="en-GB"/>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75556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E3CD1D-68DF-4DEC-AEAE-9CC8E7FF7153}" type="datetimeFigureOut">
              <a:rPr lang="en-GB" smtClean="0"/>
              <a:t>03/11/2021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B729DD-F0B8-4F82-A014-29B22023ABC0}" type="slidenum">
              <a:rPr lang="en-GB" smtClean="0"/>
              <a:t>‹#›</a:t>
            </a:fld>
            <a:endParaRPr lang="en-GB"/>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19818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E3CD1D-68DF-4DEC-AEAE-9CC8E7FF7153}" type="datetimeFigureOut">
              <a:rPr lang="en-GB" smtClean="0"/>
              <a:t>03/11/2021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B729DD-F0B8-4F82-A014-29B22023ABC0}" type="slidenum">
              <a:rPr lang="en-GB" smtClean="0"/>
              <a:t>‹#›</a:t>
            </a:fld>
            <a:endParaRPr lang="en-GB"/>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41078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A6E3CD1D-68DF-4DEC-AEAE-9CC8E7FF7153}" type="datetimeFigureOut">
              <a:rPr lang="en-GB" smtClean="0"/>
              <a:t>03/11/2021</a:t>
            </a:fld>
            <a:endParaRPr lang="en-GB"/>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EB729DD-F0B8-4F82-A014-29B22023ABC0}" type="slidenum">
              <a:rPr lang="en-GB" smtClean="0"/>
              <a:t>‹#›</a:t>
            </a:fld>
            <a:endParaRPr lang="en-GB"/>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39777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E3CD1D-68DF-4DEC-AEAE-9CC8E7FF7153}" type="datetimeFigureOut">
              <a:rPr lang="en-GB" smtClean="0"/>
              <a:t>03/11/2021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B729DD-F0B8-4F82-A014-29B22023ABC0}" type="slidenum">
              <a:rPr lang="en-GB" smtClean="0"/>
              <a:t>‹#›</a:t>
            </a:fld>
            <a:endParaRPr lang="en-GB"/>
          </a:p>
        </p:txBody>
      </p:sp>
    </p:spTree>
    <p:extLst>
      <p:ext uri="{BB962C8B-B14F-4D97-AF65-F5344CB8AC3E}">
        <p14:creationId xmlns:p14="http://schemas.microsoft.com/office/powerpoint/2010/main" val="41303592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6E3CD1D-68DF-4DEC-AEAE-9CC8E7FF7153}" type="datetimeFigureOut">
              <a:rPr lang="en-GB" smtClean="0"/>
              <a:t>03/11/2021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B729DD-F0B8-4F82-A014-29B22023ABC0}" type="slidenum">
              <a:rPr lang="en-GB" smtClean="0"/>
              <a:t>‹#›</a:t>
            </a:fld>
            <a:endParaRPr lang="en-GB"/>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3414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6E3CD1D-68DF-4DEC-AEAE-9CC8E7FF7153}" type="datetimeFigureOut">
              <a:rPr lang="en-GB" smtClean="0"/>
              <a:t>03/11/2021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B729DD-F0B8-4F82-A014-29B22023ABC0}" type="slidenum">
              <a:rPr lang="en-GB" smtClean="0"/>
              <a:t>‹#›</a:t>
            </a:fld>
            <a:endParaRPr lang="en-GB"/>
          </a:p>
        </p:txBody>
      </p:sp>
    </p:spTree>
    <p:extLst>
      <p:ext uri="{BB962C8B-B14F-4D97-AF65-F5344CB8AC3E}">
        <p14:creationId xmlns:p14="http://schemas.microsoft.com/office/powerpoint/2010/main" val="42538021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6E3CD1D-68DF-4DEC-AEAE-9CC8E7FF7153}" type="datetimeFigureOut">
              <a:rPr lang="en-GB" smtClean="0"/>
              <a:t>03/11/2021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EB729DD-F0B8-4F82-A014-29B22023ABC0}" type="slidenum">
              <a:rPr lang="en-GB" smtClean="0"/>
              <a:t>‹#›</a:t>
            </a:fld>
            <a:endParaRPr lang="en-GB"/>
          </a:p>
        </p:txBody>
      </p:sp>
    </p:spTree>
    <p:extLst>
      <p:ext uri="{BB962C8B-B14F-4D97-AF65-F5344CB8AC3E}">
        <p14:creationId xmlns:p14="http://schemas.microsoft.com/office/powerpoint/2010/main" val="26876009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6E3CD1D-68DF-4DEC-AEAE-9CC8E7FF7153}" type="datetimeFigureOut">
              <a:rPr lang="en-GB" smtClean="0"/>
              <a:t>03/11/2021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EB729DD-F0B8-4F82-A014-29B22023ABC0}" type="slidenum">
              <a:rPr lang="en-GB" smtClean="0"/>
              <a:t>‹#›</a:t>
            </a:fld>
            <a:endParaRPr lang="en-GB"/>
          </a:p>
        </p:txBody>
      </p:sp>
    </p:spTree>
    <p:extLst>
      <p:ext uri="{BB962C8B-B14F-4D97-AF65-F5344CB8AC3E}">
        <p14:creationId xmlns:p14="http://schemas.microsoft.com/office/powerpoint/2010/main" val="40421675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E3CD1D-68DF-4DEC-AEAE-9CC8E7FF7153}" type="datetimeFigureOut">
              <a:rPr lang="en-GB" smtClean="0"/>
              <a:t>03/11/2021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EB729DD-F0B8-4F82-A014-29B22023ABC0}" type="slidenum">
              <a:rPr lang="en-GB" smtClean="0"/>
              <a:t>‹#›</a:t>
            </a:fld>
            <a:endParaRPr lang="en-GB"/>
          </a:p>
        </p:txBody>
      </p:sp>
    </p:spTree>
    <p:extLst>
      <p:ext uri="{BB962C8B-B14F-4D97-AF65-F5344CB8AC3E}">
        <p14:creationId xmlns:p14="http://schemas.microsoft.com/office/powerpoint/2010/main" val="3446172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6E3CD1D-68DF-4DEC-AEAE-9CC8E7FF7153}" type="datetimeFigureOut">
              <a:rPr lang="en-GB" smtClean="0"/>
              <a:t>03/11/2021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B729DD-F0B8-4F82-A014-29B22023ABC0}"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74644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6E3CD1D-68DF-4DEC-AEAE-9CC8E7FF7153}" type="datetimeFigureOut">
              <a:rPr lang="en-GB" smtClean="0"/>
              <a:t>03/11/2021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B729DD-F0B8-4F82-A014-29B22023ABC0}" type="slidenum">
              <a:rPr lang="en-GB" smtClean="0"/>
              <a:t>‹#›</a:t>
            </a:fld>
            <a:endParaRPr lang="en-GB"/>
          </a:p>
        </p:txBody>
      </p:sp>
    </p:spTree>
    <p:extLst>
      <p:ext uri="{BB962C8B-B14F-4D97-AF65-F5344CB8AC3E}">
        <p14:creationId xmlns:p14="http://schemas.microsoft.com/office/powerpoint/2010/main" val="6208834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6E3CD1D-68DF-4DEC-AEAE-9CC8E7FF7153}" type="datetimeFigureOut">
              <a:rPr lang="en-GB" smtClean="0"/>
              <a:t>03/11/2021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B729DD-F0B8-4F82-A014-29B22023ABC0}" type="slidenum">
              <a:rPr lang="en-GB" smtClean="0"/>
              <a:t>‹#›</a:t>
            </a:fld>
            <a:endParaRPr lang="en-GB"/>
          </a:p>
        </p:txBody>
      </p:sp>
    </p:spTree>
    <p:extLst>
      <p:ext uri="{BB962C8B-B14F-4D97-AF65-F5344CB8AC3E}">
        <p14:creationId xmlns:p14="http://schemas.microsoft.com/office/powerpoint/2010/main" val="8569237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E3CD1D-68DF-4DEC-AEAE-9CC8E7FF7153}" type="datetimeFigureOut">
              <a:rPr lang="en-GB" smtClean="0"/>
              <a:t>03/11/2021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B729DD-F0B8-4F82-A014-29B22023ABC0}" type="slidenum">
              <a:rPr lang="en-GB" smtClean="0"/>
              <a:t>‹#›</a:t>
            </a:fld>
            <a:endParaRPr lang="en-GB"/>
          </a:p>
        </p:txBody>
      </p:sp>
    </p:spTree>
    <p:extLst>
      <p:ext uri="{BB962C8B-B14F-4D97-AF65-F5344CB8AC3E}">
        <p14:creationId xmlns:p14="http://schemas.microsoft.com/office/powerpoint/2010/main" val="31622453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E3CD1D-68DF-4DEC-AEAE-9CC8E7FF7153}" type="datetimeFigureOut">
              <a:rPr lang="en-GB" smtClean="0"/>
              <a:t>03/11/2021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B729DD-F0B8-4F82-A014-29B22023ABC0}" type="slidenum">
              <a:rPr lang="en-GB" smtClean="0"/>
              <a:t>‹#›</a:t>
            </a:fld>
            <a:endParaRPr lang="en-GB"/>
          </a:p>
        </p:txBody>
      </p:sp>
    </p:spTree>
    <p:extLst>
      <p:ext uri="{BB962C8B-B14F-4D97-AF65-F5344CB8AC3E}">
        <p14:creationId xmlns:p14="http://schemas.microsoft.com/office/powerpoint/2010/main" val="37486484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6E3CD1D-68DF-4DEC-AEAE-9CC8E7FF7153}" type="datetimeFigureOut">
              <a:rPr lang="en-GB" smtClean="0"/>
              <a:t>03/11/2021</a:t>
            </a:fld>
            <a:endParaRPr lang="en-GB"/>
          </a:p>
        </p:txBody>
      </p:sp>
      <p:sp>
        <p:nvSpPr>
          <p:cNvPr id="5" name="Footer Placeholder 4"/>
          <p:cNvSpPr>
            <a:spLocks noGrp="1"/>
          </p:cNvSpPr>
          <p:nvPr>
            <p:ph type="ftr" sz="quarter" idx="11"/>
          </p:nvPr>
        </p:nvSpPr>
        <p:spPr>
          <a:xfrm>
            <a:off x="2416500" y="329307"/>
            <a:ext cx="4973915" cy="309201"/>
          </a:xfrm>
        </p:spPr>
        <p:txBody>
          <a:bodyPr/>
          <a:lstStyle/>
          <a:p>
            <a:endParaRPr lang="en-GB"/>
          </a:p>
        </p:txBody>
      </p:sp>
      <p:sp>
        <p:nvSpPr>
          <p:cNvPr id="6" name="Slide Number Placeholder 5"/>
          <p:cNvSpPr>
            <a:spLocks noGrp="1"/>
          </p:cNvSpPr>
          <p:nvPr>
            <p:ph type="sldNum" sz="quarter" idx="12"/>
          </p:nvPr>
        </p:nvSpPr>
        <p:spPr>
          <a:xfrm>
            <a:off x="1437664" y="798973"/>
            <a:ext cx="811019" cy="503578"/>
          </a:xfrm>
        </p:spPr>
        <p:txBody>
          <a:bodyPr/>
          <a:lstStyle/>
          <a:p>
            <a:fld id="{BEB729DD-F0B8-4F82-A014-29B22023ABC0}" type="slidenum">
              <a:rPr lang="en-GB" smtClean="0"/>
              <a:t>‹#›</a:t>
            </a:fld>
            <a:endParaRPr lang="en-GB"/>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424798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E3CD1D-68DF-4DEC-AEAE-9CC8E7FF7153}" type="datetimeFigureOut">
              <a:rPr lang="en-GB" smtClean="0"/>
              <a:t>03/11/2021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B729DD-F0B8-4F82-A014-29B22023ABC0}" type="slidenum">
              <a:rPr lang="en-GB" smtClean="0"/>
              <a:t>‹#›</a:t>
            </a:fld>
            <a:endParaRPr lang="en-GB"/>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153601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6E3CD1D-68DF-4DEC-AEAE-9CC8E7FF7153}" type="datetimeFigureOut">
              <a:rPr lang="en-GB" smtClean="0"/>
              <a:t>03/11/2021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B729DD-F0B8-4F82-A014-29B22023ABC0}" type="slidenum">
              <a:rPr lang="en-GB" smtClean="0"/>
              <a:t>‹#›</a:t>
            </a:fld>
            <a:endParaRPr lang="en-GB"/>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137403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6E3CD1D-68DF-4DEC-AEAE-9CC8E7FF7153}" type="datetimeFigureOut">
              <a:rPr lang="en-GB" smtClean="0"/>
              <a:t>03/11/2021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B729DD-F0B8-4F82-A014-29B22023ABC0}" type="slidenum">
              <a:rPr lang="en-GB" smtClean="0"/>
              <a:t>‹#›</a:t>
            </a:fld>
            <a:endParaRPr lang="en-GB"/>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122803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6E3CD1D-68DF-4DEC-AEAE-9CC8E7FF7153}" type="datetimeFigureOut">
              <a:rPr lang="en-GB" smtClean="0"/>
              <a:t>03/11/2021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EB729DD-F0B8-4F82-A014-29B22023ABC0}" type="slidenum">
              <a:rPr lang="en-GB" smtClean="0"/>
              <a:t>‹#›</a:t>
            </a:fld>
            <a:endParaRPr lang="en-GB"/>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48682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6E3CD1D-68DF-4DEC-AEAE-9CC8E7FF7153}" type="datetimeFigureOut">
              <a:rPr lang="en-GB" smtClean="0"/>
              <a:t>03/11/2021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EB729DD-F0B8-4F82-A014-29B22023ABC0}" type="slidenum">
              <a:rPr lang="en-GB" smtClean="0"/>
              <a:t>‹#›</a:t>
            </a:fld>
            <a:endParaRPr lang="en-GB"/>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67774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6E3CD1D-68DF-4DEC-AEAE-9CC8E7FF7153}" type="datetimeFigureOut">
              <a:rPr lang="en-GB" smtClean="0"/>
              <a:t>03/11/2021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B729DD-F0B8-4F82-A014-29B22023ABC0}" type="slidenum">
              <a:rPr lang="en-GB" smtClean="0"/>
              <a:t>‹#›</a:t>
            </a:fld>
            <a:endParaRPr lang="en-GB"/>
          </a:p>
        </p:txBody>
      </p:sp>
    </p:spTree>
    <p:extLst>
      <p:ext uri="{BB962C8B-B14F-4D97-AF65-F5344CB8AC3E}">
        <p14:creationId xmlns:p14="http://schemas.microsoft.com/office/powerpoint/2010/main" val="15155043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E3CD1D-68DF-4DEC-AEAE-9CC8E7FF7153}" type="datetimeFigureOut">
              <a:rPr lang="en-GB" smtClean="0"/>
              <a:t>03/11/2021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EB729DD-F0B8-4F82-A014-29B22023ABC0}" type="slidenum">
              <a:rPr lang="en-GB" smtClean="0"/>
              <a:t>‹#›</a:t>
            </a:fld>
            <a:endParaRPr lang="en-GB"/>
          </a:p>
        </p:txBody>
      </p:sp>
    </p:spTree>
    <p:extLst>
      <p:ext uri="{BB962C8B-B14F-4D97-AF65-F5344CB8AC3E}">
        <p14:creationId xmlns:p14="http://schemas.microsoft.com/office/powerpoint/2010/main" val="14687625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6E3CD1D-68DF-4DEC-AEAE-9CC8E7FF7153}" type="datetimeFigureOut">
              <a:rPr lang="en-GB" smtClean="0"/>
              <a:t>03/11/2021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B729DD-F0B8-4F82-A014-29B22023ABC0}" type="slidenum">
              <a:rPr lang="en-GB" smtClean="0"/>
              <a:t>‹#›</a:t>
            </a:fld>
            <a:endParaRPr lang="en-GB"/>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967841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A6E3CD1D-68DF-4DEC-AEAE-9CC8E7FF7153}" type="datetimeFigureOut">
              <a:rPr lang="en-GB" smtClean="0"/>
              <a:t>03/11/2021</a:t>
            </a:fld>
            <a:endParaRPr lang="en-GB"/>
          </a:p>
        </p:txBody>
      </p:sp>
      <p:sp>
        <p:nvSpPr>
          <p:cNvPr id="6" name="Footer Placeholder 5"/>
          <p:cNvSpPr>
            <a:spLocks noGrp="1"/>
          </p:cNvSpPr>
          <p:nvPr>
            <p:ph type="ftr" sz="quarter" idx="11"/>
          </p:nvPr>
        </p:nvSpPr>
        <p:spPr>
          <a:xfrm>
            <a:off x="1447382" y="318640"/>
            <a:ext cx="5541004" cy="320931"/>
          </a:xfrm>
        </p:spPr>
        <p:txBody>
          <a:bodyPr/>
          <a:lstStyle/>
          <a:p>
            <a:endParaRPr lang="en-GB"/>
          </a:p>
        </p:txBody>
      </p:sp>
      <p:sp>
        <p:nvSpPr>
          <p:cNvPr id="7" name="Slide Number Placeholder 6"/>
          <p:cNvSpPr>
            <a:spLocks noGrp="1"/>
          </p:cNvSpPr>
          <p:nvPr>
            <p:ph type="sldNum" sz="quarter" idx="12"/>
          </p:nvPr>
        </p:nvSpPr>
        <p:spPr/>
        <p:txBody>
          <a:bodyPr/>
          <a:lstStyle/>
          <a:p>
            <a:fld id="{BEB729DD-F0B8-4F82-A014-29B22023ABC0}" type="slidenum">
              <a:rPr lang="en-GB" smtClean="0"/>
              <a:t>‹#›</a:t>
            </a:fld>
            <a:endParaRPr lang="en-GB"/>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116537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E3CD1D-68DF-4DEC-AEAE-9CC8E7FF7153}" type="datetimeFigureOut">
              <a:rPr lang="en-GB" smtClean="0"/>
              <a:t>03/11/2021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B729DD-F0B8-4F82-A014-29B22023ABC0}" type="slidenum">
              <a:rPr lang="en-GB" smtClean="0"/>
              <a:t>‹#›</a:t>
            </a:fld>
            <a:endParaRPr lang="en-GB"/>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921042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E3CD1D-68DF-4DEC-AEAE-9CC8E7FF7153}" type="datetimeFigureOut">
              <a:rPr lang="en-GB" smtClean="0"/>
              <a:t>03/11/2021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B729DD-F0B8-4F82-A014-29B22023ABC0}" type="slidenum">
              <a:rPr lang="en-GB" smtClean="0"/>
              <a:t>‹#›</a:t>
            </a:fld>
            <a:endParaRPr lang="en-GB"/>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36592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6E3CD1D-68DF-4DEC-AEAE-9CC8E7FF7153}" type="datetimeFigureOut">
              <a:rPr lang="en-GB" smtClean="0"/>
              <a:t>03/11/2021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EB729DD-F0B8-4F82-A014-29B22023ABC0}" type="slidenum">
              <a:rPr lang="en-GB" smtClean="0"/>
              <a:t>‹#›</a:t>
            </a:fld>
            <a:endParaRPr lang="en-GB"/>
          </a:p>
        </p:txBody>
      </p:sp>
    </p:spTree>
    <p:extLst>
      <p:ext uri="{BB962C8B-B14F-4D97-AF65-F5344CB8AC3E}">
        <p14:creationId xmlns:p14="http://schemas.microsoft.com/office/powerpoint/2010/main" val="89579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6E3CD1D-68DF-4DEC-AEAE-9CC8E7FF7153}" type="datetimeFigureOut">
              <a:rPr lang="en-GB" smtClean="0"/>
              <a:t>03/11/2021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EB729DD-F0B8-4F82-A014-29B22023ABC0}" type="slidenum">
              <a:rPr lang="en-GB" smtClean="0"/>
              <a:t>‹#›</a:t>
            </a:fld>
            <a:endParaRPr lang="en-GB"/>
          </a:p>
        </p:txBody>
      </p:sp>
    </p:spTree>
    <p:extLst>
      <p:ext uri="{BB962C8B-B14F-4D97-AF65-F5344CB8AC3E}">
        <p14:creationId xmlns:p14="http://schemas.microsoft.com/office/powerpoint/2010/main" val="531256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E3CD1D-68DF-4DEC-AEAE-9CC8E7FF7153}" type="datetimeFigureOut">
              <a:rPr lang="en-GB" smtClean="0"/>
              <a:t>03/11/2021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EB729DD-F0B8-4F82-A014-29B22023ABC0}" type="slidenum">
              <a:rPr lang="en-GB" smtClean="0"/>
              <a:t>‹#›</a:t>
            </a:fld>
            <a:endParaRPr lang="en-GB"/>
          </a:p>
        </p:txBody>
      </p:sp>
    </p:spTree>
    <p:extLst>
      <p:ext uri="{BB962C8B-B14F-4D97-AF65-F5344CB8AC3E}">
        <p14:creationId xmlns:p14="http://schemas.microsoft.com/office/powerpoint/2010/main" val="4188012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6E3CD1D-68DF-4DEC-AEAE-9CC8E7FF7153}" type="datetimeFigureOut">
              <a:rPr lang="en-GB" smtClean="0"/>
              <a:t>03/11/2021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B729DD-F0B8-4F82-A014-29B22023ABC0}" type="slidenum">
              <a:rPr lang="en-GB" smtClean="0"/>
              <a:t>‹#›</a:t>
            </a:fld>
            <a:endParaRPr lang="en-GB"/>
          </a:p>
        </p:txBody>
      </p:sp>
    </p:spTree>
    <p:extLst>
      <p:ext uri="{BB962C8B-B14F-4D97-AF65-F5344CB8AC3E}">
        <p14:creationId xmlns:p14="http://schemas.microsoft.com/office/powerpoint/2010/main" val="2006123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6E3CD1D-68DF-4DEC-AEAE-9CC8E7FF7153}" type="datetimeFigureOut">
              <a:rPr lang="en-GB" smtClean="0"/>
              <a:t>03/11/2021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B729DD-F0B8-4F82-A014-29B22023ABC0}"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2728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6E3CD1D-68DF-4DEC-AEAE-9CC8E7FF7153}" type="datetimeFigureOut">
              <a:rPr lang="en-GB" smtClean="0"/>
              <a:t>03/11/2021</a:t>
            </a:fld>
            <a:endParaRPr lang="en-GB"/>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EB729DD-F0B8-4F82-A014-29B22023ABC0}" type="slidenum">
              <a:rPr lang="en-GB" smtClean="0"/>
              <a:t>‹#›</a:t>
            </a:fld>
            <a:endParaRPr lang="en-GB"/>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08086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A6E3CD1D-68DF-4DEC-AEAE-9CC8E7FF7153}" type="datetimeFigureOut">
              <a:rPr lang="en-GB" smtClean="0"/>
              <a:t>03/11/2021</a:t>
            </a:fld>
            <a:endParaRPr lang="en-GB"/>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BEB729DD-F0B8-4F82-A014-29B22023ABC0}" type="slidenum">
              <a:rPr lang="en-GB" smtClean="0"/>
              <a:t>‹#›</a:t>
            </a:fld>
            <a:endParaRPr lang="en-GB"/>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52364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A6E3CD1D-68DF-4DEC-AEAE-9CC8E7FF7153}" type="datetimeFigureOut">
              <a:rPr lang="en-GB" smtClean="0"/>
              <a:t>03/11/2021</a:t>
            </a:fld>
            <a:endParaRPr lang="en-GB"/>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BEB729DD-F0B8-4F82-A014-29B22023ABC0}" type="slidenum">
              <a:rPr lang="en-GB" smtClean="0"/>
              <a:t>‹#›</a:t>
            </a:fld>
            <a:endParaRPr lang="en-GB"/>
          </a:p>
        </p:txBody>
      </p:sp>
    </p:spTree>
    <p:extLst>
      <p:ext uri="{BB962C8B-B14F-4D97-AF65-F5344CB8AC3E}">
        <p14:creationId xmlns:p14="http://schemas.microsoft.com/office/powerpoint/2010/main" val="42810465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A6E3CD1D-68DF-4DEC-AEAE-9CC8E7FF7153}" type="datetimeFigureOut">
              <a:rPr lang="en-GB" smtClean="0"/>
              <a:t>03/11/2021</a:t>
            </a:fld>
            <a:endParaRPr lang="en-GB"/>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BEB729DD-F0B8-4F82-A014-29B22023ABC0}" type="slidenum">
              <a:rPr lang="en-GB" smtClean="0"/>
              <a:t>‹#›</a:t>
            </a:fld>
            <a:endParaRPr lang="en-GB"/>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464016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s://youtu.be/Y8_--YV4inE" TargetMode="External"/><Relationship Id="rId7" Type="http://schemas.openxmlformats.org/officeDocument/2006/relationships/image" Target="../media/image5.png"/><Relationship Id="rId2" Type="http://schemas.openxmlformats.org/officeDocument/2006/relationships/hyperlink" Target="https://calculator.cleanairhub.org.uk/quiz" TargetMode="External"/><Relationship Id="rId1" Type="http://schemas.openxmlformats.org/officeDocument/2006/relationships/slideLayout" Target="../slideLayouts/slideLayout29.xml"/><Relationship Id="rId6" Type="http://schemas.openxmlformats.org/officeDocument/2006/relationships/hyperlink" Target="https://footprint.wwf.org.uk/" TargetMode="External"/><Relationship Id="rId5" Type="http://schemas.openxmlformats.org/officeDocument/2006/relationships/hyperlink" Target="https://www.watercalculator.org/wfc2/q/household/"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https://youtu.be/eg-E1FtjaxY" TargetMode="External"/><Relationship Id="rId2" Type="http://schemas.openxmlformats.org/officeDocument/2006/relationships/image" Target="../media/image7.jpeg"/><Relationship Id="rId1" Type="http://schemas.openxmlformats.org/officeDocument/2006/relationships/slideLayout" Target="../slideLayouts/slideLayout29.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bbc.co.uk/bitesize/articles/zn4tnrd" TargetMode="External"/><Relationship Id="rId1" Type="http://schemas.openxmlformats.org/officeDocument/2006/relationships/slideLayout" Target="../slideLayouts/slideLayout29.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St. Barbara’s Primary School</a:t>
            </a:r>
            <a:endParaRPr lang="en-GB" dirty="0"/>
          </a:p>
        </p:txBody>
      </p:sp>
      <p:sp>
        <p:nvSpPr>
          <p:cNvPr id="5" name="Text Placeholder 4"/>
          <p:cNvSpPr>
            <a:spLocks noGrp="1"/>
          </p:cNvSpPr>
          <p:nvPr>
            <p:ph type="body" idx="1"/>
          </p:nvPr>
        </p:nvSpPr>
        <p:spPr/>
        <p:txBody>
          <a:bodyPr/>
          <a:lstStyle/>
          <a:p>
            <a:r>
              <a:rPr lang="en-GB" dirty="0" smtClean="0"/>
              <a:t>COP26 CHALLENGING EVERYONE to make a difference…ARE YOU UP FOR IT?</a:t>
            </a:r>
            <a:endParaRPr lang="en-GB" dirty="0"/>
          </a:p>
        </p:txBody>
      </p:sp>
    </p:spTree>
    <p:extLst>
      <p:ext uri="{BB962C8B-B14F-4D97-AF65-F5344CB8AC3E}">
        <p14:creationId xmlns:p14="http://schemas.microsoft.com/office/powerpoint/2010/main" val="1083882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329F58-0D6D-4831-814B-1D568EDC45EA}"/>
              </a:ext>
            </a:extLst>
          </p:cNvPr>
          <p:cNvSpPr>
            <a:spLocks noGrp="1"/>
          </p:cNvSpPr>
          <p:nvPr>
            <p:ph type="title"/>
          </p:nvPr>
        </p:nvSpPr>
        <p:spPr>
          <a:xfrm>
            <a:off x="336884" y="365125"/>
            <a:ext cx="11016916" cy="1325563"/>
          </a:xfrm>
        </p:spPr>
        <p:txBody>
          <a:bodyPr>
            <a:normAutofit/>
          </a:bodyPr>
          <a:lstStyle/>
          <a:p>
            <a:pPr algn="ctr"/>
            <a:r>
              <a:rPr lang="en-GB" sz="5400" b="1" dirty="0" smtClean="0">
                <a:latin typeface="Bahnschrift Light" panose="020B0502040204020203" pitchFamily="34" charset="0"/>
              </a:rPr>
              <a:t>10 Days to make a Difference…</a:t>
            </a:r>
            <a:br>
              <a:rPr lang="en-GB" sz="5400" b="1" dirty="0" smtClean="0">
                <a:latin typeface="Bahnschrift Light" panose="020B0502040204020203" pitchFamily="34" charset="0"/>
              </a:rPr>
            </a:br>
            <a:r>
              <a:rPr lang="en-GB" sz="3100" b="1" dirty="0" smtClean="0">
                <a:latin typeface="Bahnschrift Light" panose="020B0502040204020203" pitchFamily="34" charset="0"/>
              </a:rPr>
              <a:t>Wednesday 3</a:t>
            </a:r>
            <a:r>
              <a:rPr lang="en-GB" sz="3100" b="1" baseline="30000" dirty="0" smtClean="0">
                <a:latin typeface="Bahnschrift Light" panose="020B0502040204020203" pitchFamily="34" charset="0"/>
              </a:rPr>
              <a:t>rd</a:t>
            </a:r>
            <a:r>
              <a:rPr lang="en-GB" sz="3100" b="1" dirty="0" smtClean="0">
                <a:latin typeface="Bahnschrift Light" panose="020B0502040204020203" pitchFamily="34" charset="0"/>
              </a:rPr>
              <a:t> – Friday 12</a:t>
            </a:r>
            <a:r>
              <a:rPr lang="en-GB" sz="3100" b="1" baseline="30000" dirty="0" smtClean="0">
                <a:latin typeface="Bahnschrift Light" panose="020B0502040204020203" pitchFamily="34" charset="0"/>
              </a:rPr>
              <a:t>th</a:t>
            </a:r>
            <a:r>
              <a:rPr lang="en-GB" sz="3100" b="1" dirty="0" smtClean="0">
                <a:latin typeface="Bahnschrift Light" panose="020B0502040204020203" pitchFamily="34" charset="0"/>
              </a:rPr>
              <a:t> November 2021</a:t>
            </a:r>
            <a:endParaRPr lang="en-GB" sz="3100" b="1" dirty="0">
              <a:latin typeface="Bahnschrift Light" panose="020B0502040204020203" pitchFamily="34" charset="0"/>
            </a:endParaRPr>
          </a:p>
        </p:txBody>
      </p:sp>
      <p:sp>
        <p:nvSpPr>
          <p:cNvPr id="2" name="TextBox 1"/>
          <p:cNvSpPr txBox="1"/>
          <p:nvPr/>
        </p:nvSpPr>
        <p:spPr>
          <a:xfrm>
            <a:off x="3673641" y="1937083"/>
            <a:ext cx="4688306" cy="707886"/>
          </a:xfrm>
          <a:prstGeom prst="rect">
            <a:avLst/>
          </a:prstGeom>
          <a:noFill/>
        </p:spPr>
        <p:txBody>
          <a:bodyPr wrap="square" rtlCol="0">
            <a:spAutoFit/>
          </a:bodyPr>
          <a:lstStyle/>
          <a:p>
            <a:r>
              <a:rPr lang="en-GB" sz="4000" dirty="0" smtClean="0">
                <a:latin typeface="Libre Baskerville"/>
              </a:rPr>
              <a:t>Family Challenges</a:t>
            </a:r>
            <a:endParaRPr lang="en-GB" sz="4000" dirty="0">
              <a:latin typeface="Libre Baskerville"/>
            </a:endParaRPr>
          </a:p>
        </p:txBody>
      </p:sp>
      <p:sp>
        <p:nvSpPr>
          <p:cNvPr id="5" name="TextBox 4"/>
          <p:cNvSpPr txBox="1"/>
          <p:nvPr/>
        </p:nvSpPr>
        <p:spPr>
          <a:xfrm>
            <a:off x="336884" y="2891364"/>
            <a:ext cx="10972800" cy="2677656"/>
          </a:xfrm>
          <a:prstGeom prst="rect">
            <a:avLst/>
          </a:prstGeom>
          <a:noFill/>
        </p:spPr>
        <p:txBody>
          <a:bodyPr wrap="square" rtlCol="0">
            <a:spAutoFit/>
          </a:bodyPr>
          <a:lstStyle/>
          <a:p>
            <a:r>
              <a:rPr lang="en-GB" sz="2800" dirty="0" smtClean="0"/>
              <a:t>You don’t need to attempt ALL of the challenges…however please attempt some and let us know how you get on! </a:t>
            </a:r>
          </a:p>
          <a:p>
            <a:endParaRPr lang="en-GB" sz="2800" dirty="0"/>
          </a:p>
          <a:p>
            <a:r>
              <a:rPr lang="en-GB" sz="2800" dirty="0" smtClean="0"/>
              <a:t>Upload your pictures onto GLOW or email:</a:t>
            </a:r>
          </a:p>
          <a:p>
            <a:endParaRPr lang="en-GB" sz="2800" dirty="0"/>
          </a:p>
          <a:p>
            <a:r>
              <a:rPr lang="en-GB" sz="2800" dirty="0" smtClean="0"/>
              <a:t>enquiries-at-st-barbaras@northlan.org.uk</a:t>
            </a:r>
            <a:endParaRPr lang="en-GB" sz="2800" dirty="0"/>
          </a:p>
        </p:txBody>
      </p:sp>
      <p:pic>
        <p:nvPicPr>
          <p:cNvPr id="8" name="Picture 7"/>
          <p:cNvPicPr/>
          <p:nvPr/>
        </p:nvPicPr>
        <p:blipFill rotWithShape="1">
          <a:blip r:embed="rId2"/>
          <a:srcRect l="27421" t="2363" r="27875" b="4570"/>
          <a:stretch/>
        </p:blipFill>
        <p:spPr bwMode="auto">
          <a:xfrm>
            <a:off x="7266196" y="3436818"/>
            <a:ext cx="2191501" cy="2676148"/>
          </a:xfrm>
          <a:prstGeom prst="rect">
            <a:avLst/>
          </a:prstGeom>
          <a:ln>
            <a:noFill/>
          </a:ln>
          <a:extLst>
            <a:ext uri="{53640926-AAD7-44D8-BBD7-CCE9431645EC}">
              <a14:shadowObscured xmlns:a14="http://schemas.microsoft.com/office/drawing/2010/main"/>
            </a:ext>
          </a:extLst>
        </p:spPr>
      </p:pic>
      <p:sp>
        <p:nvSpPr>
          <p:cNvPr id="9" name="TextBox 8"/>
          <p:cNvSpPr txBox="1"/>
          <p:nvPr/>
        </p:nvSpPr>
        <p:spPr>
          <a:xfrm>
            <a:off x="9587831" y="3801605"/>
            <a:ext cx="2444334" cy="2246769"/>
          </a:xfrm>
          <a:prstGeom prst="rect">
            <a:avLst/>
          </a:prstGeom>
          <a:noFill/>
        </p:spPr>
        <p:txBody>
          <a:bodyPr wrap="square" rtlCol="0">
            <a:spAutoFit/>
          </a:bodyPr>
          <a:lstStyle/>
          <a:p>
            <a:r>
              <a:rPr lang="en-GB" sz="2800" dirty="0" smtClean="0"/>
              <a:t>The time to save our planet is NOW…how will YOU respond?</a:t>
            </a:r>
            <a:endParaRPr lang="en-GB" sz="2800" dirty="0"/>
          </a:p>
        </p:txBody>
      </p:sp>
    </p:spTree>
    <p:extLst>
      <p:ext uri="{BB962C8B-B14F-4D97-AF65-F5344CB8AC3E}">
        <p14:creationId xmlns:p14="http://schemas.microsoft.com/office/powerpoint/2010/main" val="28414221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44448" y="250810"/>
            <a:ext cx="4427621" cy="2308324"/>
          </a:xfrm>
          <a:prstGeom prst="rect">
            <a:avLst/>
          </a:prstGeom>
          <a:noFill/>
        </p:spPr>
        <p:txBody>
          <a:bodyPr wrap="square" rtlCol="0">
            <a:spAutoFit/>
          </a:bodyPr>
          <a:lstStyle/>
          <a:p>
            <a:pPr algn="ctr"/>
            <a:r>
              <a:rPr lang="en-GB" b="1" dirty="0" smtClean="0">
                <a:solidFill>
                  <a:srgbClr val="00B050"/>
                </a:solidFill>
              </a:rPr>
              <a:t>2. The Air we Breathe</a:t>
            </a:r>
          </a:p>
          <a:p>
            <a:r>
              <a:rPr lang="en-GB" dirty="0" smtClean="0">
                <a:solidFill>
                  <a:srgbClr val="00B050"/>
                </a:solidFill>
              </a:rPr>
              <a:t>Copy the link to measure the air pollution YOUR family creates:</a:t>
            </a:r>
          </a:p>
          <a:p>
            <a:r>
              <a:rPr lang="en-GB" dirty="0">
                <a:solidFill>
                  <a:srgbClr val="00B050"/>
                </a:solidFill>
                <a:hlinkClick r:id="rId2"/>
              </a:rPr>
              <a:t>https://</a:t>
            </a:r>
            <a:r>
              <a:rPr lang="en-GB" dirty="0" smtClean="0">
                <a:solidFill>
                  <a:srgbClr val="00B050"/>
                </a:solidFill>
                <a:hlinkClick r:id="rId2"/>
              </a:rPr>
              <a:t>calculator.cleanairhub.org.uk/quiz</a:t>
            </a:r>
            <a:endParaRPr lang="en-GB" dirty="0" smtClean="0">
              <a:solidFill>
                <a:srgbClr val="00B050"/>
              </a:solidFill>
            </a:endParaRPr>
          </a:p>
          <a:p>
            <a:endParaRPr lang="en-GB" dirty="0" smtClean="0">
              <a:solidFill>
                <a:srgbClr val="00B050"/>
              </a:solidFill>
            </a:endParaRPr>
          </a:p>
          <a:p>
            <a:r>
              <a:rPr lang="en-GB" dirty="0" smtClean="0">
                <a:solidFill>
                  <a:srgbClr val="00B050"/>
                </a:solidFill>
              </a:rPr>
              <a:t>Create a family ACTION Plan to reduce the energy and pollution in your lives.</a:t>
            </a:r>
            <a:endParaRPr lang="en-GB" dirty="0">
              <a:solidFill>
                <a:srgbClr val="00B050"/>
              </a:solidFill>
            </a:endParaRPr>
          </a:p>
          <a:p>
            <a:endParaRPr lang="en-GB" b="1" dirty="0">
              <a:solidFill>
                <a:srgbClr val="00B050"/>
              </a:solidFill>
            </a:endParaRPr>
          </a:p>
        </p:txBody>
      </p:sp>
      <p:sp>
        <p:nvSpPr>
          <p:cNvPr id="5" name="TextBox 4"/>
          <p:cNvSpPr txBox="1"/>
          <p:nvPr/>
        </p:nvSpPr>
        <p:spPr>
          <a:xfrm>
            <a:off x="234848" y="184748"/>
            <a:ext cx="5606715" cy="3139321"/>
          </a:xfrm>
          <a:prstGeom prst="rect">
            <a:avLst/>
          </a:prstGeom>
          <a:noFill/>
        </p:spPr>
        <p:txBody>
          <a:bodyPr wrap="square" rtlCol="0">
            <a:spAutoFit/>
          </a:bodyPr>
          <a:lstStyle/>
          <a:p>
            <a:pPr algn="ctr"/>
            <a:r>
              <a:rPr lang="en-GB" b="1" dirty="0" smtClean="0">
                <a:solidFill>
                  <a:srgbClr val="FFC000"/>
                </a:solidFill>
              </a:rPr>
              <a:t>1. Re-wild an area of your Garden</a:t>
            </a:r>
          </a:p>
          <a:p>
            <a:r>
              <a:rPr lang="en-GB" b="1" dirty="0" smtClean="0"/>
              <a:t>Re-wild </a:t>
            </a:r>
            <a:r>
              <a:rPr lang="en-GB" b="1" dirty="0"/>
              <a:t>a corner of your lawn </a:t>
            </a:r>
            <a:r>
              <a:rPr lang="en-GB" dirty="0"/>
              <a:t>by cordoning off a small section (even a small area of 3 feet x 3 feet) and then watch the magic unfold. Get your child to take stock weekly of what seeds itself there, how high grass can actually grow, what insects visit and so on. </a:t>
            </a:r>
            <a:endParaRPr lang="en-GB" dirty="0" smtClean="0"/>
          </a:p>
          <a:p>
            <a:r>
              <a:rPr lang="en-GB" dirty="0" smtClean="0"/>
              <a:t>'Unkempt</a:t>
            </a:r>
            <a:r>
              <a:rPr lang="en-GB" dirty="0"/>
              <a:t>', 'overgrown', ‘neglected' gardens enable nature to thrive; they are a celebration of life. Much less work </a:t>
            </a:r>
            <a:r>
              <a:rPr lang="en-GB" dirty="0" smtClean="0"/>
              <a:t>too. Use the link below for suggestions to see the magic unfold!</a:t>
            </a:r>
          </a:p>
          <a:p>
            <a:pPr algn="ctr"/>
            <a:r>
              <a:rPr lang="en-GB" dirty="0">
                <a:solidFill>
                  <a:srgbClr val="00B0F0"/>
                </a:solidFill>
                <a:hlinkClick r:id="rId3"/>
              </a:rPr>
              <a:t>https://youtu.be/Y8_--</a:t>
            </a:r>
            <a:r>
              <a:rPr lang="en-GB" dirty="0" smtClean="0">
                <a:solidFill>
                  <a:srgbClr val="00B0F0"/>
                </a:solidFill>
                <a:hlinkClick r:id="rId3"/>
              </a:rPr>
              <a:t>YV4inE</a:t>
            </a:r>
            <a:endParaRPr lang="en-GB" dirty="0" smtClean="0">
              <a:solidFill>
                <a:srgbClr val="00B0F0"/>
              </a:solidFill>
            </a:endParaRPr>
          </a:p>
        </p:txBody>
      </p:sp>
      <p:pic>
        <p:nvPicPr>
          <p:cNvPr id="7170" name="Picture 2" descr="Calculations: Calculating the Water Footprint of Your Local Drinking Water  Handout — Safe Drinking Water Founda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756763">
            <a:off x="2736896" y="5764029"/>
            <a:ext cx="602618" cy="9197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89144" y="4192564"/>
            <a:ext cx="5342021" cy="2031325"/>
          </a:xfrm>
          <a:prstGeom prst="rect">
            <a:avLst/>
          </a:prstGeom>
          <a:noFill/>
        </p:spPr>
        <p:txBody>
          <a:bodyPr wrap="square" rtlCol="0">
            <a:spAutoFit/>
          </a:bodyPr>
          <a:lstStyle/>
          <a:p>
            <a:pPr algn="ctr"/>
            <a:r>
              <a:rPr lang="en-GB" b="1" dirty="0" smtClean="0">
                <a:solidFill>
                  <a:srgbClr val="00B0F0"/>
                </a:solidFill>
              </a:rPr>
              <a:t>3. Water, Water </a:t>
            </a:r>
            <a:r>
              <a:rPr lang="en-GB" b="1" dirty="0">
                <a:solidFill>
                  <a:srgbClr val="00B0F0"/>
                </a:solidFill>
              </a:rPr>
              <a:t>E</a:t>
            </a:r>
            <a:r>
              <a:rPr lang="en-GB" b="1" dirty="0" smtClean="0">
                <a:solidFill>
                  <a:srgbClr val="00B0F0"/>
                </a:solidFill>
              </a:rPr>
              <a:t>verywhere!</a:t>
            </a:r>
          </a:p>
          <a:p>
            <a:endParaRPr lang="en-GB" dirty="0"/>
          </a:p>
          <a:p>
            <a:r>
              <a:rPr lang="en-GB" b="1" dirty="0" smtClean="0"/>
              <a:t>Use the link to calculate your Water Footprint… how much water could you </a:t>
            </a:r>
            <a:r>
              <a:rPr lang="en-GB" b="1" dirty="0" smtClean="0">
                <a:solidFill>
                  <a:srgbClr val="00B0F0"/>
                </a:solidFill>
              </a:rPr>
              <a:t>SAVE?</a:t>
            </a:r>
          </a:p>
          <a:p>
            <a:r>
              <a:rPr lang="en-GB" b="1" dirty="0">
                <a:solidFill>
                  <a:srgbClr val="00B0F0"/>
                </a:solidFill>
                <a:hlinkClick r:id="rId5"/>
              </a:rPr>
              <a:t>https://www.watercalculator.org/wfc2/q/household</a:t>
            </a:r>
            <a:r>
              <a:rPr lang="en-GB" b="1" dirty="0" smtClean="0">
                <a:solidFill>
                  <a:srgbClr val="00B0F0"/>
                </a:solidFill>
                <a:hlinkClick r:id="rId5"/>
              </a:rPr>
              <a:t>/</a:t>
            </a:r>
            <a:endParaRPr lang="en-GB" b="1" dirty="0" smtClean="0">
              <a:solidFill>
                <a:srgbClr val="00B0F0"/>
              </a:solidFill>
            </a:endParaRPr>
          </a:p>
          <a:p>
            <a:endParaRPr lang="en-GB" b="1" dirty="0">
              <a:solidFill>
                <a:srgbClr val="00B0F0"/>
              </a:solidFill>
            </a:endParaRPr>
          </a:p>
          <a:p>
            <a:endParaRPr lang="en-GB" b="1" dirty="0">
              <a:solidFill>
                <a:srgbClr val="00B0F0"/>
              </a:solidFill>
            </a:endParaRPr>
          </a:p>
        </p:txBody>
      </p:sp>
      <p:sp>
        <p:nvSpPr>
          <p:cNvPr id="7" name="TextBox 6"/>
          <p:cNvSpPr txBox="1"/>
          <p:nvPr/>
        </p:nvSpPr>
        <p:spPr>
          <a:xfrm>
            <a:off x="5087481" y="2746037"/>
            <a:ext cx="4355431" cy="2031325"/>
          </a:xfrm>
          <a:prstGeom prst="rect">
            <a:avLst/>
          </a:prstGeom>
          <a:noFill/>
        </p:spPr>
        <p:txBody>
          <a:bodyPr wrap="square" rtlCol="0">
            <a:spAutoFit/>
          </a:bodyPr>
          <a:lstStyle/>
          <a:p>
            <a:pPr algn="ctr"/>
            <a:r>
              <a:rPr lang="en-GB" b="1" dirty="0" smtClean="0"/>
              <a:t>4. How BIG is YOUR Carbon Footprint?</a:t>
            </a:r>
          </a:p>
          <a:p>
            <a:pPr algn="ctr"/>
            <a:endParaRPr lang="en-GB" dirty="0" smtClean="0"/>
          </a:p>
          <a:p>
            <a:r>
              <a:rPr lang="en-GB" dirty="0" smtClean="0"/>
              <a:t>Use the WWF link below to calculate your footprint and make a plan to reduce it!</a:t>
            </a:r>
          </a:p>
          <a:p>
            <a:endParaRPr lang="en-GB" dirty="0"/>
          </a:p>
          <a:p>
            <a:pPr algn="ctr"/>
            <a:r>
              <a:rPr lang="en-GB" dirty="0">
                <a:hlinkClick r:id="rId6"/>
              </a:rPr>
              <a:t>https://footprint.wwf.org.uk</a:t>
            </a:r>
            <a:r>
              <a:rPr lang="en-GB" dirty="0" smtClean="0">
                <a:hlinkClick r:id="rId6"/>
              </a:rPr>
              <a:t>/</a:t>
            </a:r>
            <a:endParaRPr lang="en-GB" dirty="0" smtClean="0"/>
          </a:p>
          <a:p>
            <a:endParaRPr lang="en-GB" dirty="0"/>
          </a:p>
        </p:txBody>
      </p:sp>
      <p:pic>
        <p:nvPicPr>
          <p:cNvPr id="7172" name="Picture 4" descr="Eating for 2 degrees – WWF UK and sustainable diets – Blonk Consultant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4448" y="4537080"/>
            <a:ext cx="1841667" cy="99631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What is My Carbon Footprint and What Do I Do About It? | The Spo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55363" y="2200527"/>
            <a:ext cx="2629989" cy="4289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2412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3295" y="481263"/>
            <a:ext cx="5606716" cy="3139321"/>
          </a:xfrm>
          <a:prstGeom prst="rect">
            <a:avLst/>
          </a:prstGeom>
          <a:noFill/>
        </p:spPr>
        <p:txBody>
          <a:bodyPr wrap="square" rtlCol="0">
            <a:spAutoFit/>
          </a:bodyPr>
          <a:lstStyle/>
          <a:p>
            <a:pPr algn="ctr"/>
            <a:r>
              <a:rPr lang="en-GB" b="1" dirty="0" smtClean="0">
                <a:solidFill>
                  <a:srgbClr val="7030A0"/>
                </a:solidFill>
                <a:latin typeface="Arial Narrow" panose="020B0606020202030204" pitchFamily="34" charset="0"/>
              </a:rPr>
              <a:t>5. Single Use WASTE</a:t>
            </a:r>
          </a:p>
          <a:p>
            <a:pPr algn="ctr"/>
            <a:endParaRPr lang="en-GB" b="1" dirty="0" smtClean="0">
              <a:latin typeface="Arial Narrow" panose="020B0606020202030204" pitchFamily="34" charset="0"/>
            </a:endParaRPr>
          </a:p>
          <a:p>
            <a:pPr algn="just"/>
            <a:r>
              <a:rPr lang="en-GB" dirty="0"/>
              <a:t>Most of what we throw out is landfilled or incinerated (including some of what we put out for recycling), which pollutes our air, soil and our waterways. But some of our waste ends up in parks, rivers and the sea where it then kills and maims wildlife. It can injure people too. And because plastic in particular breaks down into ever smaller pieces, it is also getting into our food </a:t>
            </a:r>
            <a:r>
              <a:rPr lang="en-GB" dirty="0" smtClean="0"/>
              <a:t>chain!</a:t>
            </a:r>
          </a:p>
          <a:p>
            <a:pPr algn="ctr"/>
            <a:endParaRPr lang="en-GB" b="1" dirty="0">
              <a:latin typeface="Arial Narrow" panose="020B0606020202030204" pitchFamily="34" charset="0"/>
            </a:endParaRPr>
          </a:p>
          <a:p>
            <a:pPr algn="ctr"/>
            <a:endParaRPr lang="en-GB" b="1" dirty="0">
              <a:latin typeface="Arial Narrow" panose="020B0606020202030204" pitchFamily="34" charset="0"/>
            </a:endParaRPr>
          </a:p>
        </p:txBody>
      </p:sp>
      <p:pic>
        <p:nvPicPr>
          <p:cNvPr id="8196" name="Picture 4" descr="Credit: Neal Layton (Wren and R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2545" y="3148096"/>
            <a:ext cx="285750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93295" y="4566991"/>
            <a:ext cx="6096000" cy="1754326"/>
          </a:xfrm>
          <a:prstGeom prst="rect">
            <a:avLst/>
          </a:prstGeom>
        </p:spPr>
        <p:txBody>
          <a:bodyPr>
            <a:spAutoFit/>
          </a:bodyPr>
          <a:lstStyle/>
          <a:p>
            <a:pPr algn="just"/>
            <a:r>
              <a:rPr lang="en-GB" dirty="0">
                <a:latin typeface="Calibri" panose="020F0502020204030204" pitchFamily="34" charset="0"/>
                <a:cs typeface="Calibri" panose="020F0502020204030204" pitchFamily="34" charset="0"/>
              </a:rPr>
              <a:t>F</a:t>
            </a:r>
            <a:r>
              <a:rPr lang="en-GB" dirty="0" smtClean="0">
                <a:latin typeface="Calibri" panose="020F0502020204030204" pitchFamily="34" charset="0"/>
                <a:cs typeface="Calibri" panose="020F0502020204030204" pitchFamily="34" charset="0"/>
              </a:rPr>
              <a:t>ill </a:t>
            </a:r>
            <a:r>
              <a:rPr lang="en-GB" dirty="0">
                <a:latin typeface="Calibri" panose="020F0502020204030204" pitchFamily="34" charset="0"/>
                <a:cs typeface="Calibri" panose="020F0502020204030204" pitchFamily="34" charset="0"/>
              </a:rPr>
              <a:t>the sink with water and tip in some of your (clean) plastic packaging waste. Blindfold your child and get them to guess what it is and then what it might feel like to a turtle, fish or sea bird. Prep your child beforehand, for example: bag = jellyfish, polystyrene pieces = shrimp, bottle top = small crab, snack wrapper = fish, cling film = seaweed.</a:t>
            </a:r>
          </a:p>
        </p:txBody>
      </p:sp>
      <p:sp>
        <p:nvSpPr>
          <p:cNvPr id="4" name="TextBox 3"/>
          <p:cNvSpPr txBox="1"/>
          <p:nvPr/>
        </p:nvSpPr>
        <p:spPr>
          <a:xfrm>
            <a:off x="6870032" y="1058779"/>
            <a:ext cx="4620126" cy="1200329"/>
          </a:xfrm>
          <a:prstGeom prst="rect">
            <a:avLst/>
          </a:prstGeom>
          <a:noFill/>
        </p:spPr>
        <p:txBody>
          <a:bodyPr wrap="square" rtlCol="0">
            <a:spAutoFit/>
          </a:bodyPr>
          <a:lstStyle/>
          <a:p>
            <a:r>
              <a:rPr lang="en-GB" dirty="0" smtClean="0"/>
              <a:t>Watch the video…what could YOU do to reduce single use waste?</a:t>
            </a:r>
          </a:p>
          <a:p>
            <a:r>
              <a:rPr lang="en-GB" dirty="0">
                <a:hlinkClick r:id="rId3"/>
              </a:rPr>
              <a:t>https://</a:t>
            </a:r>
            <a:r>
              <a:rPr lang="en-GB" dirty="0" smtClean="0">
                <a:hlinkClick r:id="rId3"/>
              </a:rPr>
              <a:t>youtu.be/eg-E1FtjaxY</a:t>
            </a:r>
            <a:endParaRPr lang="en-GB" dirty="0" smtClean="0"/>
          </a:p>
          <a:p>
            <a:endParaRPr lang="en-GB" dirty="0"/>
          </a:p>
        </p:txBody>
      </p:sp>
      <p:pic>
        <p:nvPicPr>
          <p:cNvPr id="8198" name="Picture 6" descr="Top 10 Best Reusable Water Bottles 2021 - TAPP Wa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834" y="3898910"/>
            <a:ext cx="4844813" cy="2422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863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37765" y="296095"/>
            <a:ext cx="5402179" cy="1200329"/>
          </a:xfrm>
          <a:prstGeom prst="rect">
            <a:avLst/>
          </a:prstGeom>
          <a:noFill/>
        </p:spPr>
        <p:txBody>
          <a:bodyPr wrap="square" rtlCol="0">
            <a:spAutoFit/>
          </a:bodyPr>
          <a:lstStyle/>
          <a:p>
            <a:r>
              <a:rPr lang="en-GB" dirty="0"/>
              <a:t>7</a:t>
            </a:r>
            <a:r>
              <a:rPr lang="en-GB" dirty="0" smtClean="0"/>
              <a:t>. </a:t>
            </a:r>
            <a:r>
              <a:rPr lang="en-GB" b="1" dirty="0" smtClean="0">
                <a:solidFill>
                  <a:srgbClr val="FF0000"/>
                </a:solidFill>
              </a:rPr>
              <a:t>Upcycle</a:t>
            </a:r>
            <a:r>
              <a:rPr lang="en-GB" dirty="0" smtClean="0"/>
              <a:t> an item instead of throwing it away.</a:t>
            </a:r>
          </a:p>
          <a:p>
            <a:r>
              <a:rPr lang="en-GB" dirty="0"/>
              <a:t> </a:t>
            </a:r>
            <a:r>
              <a:rPr lang="en-GB" dirty="0" smtClean="0"/>
              <a:t>    Here are some ideas to try..</a:t>
            </a:r>
          </a:p>
          <a:p>
            <a:r>
              <a:rPr lang="en-GB" dirty="0"/>
              <a:t>     </a:t>
            </a:r>
            <a:r>
              <a:rPr lang="en-GB" dirty="0">
                <a:hlinkClick r:id="rId2"/>
              </a:rPr>
              <a:t>https://</a:t>
            </a:r>
            <a:r>
              <a:rPr lang="en-GB" dirty="0" smtClean="0">
                <a:hlinkClick r:id="rId2"/>
              </a:rPr>
              <a:t>www.bbc.co.uk/bitesize/articles/zn4tnrd</a:t>
            </a:r>
            <a:endParaRPr lang="en-GB" dirty="0" smtClean="0"/>
          </a:p>
          <a:p>
            <a:endParaRPr lang="en-GB" dirty="0"/>
          </a:p>
        </p:txBody>
      </p:sp>
      <p:sp>
        <p:nvSpPr>
          <p:cNvPr id="3" name="TextBox 2"/>
          <p:cNvSpPr txBox="1"/>
          <p:nvPr/>
        </p:nvSpPr>
        <p:spPr>
          <a:xfrm>
            <a:off x="421105" y="180473"/>
            <a:ext cx="5089358" cy="3416320"/>
          </a:xfrm>
          <a:prstGeom prst="rect">
            <a:avLst/>
          </a:prstGeom>
          <a:noFill/>
        </p:spPr>
        <p:txBody>
          <a:bodyPr wrap="square" rtlCol="0">
            <a:spAutoFit/>
          </a:bodyPr>
          <a:lstStyle/>
          <a:p>
            <a:r>
              <a:rPr lang="en-GB" dirty="0" smtClean="0"/>
              <a:t>6. </a:t>
            </a:r>
            <a:r>
              <a:rPr lang="en-GB" b="1" dirty="0" smtClean="0">
                <a:solidFill>
                  <a:srgbClr val="FF00FF"/>
                </a:solidFill>
              </a:rPr>
              <a:t>Gift a beloved item you no longer use!</a:t>
            </a:r>
          </a:p>
          <a:p>
            <a:endParaRPr lang="en-GB" dirty="0"/>
          </a:p>
          <a:p>
            <a:r>
              <a:rPr lang="en-GB" dirty="0" smtClean="0"/>
              <a:t>We are have things which we love but no longer use…perhaps a teddy, a book, a game, </a:t>
            </a:r>
            <a:r>
              <a:rPr lang="en-GB" dirty="0"/>
              <a:t>L</a:t>
            </a:r>
            <a:r>
              <a:rPr lang="en-GB" dirty="0" smtClean="0"/>
              <a:t>ego, a transformer, a piece of clothing etc.</a:t>
            </a:r>
          </a:p>
          <a:p>
            <a:endParaRPr lang="en-GB" dirty="0"/>
          </a:p>
          <a:p>
            <a:r>
              <a:rPr lang="en-GB" dirty="0" smtClean="0"/>
              <a:t>Once you have decided to give your item away </a:t>
            </a:r>
          </a:p>
          <a:p>
            <a:r>
              <a:rPr lang="en-GB" dirty="0" smtClean="0"/>
              <a:t>think about all of the things that you have enjoyed with it. </a:t>
            </a:r>
          </a:p>
          <a:p>
            <a:r>
              <a:rPr lang="en-GB" dirty="0" smtClean="0"/>
              <a:t>Write a short description of what it means to you and ask the new owner to look after it for you and attach it to the item.</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73" y="3816234"/>
            <a:ext cx="2022560" cy="266199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1601" y="3392906"/>
            <a:ext cx="1970792" cy="2613844"/>
          </a:xfrm>
          <a:prstGeom prst="rect">
            <a:avLst/>
          </a:prstGeom>
        </p:spPr>
      </p:pic>
      <p:sp>
        <p:nvSpPr>
          <p:cNvPr id="6" name="TextBox 5"/>
          <p:cNvSpPr txBox="1"/>
          <p:nvPr/>
        </p:nvSpPr>
        <p:spPr>
          <a:xfrm>
            <a:off x="5321300" y="3822665"/>
            <a:ext cx="6629400" cy="1754326"/>
          </a:xfrm>
          <a:prstGeom prst="rect">
            <a:avLst/>
          </a:prstGeom>
          <a:noFill/>
        </p:spPr>
        <p:txBody>
          <a:bodyPr wrap="square" rtlCol="0">
            <a:spAutoFit/>
          </a:bodyPr>
          <a:lstStyle/>
          <a:p>
            <a:r>
              <a:rPr lang="en-GB" b="1" dirty="0" smtClean="0">
                <a:solidFill>
                  <a:srgbClr val="00B050"/>
                </a:solidFill>
              </a:rPr>
              <a:t>8. Make your own Zero-Waste Christmas Decorations</a:t>
            </a:r>
          </a:p>
          <a:p>
            <a:r>
              <a:rPr lang="en-GB" dirty="0" smtClean="0"/>
              <a:t>    Have a go at making some fun, beautiful Christmas</a:t>
            </a:r>
          </a:p>
          <a:p>
            <a:r>
              <a:rPr lang="en-GB" dirty="0"/>
              <a:t> </a:t>
            </a:r>
            <a:r>
              <a:rPr lang="en-GB" dirty="0" smtClean="0"/>
              <a:t>    decorations. Use the link below for some plastic- free</a:t>
            </a:r>
          </a:p>
          <a:p>
            <a:r>
              <a:rPr lang="en-GB" dirty="0"/>
              <a:t> </a:t>
            </a:r>
            <a:r>
              <a:rPr lang="en-GB" dirty="0" smtClean="0"/>
              <a:t>    ideas!</a:t>
            </a:r>
            <a:endParaRPr lang="en-GB" dirty="0"/>
          </a:p>
          <a:p>
            <a:r>
              <a:rPr lang="en-GB" dirty="0" smtClean="0"/>
              <a:t>   </a:t>
            </a:r>
          </a:p>
          <a:p>
            <a:r>
              <a:rPr lang="en-GB" dirty="0" smtClean="0"/>
              <a:t>https</a:t>
            </a:r>
            <a:r>
              <a:rPr lang="en-GB" dirty="0"/>
              <a:t>://moralfibres.co.uk/zero-waste-christmas-decorations-to-diy/</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1918" y="1767558"/>
            <a:ext cx="1893418" cy="1625348"/>
          </a:xfrm>
          <a:prstGeom prst="rect">
            <a:avLst/>
          </a:prstGeom>
        </p:spPr>
      </p:pic>
    </p:spTree>
    <p:extLst>
      <p:ext uri="{BB962C8B-B14F-4D97-AF65-F5344CB8AC3E}">
        <p14:creationId xmlns:p14="http://schemas.microsoft.com/office/powerpoint/2010/main" val="3619584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3452" y="782053"/>
            <a:ext cx="11454064" cy="5262979"/>
          </a:xfrm>
          <a:prstGeom prst="rect">
            <a:avLst/>
          </a:prstGeom>
          <a:noFill/>
        </p:spPr>
        <p:txBody>
          <a:bodyPr wrap="square" rtlCol="0">
            <a:spAutoFit/>
          </a:bodyPr>
          <a:lstStyle/>
          <a:p>
            <a:r>
              <a:rPr lang="en-GB" b="1" dirty="0" smtClean="0">
                <a:solidFill>
                  <a:srgbClr val="CC0066"/>
                </a:solidFill>
              </a:rPr>
              <a:t>9. </a:t>
            </a:r>
            <a:r>
              <a:rPr lang="en-GB" sz="2400" b="1" dirty="0" smtClean="0">
                <a:solidFill>
                  <a:srgbClr val="CC0066"/>
                </a:solidFill>
              </a:rPr>
              <a:t>Cutting Food Waste</a:t>
            </a:r>
          </a:p>
          <a:p>
            <a:endParaRPr lang="en-GB" sz="2400" b="1" dirty="0">
              <a:solidFill>
                <a:srgbClr val="CC0066"/>
              </a:solidFill>
            </a:endParaRPr>
          </a:p>
          <a:p>
            <a:r>
              <a:rPr lang="en-GB" sz="2400" b="1" dirty="0" smtClean="0">
                <a:solidFill>
                  <a:srgbClr val="CC0066"/>
                </a:solidFill>
              </a:rPr>
              <a:t>Over the course of a week, keep a chart and identify the food most </a:t>
            </a:r>
          </a:p>
          <a:p>
            <a:r>
              <a:rPr lang="en-GB" sz="2400" b="1" dirty="0" smtClean="0">
                <a:solidFill>
                  <a:srgbClr val="CC0066"/>
                </a:solidFill>
              </a:rPr>
              <a:t>likely to be thrown away. </a:t>
            </a:r>
          </a:p>
          <a:p>
            <a:endParaRPr lang="en-GB" sz="2400" b="1" dirty="0" smtClean="0">
              <a:solidFill>
                <a:srgbClr val="CC0066"/>
              </a:solidFill>
            </a:endParaRPr>
          </a:p>
          <a:p>
            <a:pPr marL="342900" indent="-342900">
              <a:buAutoNum type="alphaLcParenBoth"/>
            </a:pPr>
            <a:r>
              <a:rPr lang="en-GB" sz="2400" b="1" dirty="0"/>
              <a:t>R</a:t>
            </a:r>
            <a:r>
              <a:rPr lang="en-GB" sz="2400" b="1" dirty="0" smtClean="0"/>
              <a:t>escue </a:t>
            </a:r>
            <a:r>
              <a:rPr lang="en-GB" sz="2400" b="1" dirty="0"/>
              <a:t>some </a:t>
            </a:r>
            <a:r>
              <a:rPr lang="en-GB" sz="2400" dirty="0"/>
              <a:t>limp </a:t>
            </a:r>
            <a:r>
              <a:rPr lang="en-GB" sz="2400" dirty="0" smtClean="0"/>
              <a:t>vegetables: </a:t>
            </a:r>
          </a:p>
          <a:p>
            <a:pPr marL="342900" indent="-342900">
              <a:buAutoNum type="alphaLcParenBoth"/>
            </a:pPr>
            <a:endParaRPr lang="en-GB" sz="2400" dirty="0" smtClean="0"/>
          </a:p>
          <a:p>
            <a:r>
              <a:rPr lang="en-GB" sz="2400" dirty="0"/>
              <a:t> </a:t>
            </a:r>
            <a:r>
              <a:rPr lang="en-GB" sz="2400" dirty="0" smtClean="0"/>
              <a:t>Try </a:t>
            </a:r>
            <a:r>
              <a:rPr lang="en-GB" sz="2400" dirty="0"/>
              <a:t>a little experiment: find a limp carrot and cut the bottom off </a:t>
            </a:r>
            <a:r>
              <a:rPr lang="en-GB" sz="2400" dirty="0" smtClean="0"/>
              <a:t>the </a:t>
            </a:r>
            <a:r>
              <a:rPr lang="en-GB" sz="2400" dirty="0"/>
              <a:t>tip and leave it in a glass of water overnight. </a:t>
            </a:r>
            <a:r>
              <a:rPr lang="en-GB" sz="2400" dirty="0" smtClean="0"/>
              <a:t>  </a:t>
            </a:r>
          </a:p>
          <a:p>
            <a:r>
              <a:rPr lang="en-GB" sz="2400" dirty="0"/>
              <a:t> </a:t>
            </a:r>
            <a:r>
              <a:rPr lang="en-GB" sz="2400" dirty="0" smtClean="0"/>
              <a:t>Pop </a:t>
            </a:r>
            <a:r>
              <a:rPr lang="en-GB" sz="2400" dirty="0"/>
              <a:t>the rejuvenated carrot next to a fresh one and get your child to do a taste test. </a:t>
            </a:r>
            <a:endParaRPr lang="en-GB" sz="2400" dirty="0" smtClean="0"/>
          </a:p>
          <a:p>
            <a:r>
              <a:rPr lang="en-GB" sz="2400" dirty="0"/>
              <a:t> </a:t>
            </a:r>
            <a:r>
              <a:rPr lang="en-GB" sz="2400" dirty="0" smtClean="0"/>
              <a:t>Can </a:t>
            </a:r>
            <a:r>
              <a:rPr lang="en-GB" sz="2400" dirty="0"/>
              <a:t>they tell the difference? No chance</a:t>
            </a:r>
            <a:r>
              <a:rPr lang="en-GB" sz="2400" dirty="0" smtClean="0"/>
              <a:t>!</a:t>
            </a:r>
          </a:p>
          <a:p>
            <a:r>
              <a:rPr lang="en-GB" sz="2400" dirty="0" smtClean="0"/>
              <a:t> </a:t>
            </a:r>
            <a:endParaRPr lang="en-GB" sz="2400" dirty="0"/>
          </a:p>
          <a:p>
            <a:r>
              <a:rPr lang="en-GB" sz="2400" dirty="0" smtClean="0"/>
              <a:t>(b) Come </a:t>
            </a:r>
            <a:r>
              <a:rPr lang="en-GB" sz="2400" dirty="0"/>
              <a:t>up with a </a:t>
            </a:r>
            <a:r>
              <a:rPr lang="en-GB" sz="2400" b="1" dirty="0"/>
              <a:t>new recipe</a:t>
            </a:r>
            <a:r>
              <a:rPr lang="en-GB" sz="2400" dirty="0"/>
              <a:t> using something you sometimes/often waste - try sour milk scones, over-ripe banana pancakes, French toast with stale bread? </a:t>
            </a:r>
            <a:endParaRPr lang="en-GB" sz="2400" b="1" dirty="0">
              <a:solidFill>
                <a:srgbClr val="CC0066"/>
              </a:solidFill>
            </a:endParaRPr>
          </a:p>
        </p:txBody>
      </p:sp>
      <p:pic>
        <p:nvPicPr>
          <p:cNvPr id="5" name="Picture 4"/>
          <p:cNvPicPr>
            <a:picLocks noChangeAspect="1"/>
          </p:cNvPicPr>
          <p:nvPr/>
        </p:nvPicPr>
        <p:blipFill>
          <a:blip r:embed="rId2"/>
          <a:stretch>
            <a:fillRect/>
          </a:stretch>
        </p:blipFill>
        <p:spPr>
          <a:xfrm>
            <a:off x="9418307" y="944273"/>
            <a:ext cx="2143125" cy="2143125"/>
          </a:xfrm>
          <a:prstGeom prst="rect">
            <a:avLst/>
          </a:prstGeom>
        </p:spPr>
      </p:pic>
    </p:spTree>
    <p:extLst>
      <p:ext uri="{BB962C8B-B14F-4D97-AF65-F5344CB8AC3E}">
        <p14:creationId xmlns:p14="http://schemas.microsoft.com/office/powerpoint/2010/main" val="34206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89684" y="299257"/>
            <a:ext cx="8502316" cy="6463308"/>
          </a:xfrm>
          <a:prstGeom prst="rect">
            <a:avLst/>
          </a:prstGeom>
        </p:spPr>
        <p:txBody>
          <a:bodyPr wrap="square">
            <a:spAutoFit/>
          </a:bodyPr>
          <a:lstStyle/>
          <a:p>
            <a:r>
              <a:rPr lang="en-GB" b="1" cap="all" dirty="0" smtClean="0">
                <a:latin typeface="Calibri" panose="020F0502020204030204" pitchFamily="34" charset="0"/>
                <a:cs typeface="Calibri" panose="020F0502020204030204" pitchFamily="34" charset="0"/>
              </a:rPr>
              <a:t>10. FOOD </a:t>
            </a:r>
            <a:r>
              <a:rPr lang="en-GB" b="1" cap="all" dirty="0">
                <a:latin typeface="Calibri" panose="020F0502020204030204" pitchFamily="34" charset="0"/>
                <a:cs typeface="Calibri" panose="020F0502020204030204" pitchFamily="34" charset="0"/>
              </a:rPr>
              <a:t>MILES AND SEASONALITY</a:t>
            </a:r>
          </a:p>
          <a:p>
            <a:r>
              <a:rPr lang="en-GB" dirty="0">
                <a:latin typeface="Calibri" panose="020F0502020204030204" pitchFamily="34" charset="0"/>
                <a:cs typeface="Calibri" panose="020F0502020204030204" pitchFamily="34" charset="0"/>
              </a:rPr>
              <a:t>From a really young age </a:t>
            </a:r>
            <a:r>
              <a:rPr lang="en-GB" dirty="0" smtClean="0">
                <a:latin typeface="Calibri" panose="020F0502020204030204" pitchFamily="34" charset="0"/>
                <a:cs typeface="Calibri" panose="020F0502020204030204" pitchFamily="34" charset="0"/>
              </a:rPr>
              <a:t>it's </a:t>
            </a:r>
            <a:r>
              <a:rPr lang="en-GB" dirty="0">
                <a:latin typeface="Calibri" panose="020F0502020204030204" pitchFamily="34" charset="0"/>
                <a:cs typeface="Calibri" panose="020F0502020204030204" pitchFamily="34" charset="0"/>
              </a:rPr>
              <a:t>important to talk to our children about where food comes from - a really easy place to start when talking about our complex food system. And learning about food miles and seasonality is basically a fun geography lesson</a:t>
            </a:r>
            <a:r>
              <a:rPr lang="en-GB" dirty="0" smtClean="0">
                <a:latin typeface="Calibri" panose="020F0502020204030204" pitchFamily="34" charset="0"/>
                <a:cs typeface="Calibri" panose="020F0502020204030204" pitchFamily="34" charset="0"/>
              </a:rPr>
              <a:t>.</a:t>
            </a:r>
          </a:p>
          <a:p>
            <a:endParaRPr lang="en-GB" dirty="0">
              <a:latin typeface="Calibri" panose="020F0502020204030204" pitchFamily="34" charset="0"/>
              <a:cs typeface="Calibri" panose="020F0502020204030204" pitchFamily="34" charset="0"/>
            </a:endParaRPr>
          </a:p>
          <a:p>
            <a:r>
              <a:rPr lang="en-GB" b="1" dirty="0">
                <a:latin typeface="Calibri" panose="020F0502020204030204" pitchFamily="34" charset="0"/>
                <a:cs typeface="Calibri" panose="020F0502020204030204" pitchFamily="34" charset="0"/>
              </a:rPr>
              <a:t>Activities</a:t>
            </a:r>
            <a:r>
              <a:rPr lang="en-GB" dirty="0">
                <a:latin typeface="Calibri" panose="020F0502020204030204" pitchFamily="34" charset="0"/>
                <a:cs typeface="Calibri" panose="020F0502020204030204" pitchFamily="34" charset="0"/>
              </a:rPr>
              <a:t>: </a:t>
            </a: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1. </a:t>
            </a:r>
            <a:r>
              <a:rPr lang="en-GB" b="1" dirty="0">
                <a:latin typeface="Calibri" panose="020F0502020204030204" pitchFamily="34" charset="0"/>
                <a:cs typeface="Calibri" panose="020F0502020204030204" pitchFamily="34" charset="0"/>
              </a:rPr>
              <a:t>Make a food map.</a:t>
            </a:r>
            <a:r>
              <a:rPr lang="en-GB" dirty="0">
                <a:latin typeface="Calibri" panose="020F0502020204030204" pitchFamily="34" charset="0"/>
                <a:cs typeface="Calibri" panose="020F0502020204030204" pitchFamily="34" charset="0"/>
              </a:rPr>
              <a:t> Sketch out all the continents on a large sheet of paper and add food (magazine cuttings/stickers/non-perishable food) in its respective countries of production. </a:t>
            </a:r>
            <a:endParaRPr lang="en-GB" dirty="0" smtClean="0">
              <a:latin typeface="Calibri" panose="020F0502020204030204" pitchFamily="34" charset="0"/>
              <a:cs typeface="Calibri" panose="020F0502020204030204" pitchFamily="34" charset="0"/>
            </a:endParaRPr>
          </a:p>
          <a:p>
            <a:endParaRPr lang="en-GB" dirty="0" smtClean="0">
              <a:latin typeface="Calibri" panose="020F0502020204030204" pitchFamily="34" charset="0"/>
              <a:cs typeface="Calibri" panose="020F0502020204030204" pitchFamily="34" charset="0"/>
            </a:endParaRPr>
          </a:p>
          <a:p>
            <a:r>
              <a:rPr lang="en-GB" dirty="0" smtClean="0">
                <a:latin typeface="Calibri" panose="020F0502020204030204" pitchFamily="34" charset="0"/>
                <a:cs typeface="Calibri" panose="020F0502020204030204" pitchFamily="34" charset="0"/>
              </a:rPr>
              <a:t>2</a:t>
            </a:r>
            <a:r>
              <a:rPr lang="en-GB" dirty="0">
                <a:latin typeface="Calibri" panose="020F0502020204030204" pitchFamily="34" charset="0"/>
                <a:cs typeface="Calibri" panose="020F0502020204030204" pitchFamily="34" charset="0"/>
              </a:rPr>
              <a:t>. For a quicker project, you could make a </a:t>
            </a:r>
            <a:r>
              <a:rPr lang="en-GB" b="1" dirty="0">
                <a:latin typeface="Calibri" panose="020F0502020204030204" pitchFamily="34" charset="0"/>
                <a:cs typeface="Calibri" panose="020F0502020204030204" pitchFamily="34" charset="0"/>
              </a:rPr>
              <a:t>'Where we ate today'</a:t>
            </a:r>
            <a:r>
              <a:rPr lang="en-GB" dirty="0">
                <a:latin typeface="Calibri" panose="020F0502020204030204" pitchFamily="34" charset="0"/>
                <a:cs typeface="Calibri" panose="020F0502020204030204" pitchFamily="34" charset="0"/>
              </a:rPr>
              <a:t> poster using pictures to represent the different countries. You could theme it by looking at flags, animals, landmarks, famous people, plants, sports… </a:t>
            </a:r>
            <a:endParaRPr lang="en-GB" dirty="0" smtClean="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
            </a: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3. For younger children, you can play a </a:t>
            </a:r>
            <a:r>
              <a:rPr lang="en-GB" b="1" dirty="0">
                <a:latin typeface="Calibri" panose="020F0502020204030204" pitchFamily="34" charset="0"/>
                <a:cs typeface="Calibri" panose="020F0502020204030204" pitchFamily="34" charset="0"/>
              </a:rPr>
              <a:t>simple sorting game</a:t>
            </a:r>
            <a:r>
              <a:rPr lang="en-GB" dirty="0">
                <a:latin typeface="Calibri" panose="020F0502020204030204" pitchFamily="34" charset="0"/>
                <a:cs typeface="Calibri" panose="020F0502020204030204" pitchFamily="34" charset="0"/>
              </a:rPr>
              <a:t> by selecting a range of different fresh produce that they have to separate into two categories: 'can grow in the UK'/ 'can only grow in hot countries'. </a:t>
            </a:r>
            <a:endParaRPr lang="en-GB" dirty="0" smtClean="0">
              <a:latin typeface="Calibri" panose="020F0502020204030204" pitchFamily="34" charset="0"/>
              <a:cs typeface="Calibri" panose="020F0502020204030204" pitchFamily="34" charset="0"/>
            </a:endParaRPr>
          </a:p>
          <a:p>
            <a:r>
              <a:rPr lang="en-GB" dirty="0" smtClean="0">
                <a:latin typeface="Calibri" panose="020F0502020204030204" pitchFamily="34" charset="0"/>
                <a:cs typeface="Calibri" panose="020F0502020204030204" pitchFamily="34" charset="0"/>
              </a:rPr>
              <a:t>Talk </a:t>
            </a:r>
            <a:r>
              <a:rPr lang="en-GB" dirty="0">
                <a:latin typeface="Calibri" panose="020F0502020204030204" pitchFamily="34" charset="0"/>
                <a:cs typeface="Calibri" panose="020F0502020204030204" pitchFamily="34" charset="0"/>
              </a:rPr>
              <a:t>about how smelly, dirty and noisy the ships, lorries and airplanes are that bring all this food to our shops and that this has an impact on air quality, marine life and our climate</a:t>
            </a:r>
            <a:r>
              <a:rPr lang="en-GB" dirty="0" smtClean="0">
                <a:latin typeface="Calibri" panose="020F0502020204030204" pitchFamily="34" charset="0"/>
                <a:cs typeface="Calibri" panose="020F0502020204030204" pitchFamily="34" charset="0"/>
              </a:rPr>
              <a:t>.</a:t>
            </a:r>
          </a:p>
          <a:p>
            <a:r>
              <a:rPr lang="en-GB" dirty="0">
                <a:latin typeface="Calibri" panose="020F0502020204030204" pitchFamily="34" charset="0"/>
                <a:cs typeface="Calibri" panose="020F0502020204030204" pitchFamily="34" charset="0"/>
              </a:rPr>
              <a:t/>
            </a:r>
            <a:br>
              <a:rPr lang="en-GB" dirty="0">
                <a:latin typeface="Calibri" panose="020F0502020204030204" pitchFamily="34" charset="0"/>
                <a:cs typeface="Calibri" panose="020F0502020204030204" pitchFamily="34" charset="0"/>
              </a:rPr>
            </a:br>
            <a:r>
              <a:rPr lang="en-GB" b="1" dirty="0">
                <a:latin typeface="Calibri" panose="020F0502020204030204" pitchFamily="34" charset="0"/>
                <a:cs typeface="Calibri" panose="020F0502020204030204" pitchFamily="34" charset="0"/>
              </a:rPr>
              <a:t>Action</a:t>
            </a:r>
            <a:r>
              <a:rPr lang="en-GB" dirty="0">
                <a:latin typeface="Calibri" panose="020F0502020204030204" pitchFamily="34" charset="0"/>
                <a:cs typeface="Calibri" panose="020F0502020204030204" pitchFamily="34" charset="0"/>
              </a:rPr>
              <a:t>: As a family, why not choose 3-5 fruit or vegetables that you are only going to buy when grown in the UK in season. </a:t>
            </a:r>
            <a:endParaRPr lang="en-GB" b="0" i="0" dirty="0">
              <a:effectLst/>
              <a:latin typeface="Calibri" panose="020F0502020204030204" pitchFamily="34" charset="0"/>
              <a:cs typeface="Calibri" panose="020F0502020204030204" pitchFamily="34" charset="0"/>
            </a:endParaRPr>
          </a:p>
        </p:txBody>
      </p:sp>
      <p:pic>
        <p:nvPicPr>
          <p:cNvPr id="9218" name="Picture 2" descr="Americ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855" y="299257"/>
            <a:ext cx="2508417" cy="357867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Where did we eat toda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992" y="4106534"/>
            <a:ext cx="3035125" cy="2569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203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329F58-0D6D-4831-814B-1D568EDC45EA}"/>
              </a:ext>
            </a:extLst>
          </p:cNvPr>
          <p:cNvSpPr>
            <a:spLocks noGrp="1"/>
          </p:cNvSpPr>
          <p:nvPr>
            <p:ph type="title"/>
          </p:nvPr>
        </p:nvSpPr>
        <p:spPr>
          <a:xfrm>
            <a:off x="336884" y="365125"/>
            <a:ext cx="11016916" cy="1325563"/>
          </a:xfrm>
        </p:spPr>
        <p:txBody>
          <a:bodyPr>
            <a:normAutofit/>
          </a:bodyPr>
          <a:lstStyle/>
          <a:p>
            <a:pPr algn="ctr"/>
            <a:r>
              <a:rPr lang="en-GB" sz="5400" b="1" dirty="0" smtClean="0">
                <a:latin typeface="Bahnschrift Light" panose="020B0502040204020203" pitchFamily="34" charset="0"/>
              </a:rPr>
              <a:t>10 Days to make a Difference…</a:t>
            </a:r>
            <a:br>
              <a:rPr lang="en-GB" sz="5400" b="1" dirty="0" smtClean="0">
                <a:latin typeface="Bahnschrift Light" panose="020B0502040204020203" pitchFamily="34" charset="0"/>
              </a:rPr>
            </a:br>
            <a:r>
              <a:rPr lang="en-GB" sz="3100" b="1" dirty="0" smtClean="0">
                <a:latin typeface="Bahnschrift Light" panose="020B0502040204020203" pitchFamily="34" charset="0"/>
              </a:rPr>
              <a:t>Wednesday 3</a:t>
            </a:r>
            <a:r>
              <a:rPr lang="en-GB" sz="3100" b="1" baseline="30000" dirty="0" smtClean="0">
                <a:latin typeface="Bahnschrift Light" panose="020B0502040204020203" pitchFamily="34" charset="0"/>
              </a:rPr>
              <a:t>rd</a:t>
            </a:r>
            <a:r>
              <a:rPr lang="en-GB" sz="3100" b="1" dirty="0" smtClean="0">
                <a:latin typeface="Bahnschrift Light" panose="020B0502040204020203" pitchFamily="34" charset="0"/>
              </a:rPr>
              <a:t> – Friday 12</a:t>
            </a:r>
            <a:r>
              <a:rPr lang="en-GB" sz="3100" b="1" baseline="30000" dirty="0" smtClean="0">
                <a:latin typeface="Bahnschrift Light" panose="020B0502040204020203" pitchFamily="34" charset="0"/>
              </a:rPr>
              <a:t>th</a:t>
            </a:r>
            <a:r>
              <a:rPr lang="en-GB" sz="3100" b="1" dirty="0" smtClean="0">
                <a:latin typeface="Bahnschrift Light" panose="020B0502040204020203" pitchFamily="34" charset="0"/>
              </a:rPr>
              <a:t> November 2021</a:t>
            </a:r>
            <a:endParaRPr lang="en-GB" sz="3100" b="1" dirty="0">
              <a:latin typeface="Bahnschrift Light" panose="020B0502040204020203" pitchFamily="34" charset="0"/>
            </a:endParaRPr>
          </a:p>
        </p:txBody>
      </p:sp>
      <p:sp>
        <p:nvSpPr>
          <p:cNvPr id="2" name="TextBox 1"/>
          <p:cNvSpPr txBox="1"/>
          <p:nvPr/>
        </p:nvSpPr>
        <p:spPr>
          <a:xfrm>
            <a:off x="2177350" y="1983317"/>
            <a:ext cx="8261060" cy="707886"/>
          </a:xfrm>
          <a:prstGeom prst="rect">
            <a:avLst/>
          </a:prstGeom>
          <a:noFill/>
        </p:spPr>
        <p:txBody>
          <a:bodyPr wrap="square" rtlCol="0">
            <a:spAutoFit/>
          </a:bodyPr>
          <a:lstStyle/>
          <a:p>
            <a:r>
              <a:rPr lang="en-GB" sz="4000" dirty="0" smtClean="0">
                <a:latin typeface="Libre Baskerville"/>
              </a:rPr>
              <a:t>Family Challenges   Over to you!</a:t>
            </a:r>
            <a:endParaRPr lang="en-GB" sz="4000" dirty="0">
              <a:latin typeface="Libre Baskerville"/>
            </a:endParaRPr>
          </a:p>
        </p:txBody>
      </p:sp>
      <p:sp>
        <p:nvSpPr>
          <p:cNvPr id="5" name="TextBox 4"/>
          <p:cNvSpPr txBox="1"/>
          <p:nvPr/>
        </p:nvSpPr>
        <p:spPr>
          <a:xfrm>
            <a:off x="685800" y="2983833"/>
            <a:ext cx="10972800" cy="1938992"/>
          </a:xfrm>
          <a:prstGeom prst="rect">
            <a:avLst/>
          </a:prstGeom>
          <a:noFill/>
        </p:spPr>
        <p:txBody>
          <a:bodyPr wrap="square" rtlCol="0">
            <a:spAutoFit/>
          </a:bodyPr>
          <a:lstStyle/>
          <a:p>
            <a:r>
              <a:rPr lang="en-GB" sz="2000" dirty="0" smtClean="0"/>
              <a:t>You don’t need to attempt ALL of the challenges…however please attempt some and let us know how you get on! </a:t>
            </a:r>
          </a:p>
          <a:p>
            <a:endParaRPr lang="en-GB" sz="2000" dirty="0"/>
          </a:p>
          <a:p>
            <a:r>
              <a:rPr lang="en-GB" sz="2000" dirty="0" smtClean="0"/>
              <a:t>Upload your pictures onto GLOW or email:</a:t>
            </a:r>
          </a:p>
          <a:p>
            <a:endParaRPr lang="en-GB" sz="2000" dirty="0"/>
          </a:p>
          <a:p>
            <a:r>
              <a:rPr lang="en-GB" sz="2000" dirty="0" smtClean="0"/>
              <a:t>enquiries-at-st-barbaras@northlan.org.uk</a:t>
            </a:r>
            <a:endParaRPr lang="en-GB" sz="2000" dirty="0"/>
          </a:p>
        </p:txBody>
      </p:sp>
      <p:pic>
        <p:nvPicPr>
          <p:cNvPr id="8" name="Picture 7"/>
          <p:cNvPicPr/>
          <p:nvPr/>
        </p:nvPicPr>
        <p:blipFill rotWithShape="1">
          <a:blip r:embed="rId2"/>
          <a:srcRect l="27421" t="2363" r="27875" b="4570"/>
          <a:stretch/>
        </p:blipFill>
        <p:spPr bwMode="auto">
          <a:xfrm>
            <a:off x="9530265" y="3415615"/>
            <a:ext cx="2191501" cy="2676148"/>
          </a:xfrm>
          <a:prstGeom prst="rect">
            <a:avLst/>
          </a:prstGeom>
          <a:ln>
            <a:noFill/>
          </a:ln>
          <a:extLst>
            <a:ext uri="{53640926-AAD7-44D8-BBD7-CCE9431645EC}">
              <a14:shadowObscured xmlns:a14="http://schemas.microsoft.com/office/drawing/2010/main"/>
            </a:ext>
          </a:extLst>
        </p:spPr>
      </p:pic>
      <p:sp>
        <p:nvSpPr>
          <p:cNvPr id="9" name="TextBox 8"/>
          <p:cNvSpPr txBox="1"/>
          <p:nvPr/>
        </p:nvSpPr>
        <p:spPr>
          <a:xfrm>
            <a:off x="7042735" y="3692029"/>
            <a:ext cx="2298032" cy="1569660"/>
          </a:xfrm>
          <a:prstGeom prst="rect">
            <a:avLst/>
          </a:prstGeom>
          <a:noFill/>
        </p:spPr>
        <p:txBody>
          <a:bodyPr wrap="square" rtlCol="0">
            <a:spAutoFit/>
          </a:bodyPr>
          <a:lstStyle/>
          <a:p>
            <a:r>
              <a:rPr lang="en-GB" sz="2400" dirty="0" smtClean="0"/>
              <a:t>The time to save our planet is NOW…how will YOU respond?</a:t>
            </a:r>
            <a:endParaRPr lang="en-GB" sz="2400" dirty="0"/>
          </a:p>
        </p:txBody>
      </p:sp>
    </p:spTree>
    <p:extLst>
      <p:ext uri="{BB962C8B-B14F-4D97-AF65-F5344CB8AC3E}">
        <p14:creationId xmlns:p14="http://schemas.microsoft.com/office/powerpoint/2010/main" val="35660381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4.xml><?xml version="1.0" encoding="utf-8"?>
<a:theme xmlns:a="http://schemas.openxmlformats.org/drawingml/2006/main" name="1_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otalTime>57</TotalTime>
  <Words>1035</Words>
  <Application>Microsoft Office PowerPoint</Application>
  <PresentationFormat>Widescreen</PresentationFormat>
  <Paragraphs>79</Paragraphs>
  <Slides>8</Slides>
  <Notes>0</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8</vt:i4>
      </vt:variant>
    </vt:vector>
  </HeadingPairs>
  <TitlesOfParts>
    <vt:vector size="22" baseType="lpstr">
      <vt:lpstr>Arial</vt:lpstr>
      <vt:lpstr>Arial Narrow</vt:lpstr>
      <vt:lpstr>Bahnschrift Light</vt:lpstr>
      <vt:lpstr>Calibri</vt:lpstr>
      <vt:lpstr>Corbel</vt:lpstr>
      <vt:lpstr>Gill Sans MT</vt:lpstr>
      <vt:lpstr>Libre Baskerville</vt:lpstr>
      <vt:lpstr>Tw Cen MT</vt:lpstr>
      <vt:lpstr>Tw Cen MT Condensed</vt:lpstr>
      <vt:lpstr>Wingdings 3</vt:lpstr>
      <vt:lpstr>Integral</vt:lpstr>
      <vt:lpstr>Gallery</vt:lpstr>
      <vt:lpstr>Basis</vt:lpstr>
      <vt:lpstr>1_Gallery</vt:lpstr>
      <vt:lpstr>St. Barbara’s Primary School</vt:lpstr>
      <vt:lpstr>10 Days to make a Difference… Wednesday 3rd – Friday 12th November 2021</vt:lpstr>
      <vt:lpstr>PowerPoint Presentation</vt:lpstr>
      <vt:lpstr>PowerPoint Presentation</vt:lpstr>
      <vt:lpstr>PowerPoint Presentation</vt:lpstr>
      <vt:lpstr>PowerPoint Presentation</vt:lpstr>
      <vt:lpstr>PowerPoint Presentation</vt:lpstr>
      <vt:lpstr>10 Days to make a Difference… Wednesday 3rd – Friday 12th November 2021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Barbara’s Primary School</dc:title>
  <dc:creator>Mrs McKinney</dc:creator>
  <cp:lastModifiedBy>Mrs McKinney</cp:lastModifiedBy>
  <cp:revision>2</cp:revision>
  <dcterms:created xsi:type="dcterms:W3CDTF">2021-11-03T13:54:17Z</dcterms:created>
  <dcterms:modified xsi:type="dcterms:W3CDTF">2021-11-03T14:51:55Z</dcterms:modified>
</cp:coreProperties>
</file>