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26" r:id="rId3"/>
    <p:sldMasterId id="2147483738" r:id="rId4"/>
    <p:sldMasterId id="2147483813" r:id="rId5"/>
    <p:sldMasterId id="2147483825" r:id="rId6"/>
    <p:sldMasterId id="2147483843" r:id="rId7"/>
    <p:sldMasterId id="2147483867" r:id="rId8"/>
    <p:sldMasterId id="2147483879" r:id="rId9"/>
    <p:sldMasterId id="2147483891" r:id="rId10"/>
    <p:sldMasterId id="2147483903" r:id="rId11"/>
  </p:sldMasterIdLst>
  <p:sldIdLst>
    <p:sldId id="256" r:id="rId12"/>
    <p:sldId id="279" r:id="rId13"/>
    <p:sldId id="258" r:id="rId14"/>
    <p:sldId id="257" r:id="rId15"/>
    <p:sldId id="275" r:id="rId16"/>
    <p:sldId id="268" r:id="rId17"/>
    <p:sldId id="269" r:id="rId18"/>
    <p:sldId id="270" r:id="rId19"/>
    <p:sldId id="271" r:id="rId20"/>
    <p:sldId id="265" r:id="rId21"/>
    <p:sldId id="281" r:id="rId22"/>
    <p:sldId id="283" r:id="rId23"/>
    <p:sldId id="284" r:id="rId24"/>
    <p:sldId id="285" r:id="rId25"/>
    <p:sldId id="282" r:id="rId26"/>
    <p:sldId id="286" r:id="rId27"/>
    <p:sldId id="272" r:id="rId28"/>
    <p:sldId id="273" r:id="rId29"/>
    <p:sldId id="266" r:id="rId30"/>
    <p:sldId id="290" r:id="rId31"/>
    <p:sldId id="291" r:id="rId32"/>
    <p:sldId id="288" r:id="rId33"/>
    <p:sldId id="287" r:id="rId34"/>
    <p:sldId id="289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52" autoAdjust="0"/>
  </p:normalViewPr>
  <p:slideViewPr>
    <p:cSldViewPr snapToGrid="0">
      <p:cViewPr varScale="1">
        <p:scale>
          <a:sx n="76" d="100"/>
          <a:sy n="76" d="100"/>
        </p:scale>
        <p:origin x="12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25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004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126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236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89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735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7149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325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019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1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36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99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497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474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584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061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447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161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119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270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5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57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339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4181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93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245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7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104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41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9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1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1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4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56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7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4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8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1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8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2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58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617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276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14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5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7538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33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2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5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88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12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73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56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30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7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95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1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49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7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35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42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33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87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123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64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07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84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27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237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3833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8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72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4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5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0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86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7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8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65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69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06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34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44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6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68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8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25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724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508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27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70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26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50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12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86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8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19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1857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904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13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88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85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29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9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36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29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0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70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295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768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95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32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33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77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281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1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387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56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8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9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3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palatinate.org.uk/wp-content/uploadedImages/question-time-300x200.gif" TargetMode="Externa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9.jpeg"/><Relationship Id="rId5" Type="http://schemas.openxmlformats.org/officeDocument/2006/relationships/hyperlink" Target="http://www.richpublicspeaking.co.uk/wp-content/uploads/2013/11/Question-mark-made-up-of-question-marks.jpg" TargetMode="External"/><Relationship Id="rId4" Type="http://schemas.openxmlformats.org/officeDocument/2006/relationships/hyperlink" Target="http://www.google.co.uk/url?sa=i&amp;rct=j&amp;q=&amp;esrc=s&amp;frm=1&amp;source=images&amp;cd=&amp;cad=rja&amp;uact=8&amp;docid=Uogchwjx16WQWM&amp;tbnid=PjcD8rdazyREuM:&amp;ved=0CAUQjRw&amp;url=http://www.richpublicspeaking.co.uk/blog/page/2/&amp;ei=xHyLU9bxCazb7Ab4j4HwDQ&amp;bvm=bv.67720277,d.ZWU&amp;psig=AFQjCNHRRM0OYcQHrryodl5be1ixudau_A&amp;ust=140173676427137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docid=zVylyQLXvx3UXM&amp;tbnid=5Qj-QSuVJmcXuM:&amp;ved=0CAUQjRw&amp;url=https://twocatholicgirls.wordpress.com/page/2/&amp;ei=-IF6U-mXI7Ky7Aa2nIBQ&amp;psig=AFQjCNGB6dyseOsbObvkN48TBFXSFZ_3uA&amp;ust=140062381825084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http://www.northlanarkshire.gov.uk/media/image/n/4/stbarbaras.p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healthystart.nhs.uk/wp-content/uploads/2011/05/eatwell-plate-label.pn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St. Barbara’s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Induction</a:t>
            </a:r>
          </a:p>
          <a:p>
            <a:r>
              <a:rPr lang="en-GB" dirty="0" smtClean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7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86000" y="1828800"/>
            <a:ext cx="7543800" cy="4876800"/>
          </a:xfrm>
          <a:custGeom>
            <a:avLst/>
            <a:gdLst>
              <a:gd name="T0" fmla="*/ 2147483647 w 21600"/>
              <a:gd name="T1" fmla="*/ 550536533 h 21600"/>
              <a:gd name="T2" fmla="*/ 1317336075 w 21600"/>
              <a:gd name="T3" fmla="*/ 1101073067 h 21600"/>
              <a:gd name="T4" fmla="*/ 0 w 21600"/>
              <a:gd name="T5" fmla="*/ 550536533 h 21600"/>
              <a:gd name="T6" fmla="*/ 13173360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Interdisciplinary Learning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10000" y="2621087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Making connections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across the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412776"/>
            <a:ext cx="215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3552" y="1988840"/>
            <a:ext cx="186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6724" y="2621087"/>
            <a:ext cx="1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683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Unfamiliar contexts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19888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2621087"/>
            <a:ext cx="1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92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7990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Current School Information: Classes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2260600"/>
            <a:ext cx="11315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Classes: currently 33 children enrolled for P.1.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Primary 1 is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Composite classes (any stage) are also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Staffing: to be confirmed – unlikely to know the outcome before mid-June at the earliest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Range of staff working with each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Buddies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  <a:p>
            <a:r>
              <a:rPr lang="en-GB" sz="2400" dirty="0" smtClean="0"/>
              <a:t>Once staffing is confirmed you will be informed of the proposed configuration and staff.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34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3" y="499719"/>
            <a:ext cx="10775454" cy="1049235"/>
          </a:xfrm>
        </p:spPr>
        <p:txBody>
          <a:bodyPr/>
          <a:lstStyle/>
          <a:p>
            <a:pPr algn="ctr"/>
            <a:r>
              <a:rPr lang="en-GB" dirty="0" smtClean="0"/>
              <a:t>Current School Information: Health and Safety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53754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and classes are organized into ‘bubbles’ with the school building organized into zones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Outside, classes have outdoor zones in which to play and to line up in order to come into the building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Sanitizers are available across the school and children are directed to use them; they are also encouraged to wash their hands regularly 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Classrooms are currently organized with desks in rows and seating plans are in use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Additional cleaning is in place during the day across the school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16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3" y="499719"/>
            <a:ext cx="10775454" cy="1049235"/>
          </a:xfrm>
        </p:spPr>
        <p:txBody>
          <a:bodyPr/>
          <a:lstStyle/>
          <a:p>
            <a:pPr algn="ctr"/>
            <a:r>
              <a:rPr lang="en-GB" dirty="0" smtClean="0"/>
              <a:t>Current School Information: Routines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53754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Travel by School Bus</a:t>
            </a:r>
          </a:p>
          <a:p>
            <a:pPr algn="ctr"/>
            <a:endParaRPr lang="en-GB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You will be informed of pick-up/drop-off points once your bus place has been confirmed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are currently required to wear face coverings on all school transport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A register is taken each morning and cross-checked at the end of each day when children are escorted to the bus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b="1" dirty="0" smtClean="0"/>
              <a:t>Please</a:t>
            </a:r>
            <a:r>
              <a:rPr lang="en-GB" sz="2400" dirty="0" smtClean="0"/>
              <a:t> inform us of any changes of plans in respect of bus travel</a:t>
            </a:r>
            <a:endParaRPr lang="en-GB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A seating plan is in place and is recorded each day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are escorted from the bus in the morning and to the bus at the end of the school day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94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3" y="499719"/>
            <a:ext cx="10775454" cy="1049235"/>
          </a:xfrm>
        </p:spPr>
        <p:txBody>
          <a:bodyPr/>
          <a:lstStyle/>
          <a:p>
            <a:pPr algn="ctr"/>
            <a:r>
              <a:rPr lang="en-GB" dirty="0" smtClean="0"/>
              <a:t>Current School Information: Routines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154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Arrival at School</a:t>
            </a:r>
          </a:p>
          <a:p>
            <a:pPr algn="ctr"/>
            <a:endParaRPr lang="en-GB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The playground opens at 8.45am each morning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can enter the playground from either gate and they will got to their allocated zone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Staff will be in the playground/at entrances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attending the breakfast club will be escorted to the playground</a:t>
            </a:r>
          </a:p>
          <a:p>
            <a:pPr algn="ctr"/>
            <a:r>
              <a:rPr lang="en-GB" sz="2400" b="1" dirty="0" smtClean="0"/>
              <a:t>End of the Day</a:t>
            </a:r>
          </a:p>
          <a:p>
            <a:pPr algn="ctr"/>
            <a:r>
              <a:rPr lang="en-GB" sz="2400" dirty="0" smtClean="0"/>
              <a:t>Children without siblings who are NOT travelling by bus/attending aftercare</a:t>
            </a:r>
          </a:p>
          <a:p>
            <a:pPr algn="ctr"/>
            <a:endParaRPr lang="en-GB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The teacher will escort the children to the Elmira Road entrance in front of the annexe building. Please enter the outside area and stand on a cross while you wait for your child and observe the one-way system.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Children with older siblings: these children will exit via the Drumcavel Road exit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41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Current School Information: Meals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7000" y="1853754"/>
            <a:ext cx="11874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School-based breakfast club is open from 8.15am each morning and is free to children in Primaries 1-3.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Places do not need to be booked in advance</a:t>
            </a:r>
          </a:p>
          <a:p>
            <a:endParaRPr lang="en-GB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Lunch is served in the cafeteria and menus are available online to view (NLC website)</a:t>
            </a:r>
          </a:p>
          <a:p>
            <a:endParaRPr lang="en-GB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Staff will cater for special diets and forms are available to be completed as required from the cafeteria  </a:t>
            </a:r>
          </a:p>
          <a:p>
            <a:endParaRPr lang="en-GB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Packed lunches can be brought to school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Snacks: we ask that nuts and/or fizzy drinks are NOT sent into school for snack or lunch, thank you!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Children have designated seating within the cafeteria which relates to their classroom zone                                   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005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3" y="499719"/>
            <a:ext cx="10775454" cy="1049235"/>
          </a:xfrm>
        </p:spPr>
        <p:txBody>
          <a:bodyPr/>
          <a:lstStyle/>
          <a:p>
            <a:pPr algn="ctr"/>
            <a:r>
              <a:rPr lang="en-GB" dirty="0" smtClean="0"/>
              <a:t>Current School Information: Routines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154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Aftercare</a:t>
            </a:r>
          </a:p>
          <a:p>
            <a:pPr algn="ctr"/>
            <a:endParaRPr lang="en-GB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Many children attend privately-run aftercare business in the annexe building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Due to the numbers involved, we maintain a daily register of children attending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/>
              <a:t>At the end of the school day, children attending aftercare have a designated area to meet with aftercare staff outside the main entrance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b="1" dirty="0" smtClean="0"/>
              <a:t>Please </a:t>
            </a:r>
            <a:r>
              <a:rPr lang="en-GB" sz="2400" dirty="0" smtClean="0"/>
              <a:t>inform </a:t>
            </a:r>
            <a:r>
              <a:rPr lang="en-GB" sz="2400" b="1" dirty="0" smtClean="0"/>
              <a:t>Aftercare</a:t>
            </a:r>
            <a:r>
              <a:rPr lang="en-GB" sz="2400" dirty="0" smtClean="0"/>
              <a:t> </a:t>
            </a:r>
            <a:r>
              <a:rPr lang="en-GB" sz="2400" b="1" dirty="0" smtClean="0"/>
              <a:t>staff</a:t>
            </a:r>
            <a:r>
              <a:rPr lang="en-GB" sz="2400" dirty="0" smtClean="0"/>
              <a:t> of any changes to your arrangements. They will, in turn inform us, thank you.</a:t>
            </a:r>
            <a:endParaRPr lang="en-GB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79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600" y="116632"/>
            <a:ext cx="4140200" cy="548132"/>
          </a:xfrm>
        </p:spPr>
        <p:txBody>
          <a:bodyPr/>
          <a:lstStyle/>
          <a:p>
            <a:r>
              <a:rPr lang="en-GB" b="1" dirty="0" smtClean="0"/>
              <a:t>Communication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372916" y="664764"/>
            <a:ext cx="6912768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Email/texts to parents via Groupcall system</a:t>
            </a: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Twitter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School Website/Blogs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School correspondence – eldest child</a:t>
            </a: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Daily Diary</a:t>
            </a: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Office: by appointment only at present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Comic Sans MS" panose="030F0702030302020204" pitchFamily="66" charset="0"/>
              </a:rPr>
              <a:t>Annual Data Check</a:t>
            </a:r>
          </a:p>
          <a:p>
            <a:pPr>
              <a:lnSpc>
                <a:spcPct val="90000"/>
              </a:lnSpc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Comic Sans MS" panose="030F0702030302020204" pitchFamily="66" charset="0"/>
              </a:rPr>
              <a:t>NLC </a:t>
            </a:r>
            <a:r>
              <a:rPr lang="en-GB" dirty="0" smtClean="0">
                <a:latin typeface="Comic Sans MS" panose="030F0702030302020204" pitchFamily="66" charset="0"/>
              </a:rPr>
              <a:t>Website</a:t>
            </a: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Telephone: please inform the school of any absence/appointment by 9.30am each morning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manataka.org/images/ksmn1129h%20Smoke%20Sig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28" y="2063796"/>
            <a:ext cx="2857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Medicine/Forgotten Items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35000" y="2340373"/>
            <a:ext cx="1066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400" dirty="0" smtClean="0"/>
              <a:t>Forms MUST be completed for any medicine which has to be administered in school. Medicine should be brought to Reception </a:t>
            </a:r>
            <a:r>
              <a:rPr lang="en-GB" altLang="en-US" sz="2400" b="1" dirty="0" smtClean="0"/>
              <a:t>by an adult </a:t>
            </a:r>
            <a:r>
              <a:rPr lang="en-GB" altLang="en-US" sz="2400" dirty="0" smtClean="0"/>
              <a:t>where forms will be available.</a:t>
            </a:r>
          </a:p>
          <a:p>
            <a:endParaRPr lang="en-GB" altLang="en-US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400" dirty="0" smtClean="0"/>
              <a:t>Please contact us if your child has forgotten lunch/water bottle etc. We will provide a lunch and water for him/her.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alt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altLang="en-US" sz="2400" dirty="0"/>
          </a:p>
        </p:txBody>
      </p:sp>
      <p:pic>
        <p:nvPicPr>
          <p:cNvPr id="9222" name="Picture 6" descr="C:\Users\owner\AppData\Local\Microsoft\Windows\Temporary Internet Files\Content.IE5\SJ2UAWED\MC9001047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80" y="4235943"/>
            <a:ext cx="1823314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2536" y="1869976"/>
            <a:ext cx="9573964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Comic Sans MS" pitchFamily="66" charset="0"/>
              </a:rPr>
              <a:t>Grey school skirt/trousers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Comic Sans MS" pitchFamily="66" charset="0"/>
              </a:rPr>
              <a:t>Grey school knitwear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Comic Sans MS" pitchFamily="66" charset="0"/>
              </a:rPr>
              <a:t>White </a:t>
            </a:r>
            <a:r>
              <a:rPr lang="en-GB" altLang="en-US" sz="2400" dirty="0" smtClean="0">
                <a:latin typeface="Comic Sans MS" pitchFamily="66" charset="0"/>
              </a:rPr>
              <a:t>shirt/blouse </a:t>
            </a:r>
            <a:r>
              <a:rPr lang="en-GB" altLang="en-US" sz="2400" dirty="0">
                <a:latin typeface="Comic Sans MS" pitchFamily="66" charset="0"/>
              </a:rPr>
              <a:t>and school tie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Comic Sans MS" pitchFamily="66" charset="0"/>
              </a:rPr>
              <a:t>Summer dress – if desired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 smtClean="0">
                <a:latin typeface="Comic Sans MS" pitchFamily="66" charset="0"/>
              </a:rPr>
              <a:t>Grey</a:t>
            </a:r>
            <a:r>
              <a:rPr lang="en-GB" altLang="en-US" sz="2400" dirty="0">
                <a:latin typeface="Comic Sans MS" pitchFamily="66" charset="0"/>
              </a:rPr>
              <a:t>, black, white </a:t>
            </a:r>
            <a:r>
              <a:rPr lang="en-GB" altLang="en-US" sz="2400" dirty="0" smtClean="0">
                <a:latin typeface="Comic Sans MS" pitchFamily="66" charset="0"/>
              </a:rPr>
              <a:t>socks/tights</a:t>
            </a:r>
            <a:endParaRPr lang="en-GB" altLang="en-US" sz="2400" dirty="0"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 smtClean="0">
                <a:latin typeface="Comic Sans MS" pitchFamily="66" charset="0"/>
              </a:rPr>
              <a:t>Burgundy </a:t>
            </a:r>
            <a:r>
              <a:rPr lang="en-GB" altLang="en-US" sz="2400" dirty="0">
                <a:latin typeface="Comic Sans MS" pitchFamily="66" charset="0"/>
              </a:rPr>
              <a:t>outdoor jacket – if desired</a:t>
            </a:r>
          </a:p>
          <a:p>
            <a:pPr>
              <a:lnSpc>
                <a:spcPct val="80000"/>
              </a:lnSpc>
            </a:pPr>
            <a:endParaRPr lang="en-GB" altLang="en-US" sz="2400" dirty="0"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Gym days: j</a:t>
            </a: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oggers, shorts </a:t>
            </a: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GB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tee-shirt (gifted)</a:t>
            </a:r>
            <a:r>
              <a:rPr lang="en-GB" alt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GB" alt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altLang="en-US" sz="2400" dirty="0" smtClean="0">
                <a:latin typeface="Comic Sans MS" pitchFamily="66" charset="0"/>
              </a:rPr>
              <a:t>No </a:t>
            </a:r>
            <a:r>
              <a:rPr lang="en-GB" altLang="en-US" sz="2400" dirty="0">
                <a:latin typeface="Comic Sans MS" pitchFamily="66" charset="0"/>
              </a:rPr>
              <a:t>football colours/badges </a:t>
            </a:r>
            <a:r>
              <a:rPr lang="en-GB" altLang="en-US" sz="2400" dirty="0" smtClean="0">
                <a:latin typeface="Comic Sans MS" pitchFamily="66" charset="0"/>
              </a:rPr>
              <a:t>are permitted.</a:t>
            </a:r>
            <a:endParaRPr lang="en-GB" alt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endParaRPr lang="en-GB" altLang="en-US" sz="24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altLang="en-US" sz="2400" dirty="0">
                <a:latin typeface="Comic Sans MS" pitchFamily="66" charset="0"/>
              </a:rPr>
              <a:t>NAMES – </a:t>
            </a:r>
            <a:r>
              <a:rPr lang="en-GB" altLang="en-US" sz="2400" i="1" dirty="0">
                <a:latin typeface="Comic Sans MS" pitchFamily="66" charset="0"/>
              </a:rPr>
              <a:t>PLEASE</a:t>
            </a:r>
            <a:r>
              <a:rPr lang="en-GB" altLang="en-US" sz="2400" i="1" dirty="0" smtClean="0">
                <a:latin typeface="Comic Sans MS" pitchFamily="66" charset="0"/>
              </a:rPr>
              <a:t>!!</a:t>
            </a:r>
          </a:p>
          <a:p>
            <a:pPr algn="ctr">
              <a:lnSpc>
                <a:spcPct val="80000"/>
              </a:lnSpc>
            </a:pPr>
            <a:endParaRPr lang="en-GB" altLang="en-US" sz="2400" i="1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altLang="en-US" sz="2000" b="1" dirty="0" smtClean="0">
                <a:latin typeface="Comic Sans MS" pitchFamily="66" charset="0"/>
              </a:rPr>
              <a:t>Please note: uniform can be purchased from any retailer of your choice</a:t>
            </a:r>
            <a:endParaRPr lang="en-GB" alt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97000" y="1803400"/>
            <a:ext cx="941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Transition Journey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Curriculum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School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Next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0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12963" r="6445" b="7963"/>
          <a:stretch/>
        </p:blipFill>
        <p:spPr>
          <a:xfrm>
            <a:off x="1955800" y="0"/>
            <a:ext cx="95562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300" y="660400"/>
            <a:ext cx="91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L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O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G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O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X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P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R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E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S</a:t>
            </a:r>
          </a:p>
          <a:p>
            <a:pPr algn="ctr"/>
            <a:endParaRPr lang="en-GB" sz="28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300" y="660400"/>
            <a:ext cx="914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L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O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G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O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X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P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R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E</a:t>
            </a:r>
          </a:p>
          <a:p>
            <a:pPr algn="ctr"/>
            <a:r>
              <a:rPr lang="en-GB" sz="4000" dirty="0" smtClean="0">
                <a:latin typeface="Bodoni MT Black" panose="02070A03080606020203" pitchFamily="18" charset="0"/>
              </a:rPr>
              <a:t>S</a:t>
            </a:r>
          </a:p>
          <a:p>
            <a:pPr algn="ctr"/>
            <a:endParaRPr lang="en-GB" sz="2800" dirty="0"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17963" r="9407" b="8519"/>
          <a:stretch/>
        </p:blipFill>
        <p:spPr>
          <a:xfrm>
            <a:off x="1943100" y="0"/>
            <a:ext cx="9461500" cy="68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to School: Week 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7700" y="2060973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GB" alt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853754"/>
            <a:ext cx="1149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Monday 16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August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Please bring your child into the main playground at 9.20am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Please come to the pick-up zone on Elmira Road at 2.30pm (in front of the annexe building) </a:t>
            </a:r>
          </a:p>
          <a:p>
            <a:endParaRPr lang="en-GB" sz="2400" dirty="0"/>
          </a:p>
          <a:p>
            <a:pPr algn="ctr"/>
            <a:r>
              <a:rPr lang="en-GB" sz="2400" b="1" dirty="0" smtClean="0"/>
              <a:t>Tuesday 17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August onwards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Drop-off at your chosen entrance from 8.45am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Pick-up from the designated exit at 3.00pm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5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to School: Current Information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7700" y="2060973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en-GB" alt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7500" y="1739900"/>
            <a:ext cx="11493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Warm, outdoor jacket and suitable school shoes as children are outdoors regularly – including the Daily Mile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Schoolbags and lunch boxes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No toys please!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Water bottle (filled)</a:t>
            </a:r>
          </a:p>
          <a:p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P.E. Kit:  Yellow t-shirt (gifted); joggers; outdoor jacket and suitable shoes </a:t>
            </a:r>
            <a:r>
              <a:rPr lang="en-GB" sz="2400" b="1" dirty="0" smtClean="0"/>
              <a:t>should be worn </a:t>
            </a:r>
            <a:r>
              <a:rPr lang="en-GB" sz="2400" dirty="0" smtClean="0"/>
              <a:t>to school </a:t>
            </a:r>
            <a:r>
              <a:rPr lang="en-GB" sz="2400" b="1" dirty="0" smtClean="0"/>
              <a:t>in place of uniform </a:t>
            </a:r>
            <a:r>
              <a:rPr lang="en-GB" sz="2400" dirty="0" smtClean="0"/>
              <a:t>on designated P.E. days – in line with current restrictions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20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2536" y="1869976"/>
            <a:ext cx="9573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Continuing visits to partner establishments</a:t>
            </a:r>
          </a:p>
          <a:p>
            <a:pPr algn="ctr">
              <a:lnSpc>
                <a:spcPct val="80000"/>
              </a:lnSpc>
            </a:pPr>
            <a:endParaRPr lang="en-GB" altLang="en-US" sz="2000" dirty="0" smtClean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altLang="en-US" sz="2000" b="1" dirty="0" smtClean="0">
                <a:latin typeface="Comic Sans MS" pitchFamily="66" charset="0"/>
              </a:rPr>
              <a:t>Visits to school: current restrictions</a:t>
            </a:r>
          </a:p>
          <a:p>
            <a:pPr algn="ctr">
              <a:lnSpc>
                <a:spcPct val="80000"/>
              </a:lnSpc>
            </a:pPr>
            <a:endParaRPr lang="en-GB" altLang="en-US" sz="2000" dirty="0" smtClean="0"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Monday 7</a:t>
            </a:r>
            <a:r>
              <a:rPr lang="en-GB" altLang="en-US" sz="2000" baseline="30000" dirty="0" smtClean="0">
                <a:latin typeface="Comic Sans MS" pitchFamily="66" charset="0"/>
              </a:rPr>
              <a:t>th</a:t>
            </a:r>
            <a:r>
              <a:rPr lang="en-GB" altLang="en-US" sz="2000" dirty="0" smtClean="0">
                <a:latin typeface="Comic Sans MS" pitchFamily="66" charset="0"/>
              </a:rPr>
              <a:t> June and Tuesday 8</a:t>
            </a:r>
            <a:r>
              <a:rPr lang="en-GB" altLang="en-US" sz="2000" baseline="30000" dirty="0" smtClean="0">
                <a:latin typeface="Comic Sans MS" pitchFamily="66" charset="0"/>
              </a:rPr>
              <a:t>th</a:t>
            </a:r>
            <a:r>
              <a:rPr lang="en-GB" altLang="en-US" sz="2000" dirty="0" smtClean="0">
                <a:latin typeface="Comic Sans MS" pitchFamily="66" charset="0"/>
              </a:rPr>
              <a:t> June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Times allocated from 3.30pm – 5pm (10 minute visit) – will be emailed to you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Currently accompanying adults are NOT permitted within the school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GB" altLang="en-US" sz="2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en-GB" altLang="en-US" sz="2000" b="1" dirty="0" smtClean="0">
                <a:latin typeface="Comic Sans MS" pitchFamily="66" charset="0"/>
              </a:rPr>
              <a:t>Further Transition Activities: coming weeks</a:t>
            </a:r>
          </a:p>
          <a:p>
            <a:pPr algn="ctr">
              <a:lnSpc>
                <a:spcPct val="80000"/>
              </a:lnSpc>
            </a:pPr>
            <a:endParaRPr lang="en-GB" altLang="en-US" sz="2000" b="1" dirty="0"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Dedicated</a:t>
            </a:r>
            <a:r>
              <a:rPr lang="en-GB" altLang="en-US" sz="2000" b="1" dirty="0" smtClean="0">
                <a:latin typeface="Comic Sans MS" pitchFamily="66" charset="0"/>
              </a:rPr>
              <a:t> </a:t>
            </a:r>
            <a:r>
              <a:rPr lang="en-GB" altLang="en-US" sz="2000" dirty="0" smtClean="0">
                <a:latin typeface="Comic Sans MS" pitchFamily="66" charset="0"/>
              </a:rPr>
              <a:t>area on the school website for parents and children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>
                <a:latin typeface="Comic Sans MS" pitchFamily="66" charset="0"/>
              </a:rPr>
              <a:t>Virtual tour of the </a:t>
            </a:r>
            <a:r>
              <a:rPr lang="en-GB" altLang="en-US" sz="2000" dirty="0" smtClean="0">
                <a:latin typeface="Comic Sans MS" pitchFamily="66" charset="0"/>
              </a:rPr>
              <a:t>school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P.7 Transition Ambassadors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Story time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Message from the Parent Council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Messages from Primary 1 children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GB" altLang="en-US" sz="2000" dirty="0" smtClean="0">
                <a:latin typeface="Comic Sans MS" pitchFamily="66" charset="0"/>
              </a:rPr>
              <a:t>Messages from Primary 6 Buddies</a:t>
            </a:r>
          </a:p>
          <a:p>
            <a:pPr algn="ctr">
              <a:lnSpc>
                <a:spcPct val="80000"/>
              </a:lnSpc>
            </a:pPr>
            <a:endParaRPr lang="en-GB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alatinate.org.uk/wp-content/uploadedImages/question-time-300x20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34888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QEhUSExQWFhUXGB8aFRYXGBogIBsaIBwbGh0eGCIcHCghHRwnGx0fIjEhJTUuLi4uGiE0ODMsNygtLisBCgoKDg0OGxAQGy8kICYvNDQwLTQvLCwsLC8wNCwsLzI0NCwsLCw0LC8sLCwsLCwsLCwsLCwsLCwsLCwsNCwsLP/AABEIAQIAxAMBEQACEQEDEQH/xAAbAAEAAwADAQAAAAAAAAAAAAAABAUGAQIDB//EADkQAAIBAwMCBQMCBQEIAwAAAAECAwAEEQUSITFBBhMiUWEUMnFCgQcjUpGhMxUkYnKxweHwQ4Lx/8QAGgEBAAMBAQEAAAAAAAAAAAAAAAIDBAEFBv/EADIRAAICAQMCAwYGAwADAAAAAAABAgMRBBIhMUETUWEFInGBkfAUMqGx0eEjwfEVQlL/2gAMAwEAAhEDEQA/APuNAKAUAoBQEa/v47dDJM6xoOCzEAc9OtdjFyeEgU2peMraCdIGYksAd4wVUN9pJz3HPGeDWazUwrnsl1/Y2U6C22t2R6fue3iW+mi8rydvqbB3Ec+wGSOD8VZOTWMGWMW84RxqtzPIjxQjZMrDqR6kOfUh9s/vxSTb4Rwn6ZM3l4kYFlJBbgZ29T+3T9qlHpycMfHZD6ue+N5EYCp2srgsp4wB2G0jp36Y5NRxznIO+reK7qW3tzYw+ZNKpd+MhFU7W6kDJbgZ9j1q2GGss2aWqqWZWvCRItrqfUrDmT6S4jkKz9Rgp1B5yoIIbr7dqqvrlKOIvBYlXp7+Y74tcfP7wdNbvzIv031scLYSRJ84EkeCGBIP3bgTwecj5rNdJ/kcsPzLNPWk/FVbkuVjyf8ABp7G42wI7Fm9IwSPU2ft4/qPH960xeIpswWR/wAjSKa6164iuI45IFVJGAXDZPOB1HGRnp/+1TK6cZpNcMsjVCUG0+Udm8XILs2xifYGEZn/AEiQ/pPHHJxnPXtT8SvE2Y48+2S38DLwfE3LOM474L36+LzfJ8xfNxu2ZG7HvitG+OdueTJ4c9m/HHn2JNSICgFAKAUAoBQCgFAKAiXupRwlVdgGfhF7n8f+9642kW10zsTcVwupnvG2qXAt1NkwDmZUdiOU3HA3Bh6fUQDkdDV+nUJS94hOEo9SItst8zWF5dRTtEN0iRxtG27jDbt+DgHBAH6uannw1vgsZ+ZEa9AbMhYLRZvNZV9SFsRhFTZnt9vU+/evK1EpRllRy5M9PSqNkcSntUV545z1LO/8HwziMM0uI2LKN5OAcZTLZO3gY9uanPTQljOeCmvXWVuWEuVjp+vxJGu6Abh0kSUxso2kjPIznjBGO9Wyhkx5K698G77m3mSZlWEAbMcnBJyDnjcTzXdhwma74OtrsLlPLZejRgKcex4wRXXFMFZ4i0C5ht1j007SAqE7gG2hmbOSMcljmpxwjXpZ1J/5eh6azoafQySXWTObYRzyRHliNpPHCn1DqR0z24rqfPBCWr8KW6H5U8pFT4e0qza0t12FpcSeQZc4L5J2kr6SN3RT15qu2mE5bpLODj9q2zzKD27u3w4LSzs7ueHybmTZK+50PpyoXCkHb2YP+2P2rl0N8cJ4MulsnB/5OSbLafRRQPI/mLBuLEjkluF2fgnHJ6VS4+HFN84Nal4kmlxkgNPI+LhWUaeBI86uBkj1FgwwckH2NRip2STj+XnKNMXWouLT8ThI8NH1K1kLXtvb7/KTY2yTLogHeMkLnb7EnAwM1oVEIy3Y5O2q5LwZy6vPThv4nrrfj+JIYpbciRZCQWx9m0AkEEjDeocGuzbiYbap1S2zWGe2peKntI4Lh8SwTYxhdki5XcOMlW4/HTvmuOWOSs1drcLIiyIcqwBU+4PIqYPWgFAKAUAoDq7hQSTgAZJPYfNM4BGg1KJ8bW+77cgjd/y5HP7VBTiyTg0VniKzhmeMMnmSqcqiuFOOuWyc7MjtSSTNeltsrjLDxF9XjP09SLpulXD3cs86osbptMYO4MOAM8c455PvXIqSluLL7qPw8aoZbT64+paWPh+CGZ7hU/muNrOSScfv+Bz1OKvlZJx2voecWlQAoBQCgFAKA4ZcjB5FAQNW0tZ4GgHoBHpKj7SDlSMexFdTIThujtM/Y2j6ZFLdXUxmfCqMsxAG7AGW55JGfYDvULrVCO4lotJOdm3OW/8AXJ0F+2o28zQXClkHqiMIC9yAd+Tg46/HTtWTe7oPbL5YPUdMdPZFWQ4ffP8AHBD8Ca2b5JbOeNNnln7V2gofSysBxnnqPmo6PUOfutdCz2hpVp3G2t9zzi0b6L6mz02F3lkXMk07YRAwIVUO0biBk4A/JPSvRznllTt8XbZc8JdEur+/tHbwn4QXTraY3pgk3kHY5GwFQQvqcAbiTjNcm0yvW6qN8ltXCJlz4TfUFikuptoA9MMAXYgPZWOcnGPV/biq9uephJ2mTXFqzrOiC2V0jg2Y9Kk7QW5zj7c55yaqjKyLe/png2zrpnCKqb3Y5z9/ElaLqlxLPLHNAI0BbyjzlgpAyexB3A5Fdrsm5NSWF2I301RrjKEsvv8AMvavMgoBQCgI+oWwmjeNiQHUgkds1GcVKLTJRk4yTRh5ZIbW0khjdpmduGCEKpGBkHpkY7HOawtxhW4p5ybUpTsUnwW/hzRvMMV5NvE23GCeCMFQxGM521ppTcVKXU5bqpKt0RxtNTV5hFAKAUAoBQCgFAKAUBF1KwS4jaKQZRhgj98gj5BGajOCnFxfQnXZKuSnHqjNy6ALOLyLRXzcOFllPJROct7cAkD81m8Hwo7a+/Vm5anx577mvdWUvNkq0tbTTE8lHWOSQcM5yzHoC3xn8CrKq66VhEJy1Gre9rKXl0KHwha6jZJdTXjGQBdyKZN+5xklhg+lSO3H44rROSxlF1z0904Qr458scEZzLrEXlyuqBZRtZVONxVsA88jAP4JHvWdNy6nddo66cbOuMllaWU8lstraXawhE9DEAyyDOdxGf5cZzxjJxjpXHuksReCitV0NOyDl+y/lmX8HC8uZrrTriWQqEO8sxby5FYbSpPYnt3FZ4RnPdXJnq6t0VQhqK0uvHbK7mjttVOnuYmZ7mQYDyOxGB/QgOeB/k1bXmvhvL8zxtRcrX7sVFeRuLK5WVFkX7WGR/5+a1J5WTKe1dAoCFqOpxwbQ55b7RwM468kgAfmouSQKXxNezOEjgLRyE52kqpYY42NnaeewOapvc2koF1OxP3y+05GWJA+N4Ub8Yxuxz0461dBNRWSuTTk8EabXrdJxbtKBKcYXB6noCcYBPsTmu5Jqixw3pcELxffSpau9scuGAJTDFRn1YHPPb4zR9CemhF2JT6ETwXeXBjjFwWJkDld4ww2kdeM4IPf+n5GCJ6qENz2diKfGMn1/wBL5Q2eZ5ffd/ze2O+Pap7eMnlfiH4mzBqL7VIYMebKke77dzAZ/Gag2kaiWDXQc0AoBQCgFAKAx38QtIurkRfTZIUncgcLzxhuSAcc1i1ddk0th6fs6+ipy8X64yRb3w2k3k+fdKsqxqkoyDuI9iWGDzjPPvViisJSfJbV7QdW5QhlNtr0LPXovpB9ZBk/aJU3ZV0xtz8EccirJce8ijSyV/8Ags+T7pldZ+IheSxwpEIo1JkkO4dAD7AADJHP4rilueEjRbo/w9crJyy+iK7wp4BMN4t59UssaE7CvLNlSmGIOBgHnGc47VXDTShPLZzUe1I20OtRxn6eZc6JfRWMk63bRxTXFy7JlhmRM7UJx9oxwM4qcJKDe7q2UXVyvjF1JuMYrPo+52uLq1tgfNi8x5HcucA4G9h37fArrcY9TzyxtbSaFHWAq0JRmhB+5WPIHPBX81JJroCJ4QuLjfIs7N/whyN2e+B1xj9q5W5dzri8ZxwamrSJSeJdHjuFDyOY9mfVx0PXOahOCfU6UGv750hihik8tANrsMZ4AGCeg+T71XJOWEkCb4r1W7s4LcQR+dIxVJW2lsEAZ4BHJOeTxW3T1wl+d9jhS65YW8Lm/uGcMsoDwoAd0oAYbSTwCMNg9OmazXyjX7z6Hp6Sdty8GCXTr5I9J9SVYRqVgpUMxFzGwOD8sATgg9x/VUYWKcd0STokp/h7/kzjQvFTTz/UXBSOGJGVcZ5dtvA6lmwOg6CprLZRq4VaarGeWy/0/URNM12QkdsECpJIqqztnkhjyExx81ZjseVGeZb+iKO706W8jufPt0xuUwzIQzt6sMVIPK7eQOABx71S03nKL0/I22mXMUkY8l1dF9OVYEccYyO9TQJddAoBQCgFAKAjajGzRSLGcOVIU+xxx/mozTcXjqSg0pLPQzPhaOeISi6G2BVxiTbjPx8Yz/istCnHO/oab3B42dSr8Fys1w8aZNu2/cp5UD9P4PQfNV6Zve0uhbqOIqXc9vGfhvzfKsrRUi80tJK3ONse3AOOT6nHHxXr6ZwrzNoyW32W43yyQPD2myaDMTcSKbWYYaVQ21JB9u8fpzkjPTpV9k1qI+6uUUlX/EWKzn1GMPNKpKosxVAyhTyuCWBBKtzgEcg1gl7Pld7+cHqaT2m9PX4e3Pka7xxbRQok2wsxYLjcQvTq3fouOMZqqxJclOi061Fji3jjJO0zxOpgilkjZFYlSyjKLt4yT2U1KM+Mk7dA1ZKEGnjt3f8AZWJ4YkFzJcu6lPW6uDzyCVPxjj+1R2POTS9dB0xqiueFj9/qbGzl3xo56soJ/cA1auh5E47ZNeTKDxZPcqUWBSyEerCbsn2bg4GKrscuxxFZ/EmySaCESyPGwbIWMA7uPVwWA47HPFaatR4PLWS/T6Wd7xH6na5095oRc6bI0U/G/eeJBtH+oDld+MEMP781Kq6Mvzrj9iF1MqpbZFNCkS2b29063l1LP5hhhlDOHO1eq/btUc54A46Vn1ttVnuxWfQ26KnUVz8T8ix+Zrj+zfaJpMdrCsMa7VHJBOeTycnvXK4KEcIx33zusc5vkyPjGxW92C0ZHaINuiXAyDjlOgPI5qcJx6GDVVznho9b6y+ss4YGSeKSLbwYXKkhdvX7cHrnNS6MhKO+Ci8pr0L3wxphtLXy5Tx6mOf0qex7dOT+TXHyy+itxjtMZeaE8lvKlhcrDsJkNrG534I485g25XIAwvQdOetIpR7Hr0OumS3wznu+ny7Gj/hfdzTWCPOzMSzbGbO4oDgEk8nvzXZdSnXxhG5qH2zW1ExigFAKAUBwaAzF7f2892kLux2EjYQPLZ+nPPJHTkYrLKcJWKL7fTJpjCca3JL+TjxIspZba2XaNu99np4yQMkYwOD+azazxJSVVXxeOCzT7EnZZ8Cnmju/Lki9X1CxuseWwxRwM7GJwSrKp69CfitHsy2UJOm/thrJHUxi8Tr6HT+G1q8CTW944zIw227sGxgHdnqvq49P/DW/U6uiVqhCXvGfwp7d2OC08Q6Np7XCySBPqQo8uPfgOVHoDAcdQAPfpzUo3WRjtXQq3wUkpMo/B99d3y3C3YeMxjO9lOzdzlHSTKEDGeADjv3quSR6+phXS4up5z68/HK5Ljwh4thvbVxMEi2ehwOEYEEAoOwPPHb5qFm2C56FOp086rU4tvv6/Mo5tLu1BRpH+mHJkD5Qx9cjB5yP0+9Z3lLOeD1FqtLjxElv8sc5++5utN1y3kjBVtoHADcHjirIWwkso8Gdc1Lkz+gWF8t07Ss20hslmypPO3aM9j/jiuRUs8np6q3SSoSguePj65O+oNFMRb37iOaP1JIh2h1PtkHB45HxxR4fEjlSsrXi6VZi+Gny0zz1NPqba6isW4WONBg43bSxYA98oduajYnKDUBW/BtrnqF1bfwzjH68lP8Aw6jEdtdIm2O9yQgkwrY2DbgN+ndn9+tZ9MsQklxI0+03vtg3zX3x068/oWH8OJ71pJ47pndAo5dg2GJPAYE9ucZ446ZqzTOzLUyj2pHT7YyqST9OOPvuW3hrRoop5WR2cx+jBXAGeev6jV8IpM8dmU8Q+K5l1M2skJeLzFRU3SLlW2+pQpAY5JOTnpgYrPO1+Jta4Pc0+jg9L4sZYeG+3Vffp8yv/iJcPp12EtZZAkkWXg3sykksuNrE/cOncYOOtcuk65ray72fCOppbtisp9cJPz/Q1ng7wGtm73Bld2kjK4IA2h8Md3u2RXobso8vU612JQS4T/Y8NH8VrZTwaS6tI0YWIzAADdtBXC8nGCAT+TRrPJK3TO2EtQuM84N/UTzhQCgFAKAGgPmvirXLLT70N5UkkvDuqsAqk8556t3x06Vhsdddmccnr6XSXainOUl+5f32sl4Bd22SssahWxkrhmJDDsfUR7ZH4qOptlGLsr7pfL7yZoUbbPCs7Nnvpi+fbCW8HKEsrn0kKOc8Y/8ANd08HfUncuU+OzKr5qqb2PjHJnrbU7F7vzvNkHq3BTGcE9eoycZ55FS/8evG8XPfOChe04uvw8fM76rpkNyz6i7ywwoQZA8ZBYLgAx85wcAdM5r0E8cGSGneosTjnklW0S62krC8lFuTsEMQEZHHIl3Bi+c/jB6Vz8p7Db0jS2Ld5vn6FZJpdpaubNY5CC67pS435xgBRt27QG6Y5ye/NeVqtZF2+E1xxyXKVlsfEbXw7Gi11EskRtrPCR5UsZORtx6SM9Gz375rTalWl5dGjHW3Y359UQbe0N0oe2j8uJfSobqeSSe/c4/aoRjvWYLCJuWx4m8s9bnUppJrmKVZoIo0ZknRiqjHQ8D1E9ep9sVqyYyDpXhye+tke7dklBOxmUFjHxgOOO+cZ55qOzcuTdpNbLT5WMpkXxp4WuI7WGKzDSASFp1GAXJGASM8qMYx8j81VdXLalE3aTXV2XSndxxx6f36lnaoLNbJLpU/n4ieNgpCS7cqU7DP2sF9OSCMc56ltUVLuZpN3Ox1N+7yn5r75WefM6+K9QkSYW6N5UWB9nGc9Tx2Ht8VKbaeEedlvlk7X5prMRpbJiPBLELuyc/qP+c12eY8ROFncXv+6fUt5SSeVuVpeFViOMnqFzU2/dyWUxcpqHOG+i6lX4W0G3KJduY7m4b1PcZ3jd38vPCgdBgDgVCuEcbny/M1arU2pupZjHtHp9Sdb639SxSGWNDjKhlLMR79QB+OT+K4rd7xFozurYsyRQWOo/7+FuIIWmDbBMqAOODjB9sH+xquGonv2SL5Rfg+5J48uxva1mEUAoBQCgBoD5rq0Wm27Sz38fmSzTyADBYqqHaMAEADbg56+qskvDi259Wz2qnqrEoUPCil6df7Ljw7aTWi7LRVmspFaaBi2GQsu5UwfuQt0PUbjmrIJx/Lyuxn1E4XPNvE1hPyeOM/Eo/BV/f37XNveB/KaMgs0YXY5IAVeBnjPHPQe9Q087HJ7iz2pptLGpeE+X65yvMtPDdmbGG4XYDdjJUH9ageny/6h1yBz71sfJ89VHw4vj3jjQtY+uguIb/aE4Us3oznJx8MMA8UfHJforrXLK6o0OgaRBZQFbUDactktncx4GW/sK43k13WztnmwyXhq6uZriaS7TARGPmPGB5bA8BTjnGTxz0/vlsrhzOSWUuvkbb41xgo1vq+mepc6lqcyWUDYDlwN7MN3yMjpk/NYrNRbHTQl1b6sprqhK6S6YLrw9dM8I3oFZeCAMDoCOO3B6Vt0tkp1++sMz3wUZ+6+Dx8XiT6VvJiErhlIQ57MGzgEE4Izj4q+XQpM5458T3dnZ28qxqkknExI3CM4zj2yT7+1U32ShFNHpezdNXfNqfZdPMlaRYzahBHdvPPbyvEAFjbCAjOHCHswwcGuxi5pSzhnLbIaex1KKkk+/X4Z9DMP4L1Ka8RrqUSRowPnFh9qnd6EGCrce2Pk1R4Njn7zN/4/SQpaqWG+39+RotP8WW2oytDLBhArOkjNnKjkk4AKcc9T0rVlS6nz508Z6otlBE1uvmCQ4Vnd3QKAD0L4Oe34NclhLgHa7gbV9OKTsIXASTcAduMblJBPTqMfGajYlOvl4Nei1DouU0s9iFoSyaRbeUIzIruXaVwVBJAXCr1A2qPu5PPFefLUz08cKHHm/v9zbqHHV2bm8YWMdSy8P6ZDGhvkDkqG2xdcNyMAgZPsPzV+mUHDxl9DJfKW7wn9S00PQwG+qly07+o5GAmR0A9wOMmtFVXO+XUpsteNkehoK0FAoBQCgFAdXYAEnoOTQHyW7vtP1m4feZ4BErSFht2uqAbmxglTtA6dQB3qu3TKbyz3K/xGkgtuHnj4ZLHxrHcTWtoNKLvbBdv8hjngKqZOQ2AAc579auglHgo00oRtm9R+b1/U1XhueSGIxXDFniSMsc7jl1Hpz1Y7wwHfGKhOSissx3RU5boLh5/T+iL4mN00e/YgjHJXCsw+TuBH9unvXnaqzVRjujwvq/4JU10Se2XP7GT1izkuha4CqjOYiyqAu8sPUQPfP8Adau0tsra1KRspVdG5RXrgtb2z02ykS2kWVidrN632A9mcBgP7DpWrhFUJ6i2LnHH0WTWeIrN5rdkj68EDPUA5xWfWVyspcY9THp5qFicip8OR3ir5RUIg6M/JX4UA8/vWXSLVRjsawvNmjUOhvcnlmntoQi7Rn8nqSeST8k16UYqKwjFJ5eT0apHDF6HZ3sc0ryhnXaxKswIduqhcnA578ViqjbGTb/6bLJVOKUSTr99PPbRvbBxliJVX71I4K8c8N1/apWznKCcPmRqhCM2pk7R70wQE3cgXYBudyBjIB2se5H/AHFX0KbW18sqt25zE40C2sJd8tqIn3ZDleevUEH7QfbjNWyqcHysFRkbnxCumXE9m8AktwweJOPSGAbjcCCu4n8HNU52vALNNUklgNwAqSSyBo4SQW8pVKqQv6vV6untVGq8Tw90F3NOminL3uhLE8z2ExuAeuELDBxxyR8HvWVTtlpZ+L8i7bBXx8MtrixeOzMVsfWF9J6EnqT+TzW5VbKdtZm3qVu6ZG8GQXCRv9Ru6jYHOWHXPfOOn+a5plNJ7yWocG1tNFWkzigFAKAUBFvrxYgN3JPReOffqQAPk8VGUlElGLfQxrWUOmMbmOyQCT0lhKWwDzgAghQfjjtVVl84rLXBt8Sd62Sn09DO65q1zaSfVaepW3nH8yMR7lWYcNkDoSNpyOtX0zjZHJqprrsjsufvLvnsXPhiK4nt5XmlAvJnEgRiFYIq7VG39PBLD8iqNXBzhtrfJRdZTC1RivdSLmz02eGzuFfLMynYmd2OCDj5Pt8VhhRdXp5qXLa4XUrnbXO6LXTzLu2t4WiEGF2hQGjJGR35wcg55z716FOyMVCPbsZpSnu3/qfP/wCIdxbWs8ImEkz4DbRgHywSAHf9QyCOm7g81C66Nbwz1fZ9Vt0G44S/39/8NHYfxAtJYlfMkbNgCMxsTk8ZG0EMvyK6r4NGWz2bdCbXD9copfAfhK9tb15p5AYyrBjvJ80k5BI7e/PI6VXTVOM22addrdPbSoQXPw6H0itZ4woBQHz2W6vLS5mSJCwkkZ1UoWB3HIIxjtgH8V57lbXNpLqzeo12QTfZHlfaVDeHZfXflEuQkaui75eFZsMDkAjy1/5fmvX02+qGUst8tmOxpvjoU1h5mhPfkYl2CEJnIBDs21mA7DkH5471dfNWQi/iW6WhXWqDZd6Z4hhv7VLq8s97JKY2eOMsqjG7ccnIQdDnPP5rHKCyX36JQs2Ql2zz+3xI0/gaS41IXnmRNasQ4YMc7AuAqjGBjsQeOvWpbsLBdHWRr0/hYal0N5os3nWsTt6i0YyTzk46/uearks8HnWrbY0im8OWl2lwxmLbMHdubIJ7bRn/ANFeXpK9TG1uzOPj+xq1E6XBKHU1deqYRQCgFAKAUBhvHVxDLLHD5hWReDkegBsEbiOQeh4B61k1EFPCzyenpNPa63Ylx+vHkSbuwYxRaajgvt8yRznCoG/T/wDY4A9hXJQe1Up89zPGa3O1o0Oj6YtrEIkyccknuT1P/vtWiuChHCM9k3OWWYzWpILGZ7x5S4WX/TRctvbJ25JC46856CuRrzPhllFMrpbYms0HxBFeW/1MeVTncHwCpXruwSPmrsPOCN9MqZ7JGX8HrFJMbiO4WRAWCj1B3OMkFWAzwc8Z7V59Xsy2i/dN8fz5mi7VRnXtSKO4kXVbmK8kt2SOBykqnndEpzlhj9LOCw59Jb2rdq9KouMm8+ZbotXKFc6o8N9Pj/a6epZ6x43mg1GO3SFDbs0aqQpJcPj1RsDtwM8DHY/tlle42KKXBfToK7NM7HJ7ufljzPo9azxhQCgFAKAwGv8A8OPqrrzvPKxk5ZNuSMkswQ5xgsSeemTWuvVbIYxycLzxPom9ZLiFd1wIGjRTyrAkEblPDEc4zxk1TXPpGXTJ1Np5RS/wsiu1ilS6RliBAiWRcHndvAGM7en+at1Xh5Ww65NvLfJmtQ8IamsrW0Ekot2Y4IlITYT1YbuoHUY5x81Smj2oarTuKnNLd8OfvyPrGl2SwQxwr9saKg/CgD/tVb5PGnNzk5PuSqERQCgFAKA4NAUE3jG1V/L3MSDjKoSM/GOT+1Q8SOcG6Ps29x3Y/UjRaPHezG4kgkjwRt3HHmAd2XGR0x8iubVJ5aLHqZ6etVQmn5+nwZG1/VriG8VIkGCFA9GS4PUZ64B9ulZ7bJxswl/ZRVXCVeWyM7S3F8YpXdF3kBQxHpGSMfkd/mrOXLDMp5+J5YGY2MluDCGUkgkPuOPUpHfnHPXmp+JslhItptnVLdF8llpUAs7n6CJVNv8ATmTZ1bdvwS5J53Z/xV/qW2vxa/Fl+bOPTBgPD2ryXLPaw2kUI3FomQHdBN+glmJJyRtPTjPbIq/xHuzJ5/g06nQ11V7lLn9zf+EI7+SRpr5VTapSNFAGSxBZzgn+kAfk1y7w0sQPLL9NGt1kEohjDjOGCjIz1I9ie5FZdkc5wWu+xx27ngnVIqFAKAUAoBQCgFAKAUAoBQCgFAKAzNx4uQG5VYy303+qCxU46Er6cH9yM1Dd1BSeELSO3lFw3MMifyJWHAyeQ/8AQ2OMng9jzVcEovJ7Op1L1VCUOvdfx5nhca9fwSzsB5oVHcJwV2gEqw29hx8n81yU5xyXfhdLOqK6cpZ7579TjwJ4rurmGaaRjIITlxtUBkIJPl7VGHUDoc5GBweahVbOSbfYp12jprnGEeM/v657P5YLLxhrJJg+ltvqndPNDruG2PjBBXkZJ/x0NehVTCxbpPCPIlGUG4vqiaNVtBBFd3EhC5A2yclJP6WCrkspB69MZqP4eTntXJHJiNcmvrTVnuoYnlWTAj2qWR4iqgLlQduCPjkZ6HnqxjDPapVFumUJNLH1TPoejQTTMtxcxLARykCsGIYggvIwA3NgkADpk9SeIHm2uEfcg8+v8F9XDOKAUAoBQCgFAKAUAoBQCgFAKAUAoDBeI5b/AOvVYC/l+naF+3H6vM/znPbGKi85PQo/D+E92M/qSdU1u3mmAkjZ7VUYvL/8bODgBxjLEEYAz1bp0I43lmTwZ7tmOS80fXbaaFniYBIh6lxjYoB7e2AcY9qllYydnp7ISUWuWUGl+M1vt8enoqzKQcTrtVkzgsNhPIyODiqI3KfEOptt0LoxK95Xp1z8ym8barqUMbWy2qKkgIM1uGbIP3AADKMfc/tVd0rEtqRp0VOlnLxHPldnhf8ASTo+g33+zIUifyZyMHcSpEe9nUdDjg9PmtmikowSsRg9ozhPUScOhrJvDME8QS5jSRjsMrgFS7qMbiVwff8AY1arZReYvBiLlECgADAAwAOwqoHagFAKAUAoBQCgFAKAUAoBQCgFAKA4Y4GT0FAVOleIobmQxpuBAyNwADAe3P8A1qEZqTwMGasvDsqam0pmQgM0hG/1lCTgFeuOcZ6cVbngxxpatzn+SHpWqWtyl1bXLCJZJ2kQ5CgcjGCeAQRnnrmqz6Cyu2DjOHOFg0PhTSYUV/KBaFl2Bm/+Tlizf8vO0fg++a6kZtRbNtbuv7Erw94StrBnaBCGfglmJwPYZ6CoQqjB5RzUay69JWPoXtWGUUAoBQCgFAKAUAoBQCgFAKAUAoBQCgFAdJZQgLMQAOST2FAUx8TwNlU3yNjhFRiT8dKr8RHcGU1m/Gm7DFDsnkQk723CNc9F6c8d+lSrrXUzai9w4RYXeoHTokuXXz7i4xvYnAAC52rgcKPbvyasxkhKXhLc+WznQ/DdneAXflsN5JaIt6A2ee2SM9unxUXFJnpV+0LZVrH9m0RQAABgDoBQoO1AKAUAoBQCgFAKAUAoBQCgFAKAUAoBQCgFAQdbtPPgeLdt3Dgn3BBGfjIqMllYCM7oEJtopoyBHcHOwtgBuPTtJ4Iz2+argtqfmdIWl6W2ob0u9x2fbJkblY9VB6EY5wc44qVUpc5K7aozXJdW+noR9IbpZRGB/LZYmdQOBnIPQd8Vc0+uCKr42t5ReWVosKCNBhR0/wCpJ+SaiWRiorCPeh0UAoBQCgFAKAUAoBQCgFAKAUAoBQCgFAKAUBgIo7mTURHNAHhO8yNJGrKE527GI4OccA4xnjPNS4wei3XGjMZYfoyk064WLUnWzk/3ZJQJ4iQYghHqZc8KA2cY7jFSxlF9qzp07lzjh9zex+K7EBgLiIbOq5wR+B3/AGp4Fn/yeOZ/QPB3+/HUBNlGYvGu0hjuGMPn8/vV9l/+Pw8HDe1kOigFAKAUAoBQCgFAKAUAoBQCgFAKAUAoBQCgFAZTx9rtvbxLDPJInnZBEa5YoMbucjaOevX2qUUzZpKbJy3QS48znX9HWfTytiqLkJJGqAKHCkMB+49+9WUzUZ5kZrHNye/qZ/TjBZ6e98tuHuN/80OMtG27BDZ5UL17dc96vlunYoN8fuVmp8FeJP8AaMLybNux9nwfSrZHt16VRfV4ckjpoapAoBQCgFAKAUAoBQCgFAKAUAoBQCgFAKAUAoBQFJ4k8K22obPPUkpnaVYg4OMg46g4rqeC+jU2U52PqW9vCsaqiABVACgdgOAK4UttvLIt3pMUrFmXDEYLIzKSPZipBI+DUlNo4eun2EdugjiQKuc4HcnqT3JPua5KTk8sEmuAUAoBQCgFAKAUAoBQCgFAKAUAoBQCgFAKAUAoBQCgFAKAUAoBQCgFAKAUAoBQCgFAKAUAoBQCgFAKAUAoBQCgOKA5oBQCgFAKAUAoBQCgFAKAUAoBQCgFAKAUAoBQCgFAZnxb4rFgyKI/MZwT92AADj2PNcbwatNpfGy84JkXiCKXZGrFJJog8W4ccgkc9CR7UyQdEo5k+UnhmS8NaLc2byXE42ncgzvB35cK2cE5GCevOcVxJm2+6u1KEPX5cGg8d2tzJEgti3DesI2CRjjnI4B7fIqyODw9QptLaSdNnngtYkkXzbjb9hYD8b2PHsM8kn3qMn5FlSkoLd1OPCeuyXYlEsPlPE+xhnIzjOPyP+496jF5LC/qQFAKAUAoBQCgFAKAUAoBQCgFAKAUAoBQGWsPHdtLJcR4kTyD6mZeCA+wkbckDd7jpz71fLTzik/MFVeQXNxeM9xHG9iu0wkhCGDFFG0j1ZOSfbgda641eGl/7E4WTh+V4KWwvr+/kltZI9qhSVGzb5LoQU2sB3I2/IOa8mm22U8SX9HvX06WiuNsHl/HO5Prx+p72Ul9K4+rMqwQHzJSy4BCeoDoN5JA9/etiTbMN09PTW5QxnBcWuqPq5eMqIrZMNIc5dhnIX2Gcc1ZjB4Km7srojzF1aatcRJ/OjaI5jwQA4U57E4PfscZqModyyu+M3hFrJqMlnctF5DvCwed5gOF4LEcDBxjHJzyKg3g0xjuaS7kTwT48XUpXi8kxlV3Kd2QVzjngYPIqqm/xG1g9DW+znpoqW7PY2daDzRQCgFAKAUAoBQCgFAKAUAoBQCgFARbu9EZC43Mei5A/ck8AZ/8ZrjeAZzUtTeykLG1hHmnLOh5c/8AEdoyfzUJ2zWMncGIu2FnPFI9zI9qW86K0VmLD1ZVWU4jVQ/Q57cCtFvtCqNfT3mjXpdBbqOY8LzZt7XWfpC09/N5ZuCDDbnnykUY7DOTkFj0BxWNWbPeseM9i6Wn8bENPHO3rLzf30OPFXiDbtjVEkiljyxOcMrZGFIPt356ipytxjB50q+sZIhWliNLzIs67JFBMUqkt8fZ3GcZxirZWLHJDTaG2Uv8XK9f5KXWdYh09Eu7ZInlkZlUAOETgFiwJ3FuQABtGCaou1G2OUejovY+bmreMLt6/UudJ1jVby3DiG2hEmCsrs+Np7iP1E5HTJwajCdk45wkXXUaOmzG6Tx2WOvx4/YmXbwaSQIbaMPKMyFBtBx7dcDJPHQVN4r6Iw232Xfnk2l0yamyuBLGsgyAwBAPzVqeVkoPeugUAoBQCgFAKAUAoBQCgFAKAUAoDNeJ/Dj3Tq6OBxtYNnHBJBGO/JqqcHJnUzyv7D6horMvxCitK/cnG0Aftk5+RRrPu+QMn4o0JbqRZbI58pVVlbphTwwxk49yRjvmvOslC2Wa30+/ie9odT+Hr8O1cP8A2XfiXR/9opHLNC8LIv8AqedF5eDg8kFiVz0IGea12Q8VJtfqsGbTalaRyUZJp+jz/r9ydo5QpBBBh47cDzZpE4wB0Td0JP8AYVZBJJRXY8++122Sm+7ONNmnkmnDpG9uQ+WGDu/p5zk8cY7VJZbfkbZ+AqoSrk9/Hy8yMngyG705IWyrP/NV8co7KB0PbGFI74qLqUoYJ2e0LK9W5rouPik/tld460e5urWKHYyvD1VQWjlAGAVK52kYzhwMZ696ruhKUcE9DfVTbKeeH9V9+hYaMm61tbVxHc3Cf6hbLCNcknLA84XC9ecVOH5VF8s8/VThO6Uq1hM20eMYGMDjjtV5mO1dAoBQCgFAKAUAoBQCgFAKAUAoBQGYjiNreyzS3DNHJGz7D9sSoVyTlvnAwO5qHRgr9S1iaSZWtTvhcDaUUEP2bccZHcc4xiq5N546HUe+mw2llI8n1AYgEKg5IHtwTuPGO1efTHTaablvz6G6yV10VHb8yttJHu454VIVc+agJwF9XKk9gc5/IrmitlY5x7dV6DVVYUX36fEl+HpFktZbZtwJJ9SKXHOP6M+37ivRh+XBksrnB+8sEnwzbpaSMjygNJtCoRgnryRk4znAB5qEbIQnslLl9h4cpR3JcEe90+Wxaa7jk8wyMRjGdoJ3EtyckY2j81Xqpzqg5w5/0ej+IhqIQplHGP17fr1J4ee6tGjb/UdAy9tw3cg9hkD+zCpUTsnX7/XGTDdCMZe70IHhrEUU0Eu6GRujMpHGMcHpwf8ArVsOE0ylkrwfpMkEjsTmMrjgEAnPbIHQd/mu1xaYZrKuOCgFAKAUAoBQCgFAKAUAoBQCgFAZOfw7ObyabdFJDOgR0k3ZC4HAx7c9x1P5qGHkEbVLeeyEcVqpEeMnYmcuScg9cDGOv7k152tnfCSVfT0Xc26aNUovf1Iutaw8EyW308ewhSybPvZuu3254/atO2O1RcV8DdptJC2p2ubzzznpgtbuGNxNYrH9O0n+m5HpkwQeD39iPYmrI1wgnGKwZq3KDjqM7kuq7r78zroGjmxMSuyl5JGB29NuwnHPXlQf3qUY7SWq1K1Kk4rhJfXP9nTXI7QT/USTH0kb1RSwyvuVB29uKos0MbLVY38vgYFrvDr2HnNq8aZubJg6lj9Qnq6nkOQeV7jI4qrUqWmfi1rh9V2+JZprIalbJPp08/gWPhi9kuXedwFXARAOnUk4z17c13R2zubsl06IlqIRrSguvcprPQpYby4nuZk8k7mD7sOP6SD1TaOODg/NbEueTIXXgrX/AK6AsfvRijHGN3cNjtkdR75qUXkGhqQFAKAUAoBQCgFAKAUAoBQCgFAKA4Y4GaA+M3el6teSNqERYDcWhUSYOwH07Fzggj365+a89xtk96PpIXaKmKol8+O/fL+8H0nS9fhltFu5GRdqAy5xmN8YZT3BDcY61sjNOO5ni26eyNrqjl5fHquxV61qNtqVoZIZ1BjcbS2VIb2IxkZGcVFzjOOUzRTv0V3+VcNfEq9N0S68qS53b38vEI3lickbsHPHpBAxzk9q7VHnLO+09XCdPh0L48YJ3hi/nNvcfWJtgVeN0ezqCCoGBkdB+TV7XkeDVKW17+hE8G2H0O65uT5QkXYkbfcRkNkjr26fJzUbbIxXLJaPTzznBbeK9WuPIjk08eYC2HKLuI9ht7c9faq9+VmJrlFxeGQZbOwlKwXEYW4fBlK7vTKwBI3Z9z06VW7K9219Sapm47uxqdC0SKyj8uEEAnJJOST7k1elgqLKugUAoBQCgFAKAUAoBQCgFAKAUAoDh1yCPegPk+sXepRXdtbW4lVIkjQBUOxtp2lmOMFSoB68fBrFJ2KSjHoj6CmGllTOyzGW2+vK9Pr94Npr2g2TJMJdkTXKgSOCAWKncGx0JDc5x+a0Trg089zyatZbW4tPO3ojPaZ4UtYUFtDO0ksjbzIACAFBADBftGCf3NVRqhFYTJ6vWT1Mk2sYLjVNUXSoI4E/mSHJG7oBnJJx2yeBVrexYJaLRfiG23hIg3XiaO5smedDlJE9EbYDH7l5OcLwc/ip1S3Gf2rpY6bHdM63Mo1b6dxmNd7xuDzhgFfj3yvSqNTVulFEdHqE65SxyT7SxgjkaC1unjl6MvDAkdeoxuHxUIwgpbYSwy6U5NbpxyiyfwtE0yzsWLggsBgKzDHJGMjpnGateni5bmV+PJR2ovavKBQCgFAKAUAoBQCgFAKAUAoBQCgFAKAYoDE+L9MZrhJWz5LbVZv6OcHPsO+aosj72TqJOvas1iyJBEgjK5zj7vjI/wCvzXZy2cJA6arrkds7StFvkkKhVOBtQRo3Ug/qc/k59q7KSXJ6en0074RipYS5+bb/AIR3j05ZGEscCvbXSqZkPGwjJDAfvjjvXVw8ruVX7Z1um5+9Dp3z6ELw1rCTSGzSARR+poyhO5WU5BbPU/P7c1HfveGW3ezo6alTi/iu3Ja2Hhby7k3DODyWCqMeo5yTkn3zgVCOnxPe2Y5X5hsSNLWkzigFAKAUAoBQCgFAKAUAoBQCgFAKAUAoBQHDDPB6UBmfLH1AjwNmfsx6ffp0qrvg6V/8RohmA4GS2CcdR7H4rlp7HsmT99Z7GyhUBQAMAAYA7cVajx5PLbZ421siu7Kihj1IUAn8nvRLknKcnFJvgl10rFAKAUAoBQCgFAKAUAoBQ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25601" y="-1736725"/>
            <a:ext cx="27527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Question mark made up of question mark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3540522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uestion mark made up of question mark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44" y="503238"/>
            <a:ext cx="2171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9600" y="4838700"/>
            <a:ext cx="82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salient information from today’s presentation will be uploaded onto the school website.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87214" y="2924944"/>
            <a:ext cx="595227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75920" y="1273973"/>
            <a:ext cx="1800200" cy="14471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370262"/>
            <a:ext cx="10178322" cy="14921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Curriculum for Excellence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1904" y="12386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Early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First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Second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9292" y="1469456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993366"/>
                </a:solidFill>
                <a:latin typeface="Comic Sans MS" panose="030F0702030302020204" pitchFamily="66" charset="0"/>
              </a:rPr>
              <a:t>Confident Individuals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7416" y="1976210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Successful Learners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8653" y="6017790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folHlink"/>
                </a:solidFill>
                <a:latin typeface="Comic Sans MS" panose="030F0702030302020204" pitchFamily="66" charset="0"/>
              </a:rPr>
              <a:t>Effective Contributors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7916" y="602128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hlink"/>
                </a:solidFill>
                <a:latin typeface="Comic Sans MS" panose="030F0702030302020204" pitchFamily="66" charset="0"/>
              </a:rPr>
              <a:t>Responsible Citizens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640" y="3068961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Literacy          Numeracy        Health and Wellbeing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Sciences </a:t>
            </a:r>
            <a:r>
              <a:rPr lang="en-GB" dirty="0">
                <a:latin typeface="Comic Sans MS" panose="030F0702030302020204" pitchFamily="66" charset="0"/>
              </a:rPr>
              <a:t>     </a:t>
            </a:r>
            <a:r>
              <a:rPr lang="en-GB" dirty="0">
                <a:solidFill>
                  <a:srgbClr val="FF00FF"/>
                </a:solidFill>
                <a:latin typeface="Comic Sans MS" panose="030F0702030302020204" pitchFamily="66" charset="0"/>
              </a:rPr>
              <a:t>Social Studies     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Technologies </a:t>
            </a:r>
            <a:r>
              <a:rPr lang="en-GB" dirty="0">
                <a:latin typeface="Comic Sans MS" panose="030F0702030302020204" pitchFamily="66" charset="0"/>
              </a:rPr>
              <a:t>          </a:t>
            </a:r>
            <a:r>
              <a:rPr lang="en-GB" dirty="0">
                <a:solidFill>
                  <a:schemeClr val="accent6"/>
                </a:solidFill>
                <a:latin typeface="Comic Sans MS" panose="030F0702030302020204" pitchFamily="66" charset="0"/>
              </a:rPr>
              <a:t>Expressive Arts</a:t>
            </a:r>
          </a:p>
          <a:p>
            <a:pPr algn="ctr"/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Relationships </a:t>
            </a: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and Moral Education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3503712" y="3717033"/>
            <a:ext cx="648072" cy="13832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5924620">
            <a:off x="7899085" y="3974876"/>
            <a:ext cx="1446502" cy="749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96" y="45900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71611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096719" y="1504815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163671" y="487777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Catholic Education</a:t>
            </a:r>
            <a:endParaRPr lang="en-GB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70" y="746125"/>
            <a:ext cx="1005855" cy="14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3592" y="155679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The nature of 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Aim of Catholic Schools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Community of  Faith and Learning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Purpose        </a:t>
            </a:r>
          </a:p>
          <a:p>
            <a:r>
              <a:rPr lang="en-GB" dirty="0"/>
              <a:t>                            Knowledge</a:t>
            </a:r>
          </a:p>
          <a:p>
            <a:r>
              <a:rPr lang="en-GB" dirty="0"/>
              <a:t>                            Skills</a:t>
            </a:r>
          </a:p>
          <a:p>
            <a:r>
              <a:rPr lang="en-GB" dirty="0"/>
              <a:t>                            Beliefs, values and practices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Prayer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Fasting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Alms-giving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Inclusion</a:t>
            </a:r>
          </a:p>
        </p:txBody>
      </p:sp>
      <p:sp>
        <p:nvSpPr>
          <p:cNvPr id="4" name="Left Brace 3"/>
          <p:cNvSpPr/>
          <p:nvPr/>
        </p:nvSpPr>
        <p:spPr>
          <a:xfrm>
            <a:off x="3670253" y="3013192"/>
            <a:ext cx="72008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encrypted-tbn2.gstatic.com/images?q=tbn:ANd9GcR8OZBLTCa9Um0jeLSlWouSrOUvUOHJWLw_5vMNxRrV45XU6l3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3" y="2860659"/>
            <a:ext cx="29754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1896" y="11607353"/>
            <a:ext cx="149409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Faith in our education; educate in the faith!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5036" y="5412688"/>
            <a:ext cx="534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FAITH: Friendly, Active, Inspiring, Teamwork, Helpful!</a:t>
            </a:r>
          </a:p>
          <a:p>
            <a:endParaRPr lang="en-GB" dirty="0" smtClean="0"/>
          </a:p>
          <a:p>
            <a:r>
              <a:rPr lang="en-GB" dirty="0" smtClean="0"/>
              <a:t>Faith </a:t>
            </a:r>
            <a:r>
              <a:rPr lang="en-GB" dirty="0"/>
              <a:t>in our education; educate in the Faith!</a:t>
            </a:r>
          </a:p>
        </p:txBody>
      </p:sp>
      <p:pic>
        <p:nvPicPr>
          <p:cNvPr id="6" name="Picture 2" descr="St Barbara's Primary school badge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97" y="5056916"/>
            <a:ext cx="306605" cy="3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Primary 1: Core Curriculum (Recovery)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3443288"/>
            <a:ext cx="1090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Literacy                Numeracy                 Health and Wellbeing              Religious and Moral Education</a:t>
            </a:r>
          </a:p>
          <a:p>
            <a:endParaRPr lang="en-GB" sz="2000" dirty="0"/>
          </a:p>
          <a:p>
            <a:pPr algn="ctr"/>
            <a:r>
              <a:rPr lang="en-GB" sz="2000" dirty="0" smtClean="0"/>
              <a:t>Interdisciplinary Learning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53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7247"/>
            <a:ext cx="9875520" cy="1356360"/>
          </a:xfrm>
        </p:spPr>
        <p:txBody>
          <a:bodyPr/>
          <a:lstStyle/>
          <a:p>
            <a:r>
              <a:rPr lang="en-GB" dirty="0" smtClean="0"/>
              <a:t> GIRFEC AGENDA</a:t>
            </a:r>
            <a:endParaRPr lang="en-GB" dirty="0"/>
          </a:p>
        </p:txBody>
      </p:sp>
      <p:pic>
        <p:nvPicPr>
          <p:cNvPr id="1026" name="Picture 2" descr="H &amp; W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13" y="1162580"/>
            <a:ext cx="5400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6220" y="791924"/>
            <a:ext cx="1224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</a:t>
            </a:r>
          </a:p>
          <a:p>
            <a:pPr algn="ctr"/>
            <a:r>
              <a:rPr lang="en-GB" sz="3600" dirty="0"/>
              <a:t>H</a:t>
            </a:r>
          </a:p>
          <a:p>
            <a:pPr algn="ctr"/>
            <a:r>
              <a:rPr lang="en-GB" sz="3600" dirty="0"/>
              <a:t>A</a:t>
            </a:r>
          </a:p>
          <a:p>
            <a:pPr algn="ctr"/>
            <a:r>
              <a:rPr lang="en-GB" sz="3600" dirty="0"/>
              <a:t>N</a:t>
            </a:r>
          </a:p>
          <a:p>
            <a:pPr algn="ctr"/>
            <a:r>
              <a:rPr lang="en-GB" sz="3600" dirty="0"/>
              <a:t>A</a:t>
            </a:r>
          </a:p>
          <a:p>
            <a:pPr algn="ctr"/>
            <a:r>
              <a:rPr lang="en-GB" sz="3600" dirty="0"/>
              <a:t>R</a:t>
            </a:r>
          </a:p>
          <a:p>
            <a:pPr algn="ctr"/>
            <a:r>
              <a:rPr lang="en-GB" sz="3600" dirty="0"/>
              <a:t>R</a:t>
            </a:r>
          </a:p>
          <a:p>
            <a:pPr algn="ctr"/>
            <a:r>
              <a:rPr lang="en-GB" sz="3600" dirty="0"/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0732" y="564041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UN RIGHTS OF THE CHILD</a:t>
            </a:r>
          </a:p>
        </p:txBody>
      </p:sp>
    </p:spTree>
    <p:extLst>
      <p:ext uri="{BB962C8B-B14F-4D97-AF65-F5344CB8AC3E}">
        <p14:creationId xmlns:p14="http://schemas.microsoft.com/office/powerpoint/2010/main" val="23378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Health and Wellbeing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79379" y="9214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544" y="251338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Mental and Emotional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5881" y="248187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1944" y="2510507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280" y="251338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  Spiritual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071664" y="2954079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97202" y="379229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Friendship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Emotions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Listening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Talking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Resilience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359210" y="2876245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91202" y="3703551"/>
            <a:ext cx="2359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Rights &amp; responsibilities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Needs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Confidence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Interpersonal Skills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07063" y="2895414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14975" y="3717899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body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Keeping healthy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Risk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Staying safe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Travelling safely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P.E.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9268964" y="2860772"/>
            <a:ext cx="144016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584888" y="3602152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soul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Relationships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Sharing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Loving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Praying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Including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Remembering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165" y="141626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Rights of the Child           GIRFEC        This is our Faith</a:t>
            </a:r>
          </a:p>
        </p:txBody>
      </p:sp>
    </p:spTree>
    <p:extLst>
      <p:ext uri="{BB962C8B-B14F-4D97-AF65-F5344CB8AC3E}">
        <p14:creationId xmlns:p14="http://schemas.microsoft.com/office/powerpoint/2010/main" val="1549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Health and Wellbeing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27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  <a:r>
              <a:rPr lang="en-GB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/>
            </a:r>
            <a:br>
              <a:rPr lang="en-GB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9200" y="1146867"/>
            <a:ext cx="4293641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07644" y="1187857"/>
            <a:ext cx="459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Planning for choices and changes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4909" y="2749464"/>
            <a:ext cx="536557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4358" y="1774639"/>
            <a:ext cx="975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can describe some of the kinds of work that people do and I am finding out about the wider world of work.                                 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HWB 0-20a / HWB 1-20a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856" y="3490134"/>
            <a:ext cx="878497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learning to move my body well, exploring how to manage and control it and finding out how to use and share space.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0-21a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developing my movement skills through practice and energetic play.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0-22a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aware of my own and others’ needs and feelings especially when taking turns and sharing resources. I recognise the need to follow rules.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0-23a</a:t>
            </a:r>
            <a:endParaRPr lang="en-GB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owner\AppData\Local\Microsoft\Windows\Temporary Internet Files\Content.IE5\FTG6V4Q4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45" y="250684"/>
            <a:ext cx="812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FTG6V4Q4\MC9000602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4" y="5067489"/>
            <a:ext cx="12307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Bedford - It's My Turn! Revi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81" y="5303149"/>
            <a:ext cx="1354703" cy="13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4910" y="2753700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Physical education, physical activity and sport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5881" y="355775"/>
            <a:ext cx="242631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Food and </a:t>
            </a:r>
            <a:r>
              <a:rPr lang="en-GB" sz="2400" b="1" dirty="0" smtClean="0"/>
              <a:t>Health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148260" y="100709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know that people need different kinds of food to keep them </a:t>
            </a:r>
            <a:r>
              <a:rPr lang="en-GB" dirty="0" smtClean="0">
                <a:latin typeface="Comic Sans MS" panose="030F0702030302020204" pitchFamily="66" charset="0"/>
              </a:rPr>
              <a:t>healthy.     </a:t>
            </a:r>
            <a:r>
              <a:rPr lang="en-GB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HWB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0-32a</a:t>
            </a:r>
          </a:p>
          <a:p>
            <a:pPr algn="ctr"/>
            <a:endParaRPr lang="en-GB" sz="1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 explore and discover where foods come from as I choose, prepare and taste different </a:t>
            </a:r>
            <a:r>
              <a:rPr lang="en-GB" dirty="0" smtClean="0">
                <a:latin typeface="Comic Sans MS" panose="030F0702030302020204" pitchFamily="66" charset="0"/>
              </a:rPr>
              <a:t>foods.     </a:t>
            </a:r>
            <a:r>
              <a:rPr lang="en-GB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HWB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0-35a</a:t>
            </a:r>
            <a:endParaRPr lang="en-GB" sz="16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healthystart.nhs.uk/wp-content/uploads/2011/05/eatwell-plate-labe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11" y="2643302"/>
            <a:ext cx="5320369" cy="39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0.xml><?xml version="1.0" encoding="utf-8"?>
<a:theme xmlns:a="http://schemas.openxmlformats.org/drawingml/2006/main" name="4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9.xml><?xml version="1.0" encoding="utf-8"?>
<a:theme xmlns:a="http://schemas.openxmlformats.org/drawingml/2006/main" name="3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1354</Words>
  <Application>Microsoft Office PowerPoint</Application>
  <PresentationFormat>Widescreen</PresentationFormat>
  <Paragraphs>276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Bodoni MT Black</vt:lpstr>
      <vt:lpstr>Calibri</vt:lpstr>
      <vt:lpstr>Calibri Light</vt:lpstr>
      <vt:lpstr>Century Gothic</vt:lpstr>
      <vt:lpstr>Comic Sans MS</vt:lpstr>
      <vt:lpstr>Corbel</vt:lpstr>
      <vt:lpstr>Courier New</vt:lpstr>
      <vt:lpstr>Franklin Gothic Book</vt:lpstr>
      <vt:lpstr>Garamond</vt:lpstr>
      <vt:lpstr>Gill Sans MT</vt:lpstr>
      <vt:lpstr>Impact</vt:lpstr>
      <vt:lpstr>Gallery</vt:lpstr>
      <vt:lpstr>Basis</vt:lpstr>
      <vt:lpstr>Badge</vt:lpstr>
      <vt:lpstr>1_Gallery</vt:lpstr>
      <vt:lpstr>1_Crop</vt:lpstr>
      <vt:lpstr>Parallax</vt:lpstr>
      <vt:lpstr>Savon</vt:lpstr>
      <vt:lpstr>2_Gallery</vt:lpstr>
      <vt:lpstr>3_Gallery</vt:lpstr>
      <vt:lpstr>4_Gallery</vt:lpstr>
      <vt:lpstr>Office Theme</vt:lpstr>
      <vt:lpstr>St. Barbara’s Primary School</vt:lpstr>
      <vt:lpstr>Overview</vt:lpstr>
      <vt:lpstr>Curriculum for Excellence</vt:lpstr>
      <vt:lpstr>Catholic Education</vt:lpstr>
      <vt:lpstr>Primary 1: Core Curriculum (Recovery)</vt:lpstr>
      <vt:lpstr> GIRFEC AGENDA</vt:lpstr>
      <vt:lpstr>Health and Wellbeing </vt:lpstr>
      <vt:lpstr>Health and Wellbeing HWB </vt:lpstr>
      <vt:lpstr>PowerPoint Presentation</vt:lpstr>
      <vt:lpstr>Interdisciplinary Learning</vt:lpstr>
      <vt:lpstr>Current School Information: Classes</vt:lpstr>
      <vt:lpstr>Current School Information: Health and Safety</vt:lpstr>
      <vt:lpstr>Current School Information: Routines</vt:lpstr>
      <vt:lpstr>Current School Information: Routines</vt:lpstr>
      <vt:lpstr>Current School Information: Meals</vt:lpstr>
      <vt:lpstr>Current School Information: Routines</vt:lpstr>
      <vt:lpstr>Communication</vt:lpstr>
      <vt:lpstr>Medicine/Forgotten Items</vt:lpstr>
      <vt:lpstr>Uniform</vt:lpstr>
      <vt:lpstr>PowerPoint Presentation</vt:lpstr>
      <vt:lpstr>PowerPoint Presentation</vt:lpstr>
      <vt:lpstr>Coming to School: Week 1</vt:lpstr>
      <vt:lpstr>Coming to School: Current Information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Barbara’s Primary School</dc:title>
  <dc:creator>Administrator</dc:creator>
  <cp:lastModifiedBy>Mrs McKinney</cp:lastModifiedBy>
  <cp:revision>31</cp:revision>
  <dcterms:created xsi:type="dcterms:W3CDTF">2020-06-15T14:56:21Z</dcterms:created>
  <dcterms:modified xsi:type="dcterms:W3CDTF">2021-05-26T10:01:49Z</dcterms:modified>
</cp:coreProperties>
</file>