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4.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 id="2147483708" r:id="rId5"/>
    <p:sldMasterId id="2147483726" r:id="rId6"/>
    <p:sldMasterId id="2147483743" r:id="rId7"/>
    <p:sldMasterId id="2147483755" r:id="rId8"/>
    <p:sldMasterId id="2147483767" r:id="rId9"/>
    <p:sldMasterId id="2147483779" r:id="rId10"/>
    <p:sldMasterId id="2147483791" r:id="rId11"/>
    <p:sldMasterId id="2147483821" r:id="rId12"/>
    <p:sldMasterId id="2147483851" r:id="rId13"/>
    <p:sldMasterId id="2147483863" r:id="rId14"/>
    <p:sldMasterId id="2147483887" r:id="rId15"/>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9908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5928662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669030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4D6FDB-6AE3-41C5-A7BC-7441E2B63B39}"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2913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6321288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7918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454055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6083524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0610887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8807600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2508815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4863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031933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8127199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9129311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0215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3934299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2369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3044949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4630799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9210079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0418126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252361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F4D6FDB-6AE3-41C5-A7BC-7441E2B63B39}"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4772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42510747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1932096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3849441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5301B7B-C390-4C9D-AC6E-7B06A90C84C6}" type="datetimeFigureOut">
              <a:rPr lang="en-GB" smtClean="0"/>
              <a:t>10/03/2021</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2238489789"/>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1403468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794141273"/>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0819102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5851412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7095011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76191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7227923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E5301B7B-C390-4C9D-AC6E-7B06A90C84C6}" type="datetimeFigureOut">
              <a:rPr lang="en-GB" smtClean="0"/>
              <a:t>10/03/2021</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4D6FDB-6AE3-41C5-A7BC-7441E2B63B39}"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09296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4D6FDB-6AE3-41C5-A7BC-7441E2B63B39}"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172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40173130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585534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7242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9734317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8275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2093426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5090612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161934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5011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5858038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42802053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7004562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6616617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5133924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4929891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9576713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0037906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7916288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363268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5464274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4555267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1144358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10442212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4155635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1577965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907534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220531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6180735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019976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775187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1201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5476801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91989703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4F4D6FDB-6AE3-41C5-A7BC-7441E2B63B39}" type="slidenum">
              <a:rPr lang="en-GB" smtClean="0"/>
              <a:t>‹#›</a:t>
            </a:fld>
            <a:endParaRPr lang="en-GB"/>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688090083"/>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0271924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4F4D6FDB-6AE3-41C5-A7BC-7441E2B63B39}" type="slidenum">
              <a:rPr lang="en-GB" smtClean="0"/>
              <a:t>‹#›</a:t>
            </a:fld>
            <a:endParaRPr lang="en-GB"/>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6668494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4578813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8505200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4438869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13253271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4F4D6FDB-6AE3-41C5-A7BC-7441E2B63B39}" type="slidenum">
              <a:rPr lang="en-GB" smtClean="0"/>
              <a:t>‹#›</a:t>
            </a:fld>
            <a:endParaRPr lang="en-GB"/>
          </a:p>
        </p:txBody>
      </p:sp>
    </p:spTree>
    <p:extLst>
      <p:ext uri="{BB962C8B-B14F-4D97-AF65-F5344CB8AC3E}">
        <p14:creationId xmlns:p14="http://schemas.microsoft.com/office/powerpoint/2010/main" val="335243083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05808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4F4D6FDB-6AE3-41C5-A7BC-7441E2B63B39}" type="slidenum">
              <a:rPr lang="en-GB" smtClean="0"/>
              <a:t>‹#›</a:t>
            </a:fld>
            <a:endParaRPr lang="en-GB"/>
          </a:p>
        </p:txBody>
      </p:sp>
    </p:spTree>
    <p:extLst>
      <p:ext uri="{BB962C8B-B14F-4D97-AF65-F5344CB8AC3E}">
        <p14:creationId xmlns:p14="http://schemas.microsoft.com/office/powerpoint/2010/main" val="26381064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6672712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2933699" y="6296615"/>
            <a:ext cx="5959577" cy="365125"/>
          </a:xfrm>
        </p:spPr>
        <p:txBody>
          <a:bodyPr/>
          <a:lstStyle/>
          <a:p>
            <a:endParaRPr lang="en-GB"/>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4F4D6FDB-6AE3-41C5-A7BC-7441E2B63B39}" type="slidenum">
              <a:rPr lang="en-GB" smtClean="0"/>
              <a:t>‹#›</a:t>
            </a:fld>
            <a:endParaRPr lang="en-GB"/>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8901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4D6FDB-6AE3-41C5-A7BC-7441E2B63B39}"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5159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5681637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2065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5264086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059681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7145705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885353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9387596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1334276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532640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7690945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8024160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4F4D6FDB-6AE3-41C5-A7BC-7441E2B63B39}" type="slidenum">
              <a:rPr lang="en-GB" smtClean="0"/>
              <a:t>‹#›</a:t>
            </a:fld>
            <a:endParaRPr lang="en-GB"/>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516594540"/>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4127024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4F4D6FDB-6AE3-41C5-A7BC-7441E2B63B39}" type="slidenum">
              <a:rPr lang="en-GB" smtClean="0"/>
              <a:t>‹#›</a:t>
            </a:fld>
            <a:endParaRPr lang="en-GB"/>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0004322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73640115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5790047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164226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29470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786380459"/>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4F4D6FDB-6AE3-41C5-A7BC-7441E2B63B39}" type="slidenum">
              <a:rPr lang="en-GB" smtClean="0"/>
              <a:t>‹#›</a:t>
            </a:fld>
            <a:endParaRPr lang="en-GB"/>
          </a:p>
        </p:txBody>
      </p:sp>
    </p:spTree>
    <p:extLst>
      <p:ext uri="{BB962C8B-B14F-4D97-AF65-F5344CB8AC3E}">
        <p14:creationId xmlns:p14="http://schemas.microsoft.com/office/powerpoint/2010/main" val="821439197"/>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4F4D6FDB-6AE3-41C5-A7BC-7441E2B63B39}" type="slidenum">
              <a:rPr lang="en-GB" smtClean="0"/>
              <a:t>‹#›</a:t>
            </a:fld>
            <a:endParaRPr lang="en-GB"/>
          </a:p>
        </p:txBody>
      </p:sp>
    </p:spTree>
    <p:extLst>
      <p:ext uri="{BB962C8B-B14F-4D97-AF65-F5344CB8AC3E}">
        <p14:creationId xmlns:p14="http://schemas.microsoft.com/office/powerpoint/2010/main" val="770558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64904517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2933699" y="6296615"/>
            <a:ext cx="5959577" cy="365125"/>
          </a:xfrm>
        </p:spPr>
        <p:txBody>
          <a:bodyPr/>
          <a:lstStyle/>
          <a:p>
            <a:endParaRPr lang="en-GB"/>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4F4D6FDB-6AE3-41C5-A7BC-7441E2B63B39}" type="slidenum">
              <a:rPr lang="en-GB" smtClean="0"/>
              <a:t>‹#›</a:t>
            </a:fld>
            <a:endParaRPr lang="en-GB"/>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43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3268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988138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66663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250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960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660289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22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883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915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781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4D6FDB-6AE3-41C5-A7BC-7441E2B63B39}"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79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571429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604216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42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293210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4064265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39178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783303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372832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020602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103723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74377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969482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614690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325663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504598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170677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631960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227276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995963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295059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607227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69067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9165022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36805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82872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926436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572668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039135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42708191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604649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4371470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5877729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50577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4366837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677991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559504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819148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942278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3316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0910714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123506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41466010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4F4D6FDB-6AE3-41C5-A7BC-7441E2B63B39}"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17563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2770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946374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6483064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1037593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6226954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819195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329275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6878735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7623760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8517156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9147100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89075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8715094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4199437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42234215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8371586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2261646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4D6FDB-6AE3-41C5-A7BC-7441E2B63B39}"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3334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8224886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4D6FDB-6AE3-41C5-A7BC-7441E2B63B39}"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8897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6959501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412365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37584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7017552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5301B7B-C390-4C9D-AC6E-7B06A90C84C6}" type="datetimeFigureOut">
              <a:rPr lang="en-GB" smtClean="0"/>
              <a:t>10/03/2021</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398464575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42525037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273940868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1199680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01B7B-C390-4C9D-AC6E-7B06A90C84C6}"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1715083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01B7B-C390-4C9D-AC6E-7B06A90C84C6}"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7542625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01B7B-C390-4C9D-AC6E-7B06A90C84C6}"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33019120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E5301B7B-C390-4C9D-AC6E-7B06A90C84C6}" type="datetimeFigureOut">
              <a:rPr lang="en-GB" smtClean="0"/>
              <a:t>10/03/2021</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4D6FDB-6AE3-41C5-A7BC-7441E2B63B39}"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54187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5301B7B-C390-4C9D-AC6E-7B06A90C84C6}" type="datetimeFigureOut">
              <a:rPr lang="en-GB" smtClean="0"/>
              <a:t>10/03/2021</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4D6FDB-6AE3-41C5-A7BC-7441E2B63B39}"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50249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01B7B-C390-4C9D-AC6E-7B06A90C84C6}"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D6FDB-6AE3-41C5-A7BC-7441E2B63B39}" type="slidenum">
              <a:rPr lang="en-GB" smtClean="0"/>
              <a:t>‹#›</a:t>
            </a:fld>
            <a:endParaRPr lang="en-GB"/>
          </a:p>
        </p:txBody>
      </p:sp>
    </p:spTree>
    <p:extLst>
      <p:ext uri="{BB962C8B-B14F-4D97-AF65-F5344CB8AC3E}">
        <p14:creationId xmlns:p14="http://schemas.microsoft.com/office/powerpoint/2010/main" val="158688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0.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1.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theme" Target="../theme/theme12.xml"/><Relationship Id="rId3" Type="http://schemas.openxmlformats.org/officeDocument/2006/relationships/slideLayout" Target="../slideLayouts/slideLayout147.xml"/><Relationship Id="rId21" Type="http://schemas.openxmlformats.org/officeDocument/2006/relationships/image" Target="../media/image18.png"/><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image" Target="../media/image17.pn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image" Target="../media/image16.png"/><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image" Target="../media/image19.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7.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10.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7.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8.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9.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135278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118148945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4D6FDB-6AE3-41C5-A7BC-7441E2B63B39}"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74224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1818297812"/>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4F4D6FDB-6AE3-41C5-A7BC-7441E2B63B39}" type="slidenum">
              <a:rPr lang="en-GB" smtClean="0"/>
              <a:t>‹#›</a:t>
            </a:fld>
            <a:endParaRPr lang="en-GB"/>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6862579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375170802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4F4D6FDB-6AE3-41C5-A7BC-7441E2B63B39}" type="slidenum">
              <a:rPr lang="en-GB" smtClean="0"/>
              <a:t>‹#›</a:t>
            </a:fld>
            <a:endParaRPr lang="en-GB"/>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917727"/>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1843097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31898765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2123080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162482230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79670789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418769539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4D6FDB-6AE3-41C5-A7BC-7441E2B63B39}" type="slidenum">
              <a:rPr lang="en-GB" smtClean="0"/>
              <a:t>‹#›</a:t>
            </a:fld>
            <a:endParaRPr lang="en-GB"/>
          </a:p>
        </p:txBody>
      </p:sp>
    </p:spTree>
    <p:extLst>
      <p:ext uri="{BB962C8B-B14F-4D97-AF65-F5344CB8AC3E}">
        <p14:creationId xmlns:p14="http://schemas.microsoft.com/office/powerpoint/2010/main" val="181847457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5301B7B-C390-4C9D-AC6E-7B06A90C84C6}" type="datetimeFigureOut">
              <a:rPr lang="en-GB" smtClean="0"/>
              <a:t>10/03/2021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4D6FDB-6AE3-41C5-A7BC-7441E2B63B39}"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16688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encrypted-tbn0.gstatic.com/images?q=tbn:ANd9GcQWRNi5lLT2K3kt901NhxrSaZ4kqceYbB2-2A&amp;usqp=CAU" TargetMode="Externa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4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1.xml"/></Relationships>
</file>

<file path=ppt/slides/_rels/slide1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179.xml"/><Relationship Id="rId5" Type="http://schemas.openxmlformats.org/officeDocument/2006/relationships/image" Target="../media/image50.jp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1.jpeg"/><Relationship Id="rId1" Type="http://schemas.openxmlformats.org/officeDocument/2006/relationships/slideLayout" Target="../slideLayouts/slideLayout190.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7.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36911"/>
            <a:ext cx="9144000" cy="2387600"/>
          </a:xfrm>
        </p:spPr>
        <p:txBody>
          <a:bodyPr>
            <a:normAutofit fontScale="90000"/>
          </a:bodyPr>
          <a:lstStyle/>
          <a:p>
            <a:r>
              <a:rPr lang="en-GB" b="1" cap="all" dirty="0" smtClean="0"/>
              <a:t/>
            </a:r>
            <a:br>
              <a:rPr lang="en-GB" b="1" cap="all" dirty="0" smtClean="0"/>
            </a:br>
            <a:r>
              <a:rPr lang="en-GB" b="1" cap="all" dirty="0"/>
              <a:t/>
            </a:r>
            <a:br>
              <a:rPr lang="en-GB" b="1" cap="all" dirty="0"/>
            </a:br>
            <a:r>
              <a:rPr lang="en-GB" b="1" cap="all" dirty="0" smtClean="0"/>
              <a:t>Welcome </a:t>
            </a:r>
            <a:r>
              <a:rPr lang="en-GB" b="1" cap="all" dirty="0"/>
              <a:t>back to school              after </a:t>
            </a:r>
            <a:r>
              <a:rPr lang="en-GB" b="1" cap="all" dirty="0" smtClean="0"/>
              <a:t>lockdown!</a:t>
            </a:r>
            <a:r>
              <a:rPr lang="en-GB" b="1" cap="all" dirty="0"/>
              <a:t/>
            </a:r>
            <a:br>
              <a:rPr lang="en-GB" b="1" cap="all" dirty="0"/>
            </a:br>
            <a:r>
              <a:rPr lang="en-GB" dirty="0"/>
              <a:t> </a:t>
            </a:r>
            <a:br>
              <a:rPr lang="en-GB" dirty="0"/>
            </a:br>
            <a:endParaRPr lang="en-GB" dirty="0"/>
          </a:p>
        </p:txBody>
      </p:sp>
      <p:sp>
        <p:nvSpPr>
          <p:cNvPr id="3" name="Subtitle 2"/>
          <p:cNvSpPr>
            <a:spLocks noGrp="1"/>
          </p:cNvSpPr>
          <p:nvPr>
            <p:ph type="subTitle" idx="1"/>
          </p:nvPr>
        </p:nvSpPr>
        <p:spPr>
          <a:xfrm>
            <a:off x="1409700" y="4914899"/>
            <a:ext cx="9423400" cy="1676401"/>
          </a:xfrm>
        </p:spPr>
        <p:txBody>
          <a:bodyPr>
            <a:normAutofit fontScale="92500" lnSpcReduction="20000"/>
          </a:bodyPr>
          <a:lstStyle/>
          <a:p>
            <a:r>
              <a:rPr lang="en-GB" sz="1900" dirty="0" smtClean="0">
                <a:latin typeface="Comic Sans MS" panose="030F0702030302020204" pitchFamily="66" charset="0"/>
              </a:rPr>
              <a:t>Primary 4 – Primary 7</a:t>
            </a:r>
          </a:p>
          <a:p>
            <a:r>
              <a:rPr lang="en-GB" sz="1900" dirty="0" smtClean="0">
                <a:latin typeface="Comic Sans MS" panose="030F0702030302020204" pitchFamily="66" charset="0"/>
              </a:rPr>
              <a:t>11</a:t>
            </a:r>
            <a:r>
              <a:rPr lang="en-GB" sz="1900" baseline="30000" dirty="0" smtClean="0">
                <a:latin typeface="Comic Sans MS" panose="030F0702030302020204" pitchFamily="66" charset="0"/>
              </a:rPr>
              <a:t>th</a:t>
            </a:r>
            <a:r>
              <a:rPr lang="en-GB" sz="1900" dirty="0" smtClean="0">
                <a:latin typeface="Comic Sans MS" panose="030F0702030302020204" pitchFamily="66" charset="0"/>
              </a:rPr>
              <a:t> March 2021</a:t>
            </a:r>
          </a:p>
          <a:p>
            <a:endParaRPr lang="en-GB" dirty="0"/>
          </a:p>
          <a:p>
            <a:r>
              <a:rPr lang="en-GB" sz="1400" b="1" dirty="0">
                <a:latin typeface="Comic Sans MS" panose="030F0702030302020204" pitchFamily="66" charset="0"/>
              </a:rPr>
              <a:t>North Lanarkshire Educational Psychology </a:t>
            </a:r>
            <a:r>
              <a:rPr lang="en-GB" sz="1400" b="1" dirty="0" smtClean="0">
                <a:latin typeface="Comic Sans MS" panose="030F0702030302020204" pitchFamily="66" charset="0"/>
              </a:rPr>
              <a:t>Service                                       Spring 2021</a:t>
            </a:r>
            <a:endParaRPr lang="en-GB" sz="1400" b="1" dirty="0">
              <a:latin typeface="Comic Sans MS" panose="030F0702030302020204" pitchFamily="66" charset="0"/>
            </a:endParaRPr>
          </a:p>
          <a:p>
            <a:r>
              <a:rPr lang="en-GB" sz="2100" dirty="0">
                <a:latin typeface="Comic Sans MS" panose="030F0702030302020204" pitchFamily="66" charset="0"/>
              </a:rPr>
              <a:t> </a:t>
            </a:r>
          </a:p>
          <a:p>
            <a:endParaRPr lang="en-GB" dirty="0"/>
          </a:p>
        </p:txBody>
      </p:sp>
      <p:pic>
        <p:nvPicPr>
          <p:cNvPr id="1026" name="Picture 2" descr="welcome - PowerLangu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467225" y="311151"/>
            <a:ext cx="32575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NL Logo"/>
          <p:cNvPicPr>
            <a:picLocks noChangeAspect="1" noChangeArrowheads="1"/>
          </p:cNvPicPr>
          <p:nvPr/>
        </p:nvPicPr>
        <p:blipFill>
          <a:blip r:embed="rId4">
            <a:extLst>
              <a:ext uri="{28A0092B-C50C-407E-A947-70E740481C1C}">
                <a14:useLocalDpi xmlns:a14="http://schemas.microsoft.com/office/drawing/2010/main" val="0"/>
              </a:ext>
            </a:extLst>
          </a:blip>
          <a:srcRect l="938" r="938"/>
          <a:stretch>
            <a:fillRect/>
          </a:stretch>
        </p:blipFill>
        <p:spPr bwMode="auto">
          <a:xfrm>
            <a:off x="841374" y="5669755"/>
            <a:ext cx="1365251" cy="876300"/>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spTree>
    <p:extLst>
      <p:ext uri="{BB962C8B-B14F-4D97-AF65-F5344CB8AC3E}">
        <p14:creationId xmlns:p14="http://schemas.microsoft.com/office/powerpoint/2010/main" val="20516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85200" y="2769721"/>
            <a:ext cx="2514600" cy="1819275"/>
          </a:xfrm>
          <a:prstGeom prst="rect">
            <a:avLst/>
          </a:prstGeom>
        </p:spPr>
      </p:pic>
      <p:sp>
        <p:nvSpPr>
          <p:cNvPr id="2" name="Rectangle 1"/>
          <p:cNvSpPr/>
          <p:nvPr/>
        </p:nvSpPr>
        <p:spPr>
          <a:xfrm>
            <a:off x="1431925" y="1764180"/>
            <a:ext cx="10629900" cy="3048912"/>
          </a:xfrm>
          <a:prstGeom prst="rect">
            <a:avLst/>
          </a:prstGeom>
        </p:spPr>
        <p:txBody>
          <a:bodyPr wrap="square">
            <a:spAutoFit/>
          </a:bodyPr>
          <a:lstStyle/>
          <a:p>
            <a:pPr>
              <a:lnSpc>
                <a:spcPct val="150000"/>
              </a:lnSpc>
              <a:spcAft>
                <a:spcPts val="1400"/>
              </a:spcAft>
            </a:pPr>
            <a:r>
              <a:rPr lang="en-GB" sz="2400" kern="1400" dirty="0">
                <a:solidFill>
                  <a:srgbClr val="111111"/>
                </a:solidFill>
                <a:latin typeface="Arial" panose="020B0604020202020204" pitchFamily="34" charset="0"/>
              </a:rPr>
              <a:t>If our</a:t>
            </a:r>
            <a:r>
              <a:rPr lang="en-GB" sz="2400" b="1" kern="1400" dirty="0">
                <a:solidFill>
                  <a:srgbClr val="7030A0"/>
                </a:solidFill>
                <a:latin typeface="Arial" panose="020B0604020202020204" pitchFamily="34" charset="0"/>
              </a:rPr>
              <a:t> bodies </a:t>
            </a:r>
            <a:r>
              <a:rPr lang="en-GB" sz="2400" kern="1400" dirty="0">
                <a:solidFill>
                  <a:srgbClr val="111111"/>
                </a:solidFill>
                <a:latin typeface="Arial" panose="020B0604020202020204" pitchFamily="34" charset="0"/>
              </a:rPr>
              <a:t>feel more calm and relaxed through doing deep tummy breathing or tensing and releasing our muscles, then our </a:t>
            </a:r>
            <a:r>
              <a:rPr lang="en-GB" sz="2400" b="1" kern="1400" dirty="0">
                <a:solidFill>
                  <a:srgbClr val="7030A0"/>
                </a:solidFill>
                <a:latin typeface="Arial" panose="020B0604020202020204" pitchFamily="34" charset="0"/>
              </a:rPr>
              <a:t>brains</a:t>
            </a:r>
            <a:r>
              <a:rPr lang="en-GB" sz="2400" kern="1400" dirty="0">
                <a:solidFill>
                  <a:srgbClr val="111111"/>
                </a:solidFill>
                <a:latin typeface="Arial" panose="020B0604020202020204" pitchFamily="34" charset="0"/>
              </a:rPr>
              <a:t> </a:t>
            </a:r>
            <a:endParaRPr lang="en-GB" sz="2400" kern="1400" dirty="0" smtClean="0">
              <a:solidFill>
                <a:srgbClr val="111111"/>
              </a:solidFill>
              <a:latin typeface="Arial" panose="020B0604020202020204" pitchFamily="34" charset="0"/>
            </a:endParaRPr>
          </a:p>
          <a:p>
            <a:pPr>
              <a:lnSpc>
                <a:spcPct val="150000"/>
              </a:lnSpc>
              <a:spcAft>
                <a:spcPts val="1400"/>
              </a:spcAft>
            </a:pPr>
            <a:r>
              <a:rPr lang="en-GB" sz="2400" kern="1400" dirty="0" smtClean="0">
                <a:solidFill>
                  <a:srgbClr val="111111"/>
                </a:solidFill>
                <a:latin typeface="Arial" panose="020B0604020202020204" pitchFamily="34" charset="0"/>
              </a:rPr>
              <a:t>also </a:t>
            </a:r>
            <a:r>
              <a:rPr lang="en-GB" sz="2400" kern="1400" dirty="0">
                <a:solidFill>
                  <a:srgbClr val="111111"/>
                </a:solidFill>
                <a:latin typeface="Arial" panose="020B0604020202020204" pitchFamily="34" charset="0"/>
              </a:rPr>
              <a:t>tend to feel calmer and more in control of what we </a:t>
            </a:r>
            <a:endParaRPr lang="en-GB" sz="2400" kern="1400" dirty="0" smtClean="0">
              <a:solidFill>
                <a:srgbClr val="111111"/>
              </a:solidFill>
              <a:latin typeface="Arial" panose="020B0604020202020204" pitchFamily="34" charset="0"/>
            </a:endParaRPr>
          </a:p>
          <a:p>
            <a:pPr>
              <a:lnSpc>
                <a:spcPct val="150000"/>
              </a:lnSpc>
              <a:spcAft>
                <a:spcPts val="1400"/>
              </a:spcAft>
            </a:pPr>
            <a:r>
              <a:rPr lang="en-GB" sz="2400" kern="1400" dirty="0" smtClean="0">
                <a:solidFill>
                  <a:srgbClr val="111111"/>
                </a:solidFill>
                <a:latin typeface="Arial" panose="020B0604020202020204" pitchFamily="34" charset="0"/>
              </a:rPr>
              <a:t>are thinking</a:t>
            </a:r>
            <a:r>
              <a:rPr lang="en-GB" sz="2400" kern="1400" dirty="0">
                <a:solidFill>
                  <a:srgbClr val="111111"/>
                </a:solidFill>
                <a:latin typeface="Arial" panose="020B0604020202020204" pitchFamily="34" charset="0"/>
              </a:rPr>
              <a:t>, feeling and doing.</a:t>
            </a:r>
            <a:endParaRPr lang="en-GB" sz="2400"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pic>
        <p:nvPicPr>
          <p:cNvPr id="8194" name="Picture 2" descr="rel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558800"/>
            <a:ext cx="1552319" cy="1427163"/>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spTree>
    <p:extLst>
      <p:ext uri="{BB962C8B-B14F-4D97-AF65-F5344CB8AC3E}">
        <p14:creationId xmlns:p14="http://schemas.microsoft.com/office/powerpoint/2010/main" val="3749100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519550"/>
            <a:ext cx="10782300" cy="5700920"/>
          </a:xfrm>
          <a:prstGeom prst="rect">
            <a:avLst/>
          </a:prstGeom>
        </p:spPr>
        <p:txBody>
          <a:bodyPr wrap="square">
            <a:spAutoFit/>
          </a:bodyPr>
          <a:lstStyle/>
          <a:p>
            <a:pPr>
              <a:lnSpc>
                <a:spcPct val="150000"/>
              </a:lnSpc>
              <a:spcAft>
                <a:spcPts val="1400"/>
              </a:spcAft>
            </a:pPr>
            <a:r>
              <a:rPr lang="en-GB" kern="1400" dirty="0">
                <a:solidFill>
                  <a:srgbClr val="111111"/>
                </a:solidFill>
                <a:latin typeface="Arial" panose="020B0604020202020204" pitchFamily="34" charset="0"/>
              </a:rPr>
              <a:t>Sometimes if we are going through a change, we notice that  </a:t>
            </a:r>
            <a:r>
              <a:rPr lang="en-GB" kern="1400" dirty="0" smtClean="0">
                <a:solidFill>
                  <a:srgbClr val="111111"/>
                </a:solidFill>
                <a:latin typeface="Arial" panose="020B0604020202020204" pitchFamily="34" charset="0"/>
              </a:rPr>
              <a:t>bothersome </a:t>
            </a:r>
            <a:r>
              <a:rPr lang="en-GB" kern="1400" dirty="0">
                <a:solidFill>
                  <a:srgbClr val="111111"/>
                </a:solidFill>
                <a:latin typeface="Arial" panose="020B0604020202020204" pitchFamily="34" charset="0"/>
              </a:rPr>
              <a:t>worries and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thoughts </a:t>
            </a:r>
            <a:r>
              <a:rPr lang="en-GB" kern="1400" dirty="0">
                <a:solidFill>
                  <a:srgbClr val="111111"/>
                </a:solidFill>
                <a:latin typeface="Arial" panose="020B0604020202020204" pitchFamily="34" charset="0"/>
              </a:rPr>
              <a:t>are going round and round in our heads.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It </a:t>
            </a:r>
            <a:r>
              <a:rPr lang="en-GB" kern="1400" dirty="0">
                <a:solidFill>
                  <a:srgbClr val="111111"/>
                </a:solidFill>
                <a:latin typeface="Arial" panose="020B0604020202020204" pitchFamily="34" charset="0"/>
              </a:rPr>
              <a:t>can feel like you cannot think about anything else, as if your brain has been hijacked!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Worries </a:t>
            </a:r>
            <a:r>
              <a:rPr lang="en-GB" kern="1400" dirty="0">
                <a:solidFill>
                  <a:srgbClr val="111111"/>
                </a:solidFill>
                <a:latin typeface="Arial" panose="020B0604020202020204" pitchFamily="34" charset="0"/>
              </a:rPr>
              <a:t>grow and get  </a:t>
            </a:r>
            <a:r>
              <a:rPr lang="en-GB" kern="1400" dirty="0" smtClean="0">
                <a:solidFill>
                  <a:srgbClr val="111111"/>
                </a:solidFill>
                <a:latin typeface="Arial" panose="020B0604020202020204" pitchFamily="34" charset="0"/>
              </a:rPr>
              <a:t>stronger </a:t>
            </a:r>
            <a:r>
              <a:rPr lang="en-GB" kern="1400" dirty="0">
                <a:solidFill>
                  <a:srgbClr val="111111"/>
                </a:solidFill>
                <a:latin typeface="Arial" panose="020B0604020202020204" pitchFamily="34" charset="0"/>
              </a:rPr>
              <a:t>the more attention they receive.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The </a:t>
            </a:r>
            <a:r>
              <a:rPr lang="en-GB" kern="1400" dirty="0">
                <a:solidFill>
                  <a:srgbClr val="111111"/>
                </a:solidFill>
                <a:latin typeface="Arial" panose="020B0604020202020204" pitchFamily="34" charset="0"/>
              </a:rPr>
              <a:t>more we notice </a:t>
            </a:r>
            <a:r>
              <a:rPr lang="en-GB" kern="1400" dirty="0" smtClean="0">
                <a:solidFill>
                  <a:srgbClr val="111111"/>
                </a:solidFill>
                <a:latin typeface="Arial" panose="020B0604020202020204" pitchFamily="34" charset="0"/>
              </a:rPr>
              <a:t>worries, </a:t>
            </a:r>
            <a:r>
              <a:rPr lang="en-GB" kern="1400" dirty="0">
                <a:solidFill>
                  <a:srgbClr val="111111"/>
                </a:solidFill>
                <a:latin typeface="Arial" panose="020B0604020202020204" pitchFamily="34" charset="0"/>
              </a:rPr>
              <a:t>the </a:t>
            </a:r>
            <a:r>
              <a:rPr lang="en-GB" sz="2800" kern="1400" dirty="0">
                <a:solidFill>
                  <a:srgbClr val="FF0000"/>
                </a:solidFill>
                <a:latin typeface="Arial" panose="020B0604020202020204" pitchFamily="34" charset="0"/>
              </a:rPr>
              <a:t>bigger</a:t>
            </a:r>
            <a:r>
              <a:rPr lang="en-GB" kern="1400" dirty="0">
                <a:solidFill>
                  <a:srgbClr val="111111"/>
                </a:solidFill>
                <a:latin typeface="Arial" panose="020B0604020202020204" pitchFamily="34" charset="0"/>
              </a:rPr>
              <a:t> and more bothersome they get. </a:t>
            </a:r>
            <a:endParaRPr lang="en-GB" sz="1050" kern="1400" dirty="0" smtClean="0">
              <a:ln>
                <a:noFill/>
              </a:ln>
              <a:solidFill>
                <a:srgbClr val="4D4D4D"/>
              </a:solidFill>
              <a:effectLst/>
              <a:latin typeface="Arial" panose="020B0604020202020204" pitchFamily="34" charset="0"/>
            </a:endParaRPr>
          </a:p>
          <a:p>
            <a:pPr>
              <a:lnSpc>
                <a:spcPct val="150000"/>
              </a:lnSpc>
              <a:spcAft>
                <a:spcPts val="1400"/>
              </a:spcAft>
            </a:pPr>
            <a:r>
              <a:rPr lang="en-GB" kern="1400" dirty="0">
                <a:solidFill>
                  <a:srgbClr val="111111"/>
                </a:solidFill>
                <a:latin typeface="Arial" panose="020B0604020202020204" pitchFamily="34" charset="0"/>
              </a:rPr>
              <a:t> </a:t>
            </a:r>
            <a:endParaRPr lang="en-GB" sz="1050" kern="1400" dirty="0" smtClean="0">
              <a:ln>
                <a:noFill/>
              </a:ln>
              <a:solidFill>
                <a:srgbClr val="4D4D4D"/>
              </a:solidFill>
              <a:effectLst/>
              <a:latin typeface="Arial" panose="020B0604020202020204" pitchFamily="34" charset="0"/>
            </a:endParaRPr>
          </a:p>
          <a:p>
            <a:pPr>
              <a:lnSpc>
                <a:spcPct val="150000"/>
              </a:lnSpc>
              <a:spcAft>
                <a:spcPts val="1400"/>
              </a:spcAft>
            </a:pPr>
            <a:r>
              <a:rPr lang="en-GB" kern="1400" dirty="0">
                <a:solidFill>
                  <a:srgbClr val="111111"/>
                </a:solidFill>
                <a:latin typeface="Arial" panose="020B0604020202020204" pitchFamily="34" charset="0"/>
              </a:rPr>
              <a:t>If you are finding worries and thoughts are going around in your head, it might be helpful to share these with someone you trust.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This </a:t>
            </a:r>
            <a:r>
              <a:rPr lang="en-GB" kern="1400" dirty="0">
                <a:solidFill>
                  <a:srgbClr val="111111"/>
                </a:solidFill>
                <a:latin typeface="Arial" panose="020B0604020202020204" pitchFamily="34" charset="0"/>
              </a:rPr>
              <a:t>might be a parent, an older brother or sister, or even a pet!</a:t>
            </a:r>
            <a:endParaRPr lang="en-GB"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96" t="10302" r="1096" b="5833"/>
          <a:stretch/>
        </p:blipFill>
        <p:spPr>
          <a:xfrm>
            <a:off x="9936162" y="519550"/>
            <a:ext cx="1506538" cy="1898642"/>
          </a:xfrm>
          <a:prstGeom prst="rect">
            <a:avLst/>
          </a:prstGeom>
        </p:spPr>
      </p:pic>
      <p:pic>
        <p:nvPicPr>
          <p:cNvPr id="5" name="Picture 4"/>
          <p:cNvPicPr>
            <a:picLocks noChangeAspect="1"/>
          </p:cNvPicPr>
          <p:nvPr/>
        </p:nvPicPr>
        <p:blipFill rotWithShape="1">
          <a:blip r:embed="rId3"/>
          <a:srcRect l="3382" t="11384" r="5798" b="25228"/>
          <a:stretch/>
        </p:blipFill>
        <p:spPr>
          <a:xfrm>
            <a:off x="7429500" y="4868731"/>
            <a:ext cx="2921000" cy="1351739"/>
          </a:xfrm>
          <a:prstGeom prst="rect">
            <a:avLst/>
          </a:prstGeom>
        </p:spPr>
      </p:pic>
    </p:spTree>
    <p:extLst>
      <p:ext uri="{BB962C8B-B14F-4D97-AF65-F5344CB8AC3E}">
        <p14:creationId xmlns:p14="http://schemas.microsoft.com/office/powerpoint/2010/main" val="9326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 m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5" y="890965"/>
            <a:ext cx="919163" cy="919163"/>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sp>
        <p:nvSpPr>
          <p:cNvPr id="2" name="Rectangle 1"/>
          <p:cNvSpPr/>
          <p:nvPr/>
        </p:nvSpPr>
        <p:spPr>
          <a:xfrm>
            <a:off x="977900" y="1350547"/>
            <a:ext cx="10033000" cy="2730876"/>
          </a:xfrm>
          <a:prstGeom prst="rect">
            <a:avLst/>
          </a:prstGeom>
        </p:spPr>
        <p:txBody>
          <a:bodyPr wrap="square">
            <a:spAutoFit/>
          </a:bodyPr>
          <a:lstStyle/>
          <a:p>
            <a:pPr>
              <a:lnSpc>
                <a:spcPct val="150000"/>
              </a:lnSpc>
              <a:spcAft>
                <a:spcPts val="1400"/>
              </a:spcAft>
            </a:pPr>
            <a:r>
              <a:rPr lang="en-GB" kern="1400" dirty="0">
                <a:solidFill>
                  <a:srgbClr val="111111"/>
                </a:solidFill>
                <a:latin typeface="Arial" panose="020B0604020202020204" pitchFamily="34" charset="0"/>
              </a:rPr>
              <a:t>You can agree a ‘Worry </a:t>
            </a:r>
            <a:r>
              <a:rPr lang="en-GB" kern="1400" dirty="0" smtClean="0">
                <a:solidFill>
                  <a:srgbClr val="111111"/>
                </a:solidFill>
                <a:latin typeface="Arial" panose="020B0604020202020204" pitchFamily="34" charset="0"/>
              </a:rPr>
              <a:t>Time,’ </a:t>
            </a:r>
            <a:r>
              <a:rPr lang="en-GB" kern="1400" dirty="0">
                <a:solidFill>
                  <a:srgbClr val="111111"/>
                </a:solidFill>
                <a:latin typeface="Arial" panose="020B0604020202020204" pitchFamily="34" charset="0"/>
              </a:rPr>
              <a:t>10 minutes when you can talk about what you are thinking and feeling and not be disturbed by anything else.</a:t>
            </a:r>
            <a:endParaRPr lang="en-GB" kern="1400" dirty="0" smtClean="0">
              <a:ln>
                <a:noFill/>
              </a:ln>
              <a:solidFill>
                <a:srgbClr val="4D4D4D"/>
              </a:solidFill>
              <a:effectLst/>
              <a:latin typeface="Arial" panose="020B0604020202020204" pitchFamily="34" charset="0"/>
            </a:endParaRPr>
          </a:p>
          <a:p>
            <a:pPr>
              <a:lnSpc>
                <a:spcPct val="150000"/>
              </a:lnSpc>
              <a:spcAft>
                <a:spcPts val="1400"/>
              </a:spcAft>
            </a:pPr>
            <a:r>
              <a:rPr lang="en-GB" kern="1400" dirty="0">
                <a:solidFill>
                  <a:srgbClr val="111111"/>
                </a:solidFill>
                <a:latin typeface="Arial" panose="020B0604020202020204" pitchFamily="34" charset="0"/>
              </a:rPr>
              <a:t> </a:t>
            </a:r>
            <a:r>
              <a:rPr lang="en-GB" kern="1400" dirty="0" smtClean="0">
                <a:solidFill>
                  <a:srgbClr val="111111"/>
                </a:solidFill>
                <a:latin typeface="Arial" panose="020B0604020202020204" pitchFamily="34" charset="0"/>
              </a:rPr>
              <a:t>If </a:t>
            </a:r>
            <a:r>
              <a:rPr lang="en-GB" kern="1400" dirty="0">
                <a:solidFill>
                  <a:srgbClr val="111111"/>
                </a:solidFill>
                <a:latin typeface="Arial" panose="020B0604020202020204" pitchFamily="34" charset="0"/>
              </a:rPr>
              <a:t>the bothersome worries or thoughts come up at any other time, write them down so you can refer to them during Worry </a:t>
            </a:r>
            <a:r>
              <a:rPr lang="en-GB" kern="1400" dirty="0" smtClean="0">
                <a:solidFill>
                  <a:srgbClr val="111111"/>
                </a:solidFill>
                <a:latin typeface="Arial" panose="020B0604020202020204" pitchFamily="34" charset="0"/>
              </a:rPr>
              <a:t>Time…and </a:t>
            </a:r>
            <a:r>
              <a:rPr lang="en-GB" kern="1400" dirty="0">
                <a:solidFill>
                  <a:srgbClr val="111111"/>
                </a:solidFill>
                <a:latin typeface="Arial" panose="020B0604020202020204" pitchFamily="34" charset="0"/>
              </a:rPr>
              <a:t>then distract yourself by getting on with something you enjoy doing.</a:t>
            </a:r>
            <a:endParaRPr lang="en-GB"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pic>
        <p:nvPicPr>
          <p:cNvPr id="10243" name="Picture 3" descr="notepad-97841_6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1536">
            <a:off x="10317546" y="1535439"/>
            <a:ext cx="1144588" cy="1047750"/>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pic>
        <p:nvPicPr>
          <p:cNvPr id="4" name="Picture 3"/>
          <p:cNvPicPr>
            <a:picLocks noChangeAspect="1"/>
          </p:cNvPicPr>
          <p:nvPr/>
        </p:nvPicPr>
        <p:blipFill>
          <a:blip r:embed="rId4"/>
          <a:stretch>
            <a:fillRect/>
          </a:stretch>
        </p:blipFill>
        <p:spPr>
          <a:xfrm>
            <a:off x="715962" y="3790632"/>
            <a:ext cx="2914806" cy="2000568"/>
          </a:xfrm>
          <a:prstGeom prst="rect">
            <a:avLst/>
          </a:prstGeom>
        </p:spPr>
      </p:pic>
      <p:pic>
        <p:nvPicPr>
          <p:cNvPr id="6" name="Picture 5"/>
          <p:cNvPicPr>
            <a:picLocks noChangeAspect="1"/>
          </p:cNvPicPr>
          <p:nvPr/>
        </p:nvPicPr>
        <p:blipFill>
          <a:blip r:embed="rId5"/>
          <a:stretch>
            <a:fillRect/>
          </a:stretch>
        </p:blipFill>
        <p:spPr>
          <a:xfrm>
            <a:off x="4332185" y="4288054"/>
            <a:ext cx="3527629" cy="2000568"/>
          </a:xfrm>
          <a:prstGeom prst="rect">
            <a:avLst/>
          </a:prstGeom>
        </p:spPr>
      </p:pic>
      <p:pic>
        <p:nvPicPr>
          <p:cNvPr id="8" name="Picture 7"/>
          <p:cNvPicPr>
            <a:picLocks noChangeAspect="1"/>
          </p:cNvPicPr>
          <p:nvPr/>
        </p:nvPicPr>
        <p:blipFill>
          <a:blip r:embed="rId6"/>
          <a:stretch>
            <a:fillRect/>
          </a:stretch>
        </p:blipFill>
        <p:spPr>
          <a:xfrm>
            <a:off x="8358031" y="3790632"/>
            <a:ext cx="2974263" cy="1979237"/>
          </a:xfrm>
          <a:prstGeom prst="rect">
            <a:avLst/>
          </a:prstGeom>
        </p:spPr>
      </p:pic>
    </p:spTree>
    <p:extLst>
      <p:ext uri="{BB962C8B-B14F-4D97-AF65-F5344CB8AC3E}">
        <p14:creationId xmlns:p14="http://schemas.microsoft.com/office/powerpoint/2010/main" val="56229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346" y="1564211"/>
            <a:ext cx="10936254" cy="3089948"/>
          </a:xfrm>
          <a:prstGeom prst="rect">
            <a:avLst/>
          </a:prstGeom>
        </p:spPr>
        <p:txBody>
          <a:bodyPr wrap="square">
            <a:spAutoFit/>
          </a:bodyPr>
          <a:lstStyle/>
          <a:p>
            <a:pPr>
              <a:lnSpc>
                <a:spcPct val="150000"/>
              </a:lnSpc>
              <a:spcAft>
                <a:spcPts val="1400"/>
              </a:spcAft>
            </a:pPr>
            <a:r>
              <a:rPr lang="en-GB" b="1" kern="1400" dirty="0">
                <a:latin typeface="Arial" panose="020B0604020202020204" pitchFamily="34" charset="0"/>
              </a:rPr>
              <a:t>Some children and young people find thinking of their </a:t>
            </a:r>
            <a:r>
              <a:rPr lang="en-GB" b="1" kern="1400" dirty="0" smtClean="0">
                <a:latin typeface="Arial" panose="020B0604020202020204" pitchFamily="34" charset="0"/>
              </a:rPr>
              <a:t>own</a:t>
            </a:r>
          </a:p>
          <a:p>
            <a:pPr>
              <a:lnSpc>
                <a:spcPct val="150000"/>
              </a:lnSpc>
              <a:spcAft>
                <a:spcPts val="1400"/>
              </a:spcAft>
            </a:pPr>
            <a:r>
              <a:rPr lang="en-GB" b="1" kern="1400" dirty="0" smtClean="0">
                <a:latin typeface="Arial" panose="020B0604020202020204" pitchFamily="34" charset="0"/>
              </a:rPr>
              <a:t> </a:t>
            </a:r>
            <a:r>
              <a:rPr lang="en-GB" b="1" kern="1400" dirty="0">
                <a:latin typeface="Arial" panose="020B0604020202020204" pitchFamily="34" charset="0"/>
              </a:rPr>
              <a:t>‘Safe Place’ very helpful.  </a:t>
            </a:r>
            <a:endParaRPr lang="en-GB" b="1" kern="1400" dirty="0" smtClean="0">
              <a:latin typeface="Arial" panose="020B0604020202020204" pitchFamily="34" charset="0"/>
            </a:endParaRPr>
          </a:p>
          <a:p>
            <a:pPr>
              <a:lnSpc>
                <a:spcPct val="150000"/>
              </a:lnSpc>
              <a:spcAft>
                <a:spcPts val="1400"/>
              </a:spcAft>
            </a:pPr>
            <a:r>
              <a:rPr lang="en-GB" b="1" kern="1400" dirty="0" smtClean="0">
                <a:latin typeface="Arial" panose="020B0604020202020204" pitchFamily="34" charset="0"/>
              </a:rPr>
              <a:t>This </a:t>
            </a:r>
            <a:r>
              <a:rPr lang="en-GB" b="1" kern="1400" dirty="0">
                <a:latin typeface="Arial" panose="020B0604020202020204" pitchFamily="34" charset="0"/>
              </a:rPr>
              <a:t>might be somewhere in their home, somewhere they have </a:t>
            </a:r>
            <a:r>
              <a:rPr lang="en-GB" b="1" kern="1400" dirty="0" smtClean="0">
                <a:latin typeface="Arial" panose="020B0604020202020204" pitchFamily="34" charset="0"/>
              </a:rPr>
              <a:t>visited </a:t>
            </a:r>
            <a:r>
              <a:rPr lang="en-GB" b="1" kern="1400" dirty="0">
                <a:latin typeface="Arial" panose="020B0604020202020204" pitchFamily="34" charset="0"/>
              </a:rPr>
              <a:t>or just somewhere special they have created in their </a:t>
            </a:r>
            <a:r>
              <a:rPr lang="en-GB" b="1" kern="1400" dirty="0" smtClean="0">
                <a:latin typeface="Arial" panose="020B0604020202020204" pitchFamily="34" charset="0"/>
              </a:rPr>
              <a:t> imagination</a:t>
            </a:r>
            <a:r>
              <a:rPr lang="en-GB" b="1" kern="1400" dirty="0">
                <a:latin typeface="Arial" panose="020B0604020202020204" pitchFamily="34" charset="0"/>
              </a:rPr>
              <a:t>.  </a:t>
            </a:r>
            <a:endParaRPr lang="en-GB" b="1" kern="1400" dirty="0" smtClean="0">
              <a:latin typeface="Arial" panose="020B0604020202020204" pitchFamily="34" charset="0"/>
            </a:endParaRPr>
          </a:p>
          <a:p>
            <a:pPr>
              <a:lnSpc>
                <a:spcPct val="150000"/>
              </a:lnSpc>
              <a:spcAft>
                <a:spcPts val="1400"/>
              </a:spcAft>
            </a:pPr>
            <a:r>
              <a:rPr lang="en-GB" b="1" kern="1400" dirty="0" smtClean="0">
                <a:latin typeface="Arial" panose="020B0604020202020204" pitchFamily="34" charset="0"/>
              </a:rPr>
              <a:t>                                                                       A </a:t>
            </a:r>
            <a:r>
              <a:rPr lang="en-GB" b="1" kern="1400" dirty="0">
                <a:latin typeface="Arial" panose="020B0604020202020204" pitchFamily="34" charset="0"/>
              </a:rPr>
              <a:t>place where they feel safe, happy, relaxed and content. </a:t>
            </a:r>
            <a:endParaRPr lang="en-GB" b="1" kern="1400" dirty="0" smtClean="0">
              <a:ln>
                <a:noFill/>
              </a:ln>
              <a:effectLst/>
              <a:latin typeface="Arial" panose="020B0604020202020204" pitchFamily="34" charset="0"/>
            </a:endParaRPr>
          </a:p>
          <a:p>
            <a:pPr>
              <a:lnSpc>
                <a:spcPct val="125000"/>
              </a:lnSpc>
              <a:spcAft>
                <a:spcPts val="1000"/>
              </a:spcAft>
            </a:pPr>
            <a:r>
              <a:rPr lang="en-GB" sz="1050" kern="1400" dirty="0" smtClean="0">
                <a:ln>
                  <a:noFill/>
                </a:ln>
                <a:effectLst/>
                <a:latin typeface="Arial" panose="020B0604020202020204" pitchFamily="34" charset="0"/>
              </a:rPr>
              <a:t> </a:t>
            </a:r>
            <a:endParaRPr lang="en-GB" sz="1050" kern="1400" dirty="0">
              <a:ln>
                <a:noFill/>
              </a:ln>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7492692" y="412210"/>
            <a:ext cx="4392804" cy="2203331"/>
          </a:xfrm>
          <a:prstGeom prst="rect">
            <a:avLst/>
          </a:prstGeom>
        </p:spPr>
      </p:pic>
      <p:pic>
        <p:nvPicPr>
          <p:cNvPr id="7" name="Picture 6"/>
          <p:cNvPicPr>
            <a:picLocks noChangeAspect="1"/>
          </p:cNvPicPr>
          <p:nvPr/>
        </p:nvPicPr>
        <p:blipFill>
          <a:blip r:embed="rId3"/>
          <a:stretch>
            <a:fillRect/>
          </a:stretch>
        </p:blipFill>
        <p:spPr>
          <a:xfrm>
            <a:off x="595346" y="3800999"/>
            <a:ext cx="4154454" cy="2613049"/>
          </a:xfrm>
          <a:prstGeom prst="rect">
            <a:avLst/>
          </a:prstGeom>
        </p:spPr>
      </p:pic>
    </p:spTree>
    <p:extLst>
      <p:ext uri="{BB962C8B-B14F-4D97-AF65-F5344CB8AC3E}">
        <p14:creationId xmlns:p14="http://schemas.microsoft.com/office/powerpoint/2010/main" val="150948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508000"/>
            <a:ext cx="10020300" cy="4562146"/>
          </a:xfrm>
          <a:prstGeom prst="rect">
            <a:avLst/>
          </a:prstGeom>
        </p:spPr>
        <p:txBody>
          <a:bodyPr wrap="square">
            <a:spAutoFit/>
          </a:bodyPr>
          <a:lstStyle/>
          <a:p>
            <a:pPr>
              <a:lnSpc>
                <a:spcPct val="150000"/>
              </a:lnSpc>
              <a:spcAft>
                <a:spcPts val="1400"/>
              </a:spcAft>
            </a:pPr>
            <a:r>
              <a:rPr lang="en-GB" kern="1400" dirty="0">
                <a:solidFill>
                  <a:srgbClr val="111111"/>
                </a:solidFill>
                <a:latin typeface="Arial" panose="020B0604020202020204" pitchFamily="34" charset="0"/>
              </a:rPr>
              <a:t>You can draw a picture of your Safe Place and put in lots of details.  Think about what you can see, hear, smell and feel.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Enjoy </a:t>
            </a:r>
            <a:r>
              <a:rPr lang="en-GB" kern="1400" dirty="0">
                <a:solidFill>
                  <a:srgbClr val="111111"/>
                </a:solidFill>
                <a:latin typeface="Arial" panose="020B0604020202020204" pitchFamily="34" charset="0"/>
              </a:rPr>
              <a:t>the positive emotions you feel when thinking about this place or looking at your picture.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You </a:t>
            </a:r>
            <a:r>
              <a:rPr lang="en-GB" kern="1400" dirty="0">
                <a:solidFill>
                  <a:srgbClr val="111111"/>
                </a:solidFill>
                <a:latin typeface="Arial" panose="020B0604020202020204" pitchFamily="34" charset="0"/>
              </a:rPr>
              <a:t>might give your Safe Place a name – like </a:t>
            </a:r>
            <a:r>
              <a:rPr lang="en-GB" b="1" kern="1400" dirty="0">
                <a:solidFill>
                  <a:srgbClr val="FFC000"/>
                </a:solidFill>
                <a:latin typeface="Arial" panose="020B0604020202020204" pitchFamily="34" charset="0"/>
              </a:rPr>
              <a:t>‘Happiness’ </a:t>
            </a:r>
            <a:r>
              <a:rPr lang="en-GB" kern="1400" dirty="0">
                <a:solidFill>
                  <a:srgbClr val="111111"/>
                </a:solidFill>
                <a:latin typeface="Arial" panose="020B0604020202020204" pitchFamily="34" charset="0"/>
              </a:rPr>
              <a:t>or </a:t>
            </a:r>
            <a:r>
              <a:rPr lang="en-GB" b="1" kern="1400" dirty="0">
                <a:solidFill>
                  <a:schemeClr val="accent6">
                    <a:lumMod val="60000"/>
                    <a:lumOff val="40000"/>
                  </a:schemeClr>
                </a:solidFill>
                <a:latin typeface="Arial" panose="020B0604020202020204" pitchFamily="34" charset="0"/>
              </a:rPr>
              <a:t>‘Relaxed’.  </a:t>
            </a:r>
            <a:endParaRPr lang="en-GB" b="1" kern="1400" dirty="0" smtClean="0">
              <a:solidFill>
                <a:schemeClr val="accent6">
                  <a:lumMod val="60000"/>
                  <a:lumOff val="40000"/>
                </a:schemeClr>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When </a:t>
            </a:r>
            <a:r>
              <a:rPr lang="en-GB" kern="1400" dirty="0">
                <a:solidFill>
                  <a:srgbClr val="111111"/>
                </a:solidFill>
                <a:latin typeface="Arial" panose="020B0604020202020204" pitchFamily="34" charset="0"/>
              </a:rPr>
              <a:t>you think of it or look at your picture, focus on how you feel – </a:t>
            </a:r>
            <a:r>
              <a:rPr lang="en-GB" sz="2000" b="1" kern="1400" dirty="0">
                <a:solidFill>
                  <a:schemeClr val="accent6">
                    <a:lumMod val="60000"/>
                    <a:lumOff val="40000"/>
                  </a:schemeClr>
                </a:solidFill>
                <a:latin typeface="Forte" panose="03060902040502070203" pitchFamily="66" charset="0"/>
              </a:rPr>
              <a:t>safe and relaxed </a:t>
            </a:r>
            <a:r>
              <a:rPr lang="en-GB" kern="1400" dirty="0">
                <a:solidFill>
                  <a:srgbClr val="111111"/>
                </a:solidFill>
                <a:latin typeface="Arial" panose="020B0604020202020204" pitchFamily="34" charset="0"/>
              </a:rPr>
              <a:t>knowing all will be well.</a:t>
            </a:r>
            <a:endParaRPr lang="en-GB" sz="1050" kern="1400" dirty="0" smtClean="0">
              <a:ln>
                <a:noFill/>
              </a:ln>
              <a:solidFill>
                <a:srgbClr val="4D4D4D"/>
              </a:solidFill>
              <a:effectLst/>
              <a:latin typeface="Arial" panose="020B0604020202020204" pitchFamily="34" charset="0"/>
            </a:endParaRPr>
          </a:p>
          <a:p>
            <a:pPr>
              <a:lnSpc>
                <a:spcPct val="150000"/>
              </a:lnSpc>
              <a:spcAft>
                <a:spcPts val="1400"/>
              </a:spcAft>
            </a:pPr>
            <a:r>
              <a:rPr lang="en-GB" kern="1400" dirty="0">
                <a:solidFill>
                  <a:srgbClr val="111111"/>
                </a:solidFill>
                <a:latin typeface="Arial" panose="020B0604020202020204" pitchFamily="34" charset="0"/>
              </a:rPr>
              <a:t>When we are going through a change in life, it is helpful if we can stay healthy and keep other parts of our daily routine in place.  This way we know what to expect some of the time.</a:t>
            </a:r>
            <a:endParaRPr lang="en-GB" sz="1050"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150" y="4660900"/>
            <a:ext cx="2857500" cy="1600200"/>
          </a:xfrm>
          <a:prstGeom prst="rect">
            <a:avLst/>
          </a:prstGeom>
        </p:spPr>
      </p:pic>
    </p:spTree>
    <p:extLst>
      <p:ext uri="{BB962C8B-B14F-4D97-AF65-F5344CB8AC3E}">
        <p14:creationId xmlns:p14="http://schemas.microsoft.com/office/powerpoint/2010/main" val="2373337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693" y="212280"/>
            <a:ext cx="10198100" cy="6480620"/>
          </a:xfrm>
          <a:prstGeom prst="rect">
            <a:avLst/>
          </a:prstGeom>
        </p:spPr>
        <p:txBody>
          <a:bodyPr wrap="square">
            <a:spAutoFit/>
          </a:bodyPr>
          <a:lstStyle/>
          <a:p>
            <a:pPr>
              <a:lnSpc>
                <a:spcPct val="150000"/>
              </a:lnSpc>
              <a:spcAft>
                <a:spcPts val="1400"/>
              </a:spcAft>
            </a:pPr>
            <a:r>
              <a:rPr lang="en-GB" u="sng" kern="1400" dirty="0">
                <a:solidFill>
                  <a:srgbClr val="111111"/>
                </a:solidFill>
                <a:latin typeface="Arial" panose="020B0604020202020204" pitchFamily="34" charset="0"/>
              </a:rPr>
              <a:t>You can help </a:t>
            </a:r>
            <a:r>
              <a:rPr lang="en-GB" sz="2800" b="1" u="sng" kern="1400" dirty="0">
                <a:solidFill>
                  <a:srgbClr val="00B0F0"/>
                </a:solidFill>
                <a:latin typeface="Forte" panose="03060902040502070203" pitchFamily="66" charset="0"/>
              </a:rPr>
              <a:t>yourself</a:t>
            </a:r>
            <a:r>
              <a:rPr lang="en-GB" b="1" u="sng" kern="1400" dirty="0">
                <a:solidFill>
                  <a:srgbClr val="00B0F0"/>
                </a:solidFill>
                <a:latin typeface="Arial" panose="020B0604020202020204" pitchFamily="34" charset="0"/>
              </a:rPr>
              <a:t> </a:t>
            </a:r>
            <a:r>
              <a:rPr lang="en-GB" u="sng" kern="1400" dirty="0">
                <a:solidFill>
                  <a:srgbClr val="111111"/>
                </a:solidFill>
                <a:latin typeface="Arial" panose="020B0604020202020204" pitchFamily="34" charset="0"/>
              </a:rPr>
              <a:t>by:</a:t>
            </a:r>
            <a:endParaRPr lang="en-GB" sz="1050" kern="1400" dirty="0" smtClean="0">
              <a:ln>
                <a:noFill/>
              </a:ln>
              <a:solidFill>
                <a:srgbClr val="4D4D4D"/>
              </a:solidFill>
              <a:effectLst/>
              <a:latin typeface="Arial" panose="020B0604020202020204" pitchFamily="34" charset="0"/>
            </a:endParaRPr>
          </a:p>
          <a:p>
            <a:pPr>
              <a:lnSpc>
                <a:spcPct val="150000"/>
              </a:lnSpc>
              <a:spcAft>
                <a:spcPts val="1400"/>
              </a:spcAft>
            </a:pPr>
            <a:r>
              <a:rPr lang="en-GB" sz="2000" b="1" kern="1400" dirty="0" smtClean="0">
                <a:ln>
                  <a:noFill/>
                </a:ln>
                <a:solidFill>
                  <a:srgbClr val="111111"/>
                </a:solidFill>
                <a:effectLst/>
                <a:latin typeface="Arial" panose="020B0604020202020204" pitchFamily="34" charset="0"/>
              </a:rPr>
              <a:t>Sleeping!</a:t>
            </a:r>
            <a:r>
              <a:rPr lang="en-GB" kern="1400" dirty="0">
                <a:solidFill>
                  <a:srgbClr val="111111"/>
                </a:solidFill>
                <a:latin typeface="Arial" panose="020B0604020202020204" pitchFamily="34" charset="0"/>
              </a:rPr>
              <a:t>  Children and young people of your age should be getting 9-11 hours sleep a night.  If you are well rested you are better able to cope with any change.</a:t>
            </a:r>
            <a:endParaRPr lang="en-GB" sz="1050" kern="1400" dirty="0" smtClean="0">
              <a:ln>
                <a:noFill/>
              </a:ln>
              <a:solidFill>
                <a:srgbClr val="4D4D4D"/>
              </a:solidFill>
              <a:effectLst/>
              <a:latin typeface="Arial" panose="020B0604020202020204" pitchFamily="34" charset="0"/>
            </a:endParaRPr>
          </a:p>
          <a:p>
            <a:pPr>
              <a:lnSpc>
                <a:spcPct val="150000"/>
              </a:lnSpc>
              <a:spcAft>
                <a:spcPts val="1400"/>
              </a:spcAft>
            </a:pPr>
            <a:r>
              <a:rPr lang="en-GB" kern="1400" dirty="0">
                <a:solidFill>
                  <a:srgbClr val="111111"/>
                </a:solidFill>
                <a:latin typeface="Arial" panose="020B0604020202020204" pitchFamily="34" charset="0"/>
              </a:rPr>
              <a:t> </a:t>
            </a:r>
            <a:endParaRPr lang="en-GB" sz="1050" kern="1400" dirty="0" smtClean="0">
              <a:ln>
                <a:noFill/>
              </a:ln>
              <a:solidFill>
                <a:srgbClr val="4D4D4D"/>
              </a:solidFill>
              <a:effectLst/>
              <a:latin typeface="Arial" panose="020B0604020202020204" pitchFamily="34" charset="0"/>
            </a:endParaRPr>
          </a:p>
          <a:p>
            <a:pPr>
              <a:lnSpc>
                <a:spcPct val="150000"/>
              </a:lnSpc>
              <a:spcAft>
                <a:spcPts val="1400"/>
              </a:spcAft>
            </a:pPr>
            <a:r>
              <a:rPr lang="en-GB" sz="2000" b="1" kern="1400" dirty="0" smtClean="0">
                <a:ln>
                  <a:noFill/>
                </a:ln>
                <a:solidFill>
                  <a:srgbClr val="111111"/>
                </a:solidFill>
                <a:effectLst/>
                <a:latin typeface="Arial" panose="020B0604020202020204" pitchFamily="34" charset="0"/>
              </a:rPr>
              <a:t>Eating &amp; drinking!  </a:t>
            </a:r>
            <a:r>
              <a:rPr lang="en-GB" kern="1400" dirty="0">
                <a:solidFill>
                  <a:srgbClr val="111111"/>
                </a:solidFill>
                <a:latin typeface="Arial" panose="020B0604020202020204" pitchFamily="34" charset="0"/>
              </a:rPr>
              <a:t>Regular meals and lots of water will help your body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be </a:t>
            </a:r>
            <a:r>
              <a:rPr lang="en-GB" kern="1400" dirty="0">
                <a:solidFill>
                  <a:srgbClr val="111111"/>
                </a:solidFill>
                <a:latin typeface="Arial" panose="020B0604020202020204" pitchFamily="34" charset="0"/>
              </a:rPr>
              <a:t>healthy and in balance.</a:t>
            </a:r>
            <a:endParaRPr lang="en-GB" sz="1050" kern="1400" dirty="0" smtClean="0">
              <a:ln>
                <a:noFill/>
              </a:ln>
              <a:solidFill>
                <a:srgbClr val="4D4D4D"/>
              </a:solidFill>
              <a:effectLst/>
              <a:latin typeface="Arial" panose="020B0604020202020204" pitchFamily="34" charset="0"/>
            </a:endParaRPr>
          </a:p>
          <a:p>
            <a:pPr>
              <a:lnSpc>
                <a:spcPct val="150000"/>
              </a:lnSpc>
              <a:spcAft>
                <a:spcPts val="1400"/>
              </a:spcAft>
            </a:pPr>
            <a:r>
              <a:rPr lang="en-GB" kern="1400" dirty="0">
                <a:solidFill>
                  <a:srgbClr val="111111"/>
                </a:solidFill>
                <a:latin typeface="Arial" panose="020B0604020202020204" pitchFamily="34" charset="0"/>
              </a:rPr>
              <a:t> </a:t>
            </a:r>
            <a:endParaRPr lang="en-GB" sz="1050" kern="1400" dirty="0" smtClean="0">
              <a:ln>
                <a:noFill/>
              </a:ln>
              <a:solidFill>
                <a:srgbClr val="4D4D4D"/>
              </a:solidFill>
              <a:effectLst/>
              <a:latin typeface="Arial" panose="020B0604020202020204" pitchFamily="34" charset="0"/>
            </a:endParaRPr>
          </a:p>
          <a:p>
            <a:pPr>
              <a:lnSpc>
                <a:spcPct val="150000"/>
              </a:lnSpc>
              <a:spcAft>
                <a:spcPts val="1400"/>
              </a:spcAft>
            </a:pPr>
            <a:r>
              <a:rPr lang="en-GB" sz="2000" b="1" kern="1400" dirty="0" smtClean="0">
                <a:ln>
                  <a:noFill/>
                </a:ln>
                <a:solidFill>
                  <a:srgbClr val="111111"/>
                </a:solidFill>
                <a:effectLst/>
                <a:latin typeface="Arial" panose="020B0604020202020204" pitchFamily="34" charset="0"/>
              </a:rPr>
              <a:t>                       Exercise!</a:t>
            </a:r>
            <a:r>
              <a:rPr lang="en-GB" kern="1400" dirty="0">
                <a:solidFill>
                  <a:srgbClr val="111111"/>
                </a:solidFill>
                <a:latin typeface="Arial" panose="020B0604020202020204" pitchFamily="34" charset="0"/>
              </a:rPr>
              <a:t>  Daily exercise will help your mind and body be positive.</a:t>
            </a:r>
            <a:endParaRPr lang="en-GB" sz="1050" kern="1400" dirty="0" smtClean="0">
              <a:ln>
                <a:noFill/>
              </a:ln>
              <a:solidFill>
                <a:srgbClr val="4D4D4D"/>
              </a:solidFill>
              <a:effectLst/>
              <a:latin typeface="Arial" panose="020B0604020202020204" pitchFamily="34" charset="0"/>
            </a:endParaRPr>
          </a:p>
          <a:p>
            <a:pPr>
              <a:lnSpc>
                <a:spcPct val="150000"/>
              </a:lnSpc>
              <a:spcAft>
                <a:spcPts val="1400"/>
              </a:spcAft>
            </a:pPr>
            <a:r>
              <a:rPr lang="en-GB" kern="1400" dirty="0">
                <a:solidFill>
                  <a:srgbClr val="111111"/>
                </a:solidFill>
                <a:latin typeface="Arial" panose="020B0604020202020204" pitchFamily="34" charset="0"/>
              </a:rPr>
              <a:t> </a:t>
            </a:r>
            <a:endParaRPr lang="en-GB" sz="1050" kern="1400" dirty="0" smtClean="0">
              <a:ln>
                <a:noFill/>
              </a:ln>
              <a:solidFill>
                <a:srgbClr val="4D4D4D"/>
              </a:solidFill>
              <a:effectLst/>
              <a:latin typeface="Arial" panose="020B0604020202020204" pitchFamily="34" charset="0"/>
            </a:endParaRPr>
          </a:p>
          <a:p>
            <a:pPr>
              <a:lnSpc>
                <a:spcPct val="150000"/>
              </a:lnSpc>
              <a:spcAft>
                <a:spcPts val="1400"/>
              </a:spcAft>
            </a:pPr>
            <a:r>
              <a:rPr lang="en-GB" sz="2000" b="1" kern="1400" dirty="0" smtClean="0">
                <a:ln>
                  <a:noFill/>
                </a:ln>
                <a:solidFill>
                  <a:srgbClr val="111111"/>
                </a:solidFill>
                <a:effectLst/>
                <a:latin typeface="Arial" panose="020B0604020202020204" pitchFamily="34" charset="0"/>
              </a:rPr>
              <a:t>Relax!</a:t>
            </a:r>
            <a:r>
              <a:rPr lang="en-GB" kern="1400" dirty="0">
                <a:solidFill>
                  <a:srgbClr val="111111"/>
                </a:solidFill>
                <a:latin typeface="Arial" panose="020B0604020202020204" pitchFamily="34" charset="0"/>
              </a:rPr>
              <a:t>  Find time to do the things you love – whatever that is.</a:t>
            </a:r>
            <a:endParaRPr lang="en-GB" sz="1050"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6700" y="583427"/>
            <a:ext cx="2667000" cy="1714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587" y="2703512"/>
            <a:ext cx="2943225" cy="1552575"/>
          </a:xfrm>
          <a:prstGeom prst="rect">
            <a:avLst/>
          </a:prstGeom>
        </p:spPr>
      </p:pic>
      <p:pic>
        <p:nvPicPr>
          <p:cNvPr id="6" name="Picture 5"/>
          <p:cNvPicPr>
            <a:picLocks noChangeAspect="1"/>
          </p:cNvPicPr>
          <p:nvPr/>
        </p:nvPicPr>
        <p:blipFill>
          <a:blip r:embed="rId4"/>
          <a:stretch>
            <a:fillRect/>
          </a:stretch>
        </p:blipFill>
        <p:spPr>
          <a:xfrm>
            <a:off x="269693" y="3898899"/>
            <a:ext cx="1629999" cy="17272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9264" y="5016500"/>
            <a:ext cx="2644548" cy="1485900"/>
          </a:xfrm>
          <a:prstGeom prst="rect">
            <a:avLst/>
          </a:prstGeom>
        </p:spPr>
      </p:pic>
    </p:spTree>
    <p:extLst>
      <p:ext uri="{BB962C8B-B14F-4D97-AF65-F5344CB8AC3E}">
        <p14:creationId xmlns:p14="http://schemas.microsoft.com/office/powerpoint/2010/main" val="1020051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900" y="1876855"/>
            <a:ext cx="10744200" cy="1233671"/>
          </a:xfrm>
          <a:prstGeom prst="rect">
            <a:avLst/>
          </a:prstGeom>
        </p:spPr>
        <p:txBody>
          <a:bodyPr wrap="square">
            <a:spAutoFit/>
          </a:bodyPr>
          <a:lstStyle/>
          <a:p>
            <a:pPr algn="ctr">
              <a:lnSpc>
                <a:spcPct val="125000"/>
              </a:lnSpc>
              <a:spcAft>
                <a:spcPts val="1000"/>
              </a:spcAft>
            </a:pPr>
            <a:r>
              <a:rPr lang="en-GB" kern="1400" dirty="0">
                <a:solidFill>
                  <a:srgbClr val="4D4D4D"/>
                </a:solidFill>
                <a:latin typeface="Arial" panose="020B0604020202020204" pitchFamily="34" charset="0"/>
              </a:rPr>
              <a:t>This information is to help you make </a:t>
            </a:r>
            <a:r>
              <a:rPr lang="en-GB" kern="1400" dirty="0" smtClean="0">
                <a:solidFill>
                  <a:srgbClr val="4D4D4D"/>
                </a:solidFill>
                <a:latin typeface="Arial" panose="020B0604020202020204" pitchFamily="34" charset="0"/>
              </a:rPr>
              <a:t>the transition </a:t>
            </a:r>
            <a:r>
              <a:rPr lang="en-GB" kern="1400" dirty="0">
                <a:solidFill>
                  <a:srgbClr val="4D4D4D"/>
                </a:solidFill>
                <a:latin typeface="Arial" panose="020B0604020202020204" pitchFamily="34" charset="0"/>
              </a:rPr>
              <a:t>from lockdown back to school.  </a:t>
            </a:r>
            <a:endParaRPr lang="en-GB" kern="1400" dirty="0" smtClean="0">
              <a:solidFill>
                <a:srgbClr val="4D4D4D"/>
              </a:solidFill>
              <a:latin typeface="Arial" panose="020B0604020202020204" pitchFamily="34" charset="0"/>
            </a:endParaRPr>
          </a:p>
          <a:p>
            <a:pPr algn="ctr">
              <a:lnSpc>
                <a:spcPct val="125000"/>
              </a:lnSpc>
              <a:spcAft>
                <a:spcPts val="1000"/>
              </a:spcAft>
            </a:pPr>
            <a:r>
              <a:rPr lang="en-GB" kern="1400" dirty="0" smtClean="0">
                <a:solidFill>
                  <a:srgbClr val="4D4D4D"/>
                </a:solidFill>
                <a:latin typeface="Arial" panose="020B0604020202020204" pitchFamily="34" charset="0"/>
              </a:rPr>
              <a:t>If </a:t>
            </a:r>
            <a:r>
              <a:rPr lang="en-GB" kern="1400" dirty="0">
                <a:solidFill>
                  <a:srgbClr val="4D4D4D"/>
                </a:solidFill>
                <a:latin typeface="Arial" panose="020B0604020202020204" pitchFamily="34" charset="0"/>
              </a:rPr>
              <a:t>you find you are struggling with this change then let someone know so that they can help you. </a:t>
            </a:r>
            <a:endParaRPr lang="en-GB" sz="1000" kern="1400" dirty="0" smtClean="0">
              <a:ln>
                <a:noFill/>
              </a:ln>
              <a:solidFill>
                <a:srgbClr val="4D4D4D"/>
              </a:solidFill>
              <a:effectLst/>
              <a:latin typeface="Arial" panose="020B0604020202020204" pitchFamily="34" charset="0"/>
            </a:endParaRPr>
          </a:p>
          <a:p>
            <a:pPr algn="ctr">
              <a:lnSpc>
                <a:spcPct val="125000"/>
              </a:lnSpc>
              <a:spcAft>
                <a:spcPts val="1000"/>
              </a:spcAft>
            </a:pPr>
            <a:r>
              <a:rPr lang="en-GB" sz="1000" kern="1400" dirty="0" smtClean="0">
                <a:ln>
                  <a:noFill/>
                </a:ln>
                <a:solidFill>
                  <a:srgbClr val="4D4D4D"/>
                </a:solidFill>
                <a:effectLst/>
                <a:latin typeface="Arial" panose="020B0604020202020204" pitchFamily="34" charset="0"/>
              </a:rPr>
              <a:t> </a:t>
            </a:r>
            <a:endParaRPr lang="en-GB" sz="1000" kern="1400" dirty="0">
              <a:ln>
                <a:noFill/>
              </a:ln>
              <a:solidFill>
                <a:srgbClr val="4D4D4D"/>
              </a:solidFill>
              <a:effectLst/>
              <a:latin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123" y="3522226"/>
            <a:ext cx="3974877" cy="2265680"/>
          </a:xfrm>
          <a:prstGeom prst="rect">
            <a:avLst/>
          </a:prstGeom>
        </p:spPr>
      </p:pic>
      <p:pic>
        <p:nvPicPr>
          <p:cNvPr id="13314" name="Picture 2" descr="NL Logo"/>
          <p:cNvPicPr>
            <a:picLocks noChangeAspect="1" noChangeArrowheads="1"/>
          </p:cNvPicPr>
          <p:nvPr/>
        </p:nvPicPr>
        <p:blipFill>
          <a:blip r:embed="rId3">
            <a:extLst>
              <a:ext uri="{28A0092B-C50C-407E-A947-70E740481C1C}">
                <a14:useLocalDpi xmlns:a14="http://schemas.microsoft.com/office/drawing/2010/main" val="0"/>
              </a:ext>
            </a:extLst>
          </a:blip>
          <a:srcRect l="938" r="938"/>
          <a:stretch>
            <a:fillRect/>
          </a:stretch>
        </p:blipFill>
        <p:spPr bwMode="auto">
          <a:xfrm>
            <a:off x="9086849" y="3734844"/>
            <a:ext cx="1365251" cy="876300"/>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sp>
        <p:nvSpPr>
          <p:cNvPr id="4" name="TextBox 3"/>
          <p:cNvSpPr txBox="1"/>
          <p:nvPr/>
        </p:nvSpPr>
        <p:spPr>
          <a:xfrm>
            <a:off x="7378700" y="4470400"/>
            <a:ext cx="4203700" cy="369332"/>
          </a:xfrm>
          <a:prstGeom prst="rect">
            <a:avLst/>
          </a:prstGeom>
          <a:noFill/>
        </p:spPr>
        <p:txBody>
          <a:bodyPr wrap="square" rtlCol="0">
            <a:spAutoFit/>
          </a:bodyPr>
          <a:lstStyle/>
          <a:p>
            <a:pPr algn="ctr"/>
            <a:r>
              <a:rPr lang="en-GB" dirty="0" smtClean="0"/>
              <a:t>Psychological Services…here to help!</a:t>
            </a:r>
            <a:endParaRPr lang="en-GB"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2957" r="24633" b="2438"/>
          <a:stretch/>
        </p:blipFill>
        <p:spPr>
          <a:xfrm>
            <a:off x="10363199" y="5165090"/>
            <a:ext cx="941506" cy="876300"/>
          </a:xfrm>
          <a:prstGeom prst="rect">
            <a:avLst/>
          </a:prstGeom>
        </p:spPr>
      </p:pic>
    </p:spTree>
    <p:extLst>
      <p:ext uri="{BB962C8B-B14F-4D97-AF65-F5344CB8AC3E}">
        <p14:creationId xmlns:p14="http://schemas.microsoft.com/office/powerpoint/2010/main" val="590993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8100" y="1827921"/>
            <a:ext cx="9740900" cy="3381695"/>
          </a:xfrm>
          <a:prstGeom prst="rect">
            <a:avLst/>
          </a:prstGeom>
        </p:spPr>
        <p:txBody>
          <a:bodyPr wrap="square">
            <a:spAutoFit/>
          </a:bodyPr>
          <a:lstStyle/>
          <a:p>
            <a:pPr algn="just">
              <a:lnSpc>
                <a:spcPct val="125000"/>
              </a:lnSpc>
              <a:spcAft>
                <a:spcPts val="1000"/>
              </a:spcAft>
            </a:pPr>
            <a:r>
              <a:rPr lang="en-GB" sz="2000" kern="1400" dirty="0">
                <a:solidFill>
                  <a:srgbClr val="111111"/>
                </a:solidFill>
                <a:latin typeface="Comic Sans MS" panose="030F0702030302020204" pitchFamily="66" charset="0"/>
              </a:rPr>
              <a:t>We have all been at home for many weeks due to  </a:t>
            </a:r>
            <a:r>
              <a:rPr lang="en-GB" sz="2000" kern="1400" dirty="0" smtClean="0">
                <a:solidFill>
                  <a:srgbClr val="111111"/>
                </a:solidFill>
                <a:latin typeface="Comic Sans MS" panose="030F0702030302020204" pitchFamily="66" charset="0"/>
              </a:rPr>
              <a:t>Coronavirus</a:t>
            </a:r>
            <a:r>
              <a:rPr lang="en-GB" sz="2000" kern="1400" dirty="0">
                <a:solidFill>
                  <a:srgbClr val="111111"/>
                </a:solidFill>
                <a:latin typeface="Comic Sans MS" panose="030F0702030302020204" pitchFamily="66" charset="0"/>
              </a:rPr>
              <a:t>.  This time has been known as “lockdown</a:t>
            </a:r>
            <a:r>
              <a:rPr lang="en-GB" sz="2000" kern="1400" dirty="0" smtClean="0">
                <a:solidFill>
                  <a:srgbClr val="111111"/>
                </a:solidFill>
                <a:latin typeface="Comic Sans MS" panose="030F0702030302020204" pitchFamily="66" charset="0"/>
              </a:rPr>
              <a:t>” </a:t>
            </a:r>
            <a:r>
              <a:rPr lang="en-GB" sz="2000" kern="1400" dirty="0">
                <a:solidFill>
                  <a:srgbClr val="111111"/>
                </a:solidFill>
                <a:latin typeface="Comic Sans MS" panose="030F0702030302020204" pitchFamily="66" charset="0"/>
              </a:rPr>
              <a:t>and for most of lockdown we had to stay at home, apart from exercising and  </a:t>
            </a:r>
            <a:r>
              <a:rPr lang="en-GB" sz="2000" kern="1400" dirty="0" smtClean="0">
                <a:solidFill>
                  <a:srgbClr val="111111"/>
                </a:solidFill>
                <a:latin typeface="Comic Sans MS" panose="030F0702030302020204" pitchFamily="66" charset="0"/>
              </a:rPr>
              <a:t>going </a:t>
            </a:r>
            <a:r>
              <a:rPr lang="en-GB" sz="2000" kern="1400" dirty="0">
                <a:solidFill>
                  <a:srgbClr val="111111"/>
                </a:solidFill>
                <a:latin typeface="Comic Sans MS" panose="030F0702030302020204" pitchFamily="66" charset="0"/>
              </a:rPr>
              <a:t>to places like the supermarket.  </a:t>
            </a:r>
            <a:endParaRPr lang="en-GB" sz="2000" kern="1400" dirty="0" smtClean="0">
              <a:solidFill>
                <a:srgbClr val="111111"/>
              </a:solidFill>
              <a:latin typeface="Comic Sans MS" panose="030F0702030302020204" pitchFamily="66" charset="0"/>
            </a:endParaRPr>
          </a:p>
          <a:p>
            <a:pPr algn="just">
              <a:lnSpc>
                <a:spcPct val="125000"/>
              </a:lnSpc>
              <a:spcAft>
                <a:spcPts val="1000"/>
              </a:spcAft>
            </a:pPr>
            <a:endParaRPr lang="en-GB" sz="2000" kern="1400" dirty="0" smtClean="0">
              <a:solidFill>
                <a:srgbClr val="111111"/>
              </a:solidFill>
              <a:latin typeface="Comic Sans MS" panose="030F0702030302020204" pitchFamily="66" charset="0"/>
            </a:endParaRPr>
          </a:p>
          <a:p>
            <a:pPr algn="just">
              <a:lnSpc>
                <a:spcPct val="125000"/>
              </a:lnSpc>
              <a:spcAft>
                <a:spcPts val="1000"/>
              </a:spcAft>
            </a:pPr>
            <a:r>
              <a:rPr lang="en-GB" sz="2000" kern="1400" dirty="0" smtClean="0">
                <a:solidFill>
                  <a:srgbClr val="111111"/>
                </a:solidFill>
                <a:latin typeface="Comic Sans MS" panose="030F0702030302020204" pitchFamily="66" charset="0"/>
              </a:rPr>
              <a:t>The </a:t>
            </a:r>
            <a:r>
              <a:rPr lang="en-GB" sz="2000" kern="1400" dirty="0">
                <a:solidFill>
                  <a:srgbClr val="111111"/>
                </a:solidFill>
                <a:latin typeface="Comic Sans MS" panose="030F0702030302020204" pitchFamily="66" charset="0"/>
              </a:rPr>
              <a:t>government asked  </a:t>
            </a:r>
            <a:r>
              <a:rPr lang="en-GB" sz="2000" kern="1400" dirty="0" smtClean="0">
                <a:solidFill>
                  <a:srgbClr val="111111"/>
                </a:solidFill>
                <a:latin typeface="Comic Sans MS" panose="030F0702030302020204" pitchFamily="66" charset="0"/>
              </a:rPr>
              <a:t>everyone </a:t>
            </a:r>
            <a:r>
              <a:rPr lang="en-GB" sz="2000" kern="1400" dirty="0">
                <a:solidFill>
                  <a:srgbClr val="111111"/>
                </a:solidFill>
                <a:latin typeface="Comic Sans MS" panose="030F0702030302020204" pitchFamily="66" charset="0"/>
              </a:rPr>
              <a:t>to do this to reduce the chance of  </a:t>
            </a:r>
            <a:r>
              <a:rPr lang="en-GB" sz="2000" kern="1400" dirty="0" smtClean="0">
                <a:solidFill>
                  <a:srgbClr val="111111"/>
                </a:solidFill>
                <a:latin typeface="Comic Sans MS" panose="030F0702030302020204" pitchFamily="66" charset="0"/>
              </a:rPr>
              <a:t>people </a:t>
            </a:r>
            <a:r>
              <a:rPr lang="en-GB" sz="2000" kern="1400" dirty="0">
                <a:solidFill>
                  <a:srgbClr val="111111"/>
                </a:solidFill>
                <a:latin typeface="Comic Sans MS" panose="030F0702030302020204" pitchFamily="66" charset="0"/>
              </a:rPr>
              <a:t>catching Coronavirus, and in particular to help to protect older people or those who were not very well. </a:t>
            </a:r>
            <a:endParaRPr lang="en-GB" sz="1200" kern="1400" dirty="0" smtClean="0">
              <a:ln>
                <a:noFill/>
              </a:ln>
              <a:solidFill>
                <a:srgbClr val="4D4D4D"/>
              </a:solidFill>
              <a:effectLst/>
              <a:latin typeface="Comic Sans MS" panose="030F0702030302020204" pitchFamily="66" charset="0"/>
            </a:endParaRPr>
          </a:p>
          <a:p>
            <a:pPr>
              <a:lnSpc>
                <a:spcPct val="125000"/>
              </a:lnSpc>
              <a:spcAft>
                <a:spcPts val="1000"/>
              </a:spcAft>
            </a:pPr>
            <a:r>
              <a:rPr lang="en-GB" sz="1100" kern="1400" dirty="0" smtClean="0">
                <a:ln>
                  <a:noFill/>
                </a:ln>
                <a:solidFill>
                  <a:srgbClr val="4D4D4D"/>
                </a:solidFill>
                <a:effectLst/>
                <a:latin typeface="Arial" panose="020B0604020202020204" pitchFamily="34" charset="0"/>
              </a:rPr>
              <a:t> </a:t>
            </a:r>
            <a:endParaRPr lang="en-GB" sz="1100" kern="1400" dirty="0">
              <a:ln>
                <a:noFill/>
              </a:ln>
              <a:solidFill>
                <a:srgbClr val="4D4D4D"/>
              </a:solidFill>
              <a:effectLst/>
              <a:latin typeface="Arial" panose="020B0604020202020204" pitchFamily="34" charset="0"/>
            </a:endParaRPr>
          </a:p>
        </p:txBody>
      </p:sp>
      <p:pic>
        <p:nvPicPr>
          <p:cNvPr id="2050" name="Picture 2" descr="255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3112" y="2681288"/>
            <a:ext cx="1203326" cy="968375"/>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spTree>
    <p:extLst>
      <p:ext uri="{BB962C8B-B14F-4D97-AF65-F5344CB8AC3E}">
        <p14:creationId xmlns:p14="http://schemas.microsoft.com/office/powerpoint/2010/main" val="1719906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500" y="270497"/>
            <a:ext cx="10731500" cy="3253455"/>
          </a:xfrm>
          <a:prstGeom prst="rect">
            <a:avLst/>
          </a:prstGeom>
        </p:spPr>
        <p:txBody>
          <a:bodyPr wrap="square">
            <a:spAutoFit/>
          </a:bodyPr>
          <a:lstStyle/>
          <a:p>
            <a:pPr>
              <a:lnSpc>
                <a:spcPct val="125000"/>
              </a:lnSpc>
              <a:spcAft>
                <a:spcPts val="1000"/>
              </a:spcAft>
            </a:pPr>
            <a:r>
              <a:rPr lang="en-GB" sz="2000" kern="1400" dirty="0">
                <a:solidFill>
                  <a:srgbClr val="111111"/>
                </a:solidFill>
                <a:latin typeface="Arial" panose="020B0604020202020204" pitchFamily="34" charset="0"/>
              </a:rPr>
              <a:t>When lockdown started, you might have felt  </a:t>
            </a:r>
            <a:r>
              <a:rPr lang="en-GB" sz="2000" kern="1400" dirty="0" smtClean="0">
                <a:solidFill>
                  <a:srgbClr val="111111"/>
                </a:solidFill>
                <a:latin typeface="Arial" panose="020B0604020202020204" pitchFamily="34" charset="0"/>
              </a:rPr>
              <a:t>uncertain</a:t>
            </a:r>
            <a:r>
              <a:rPr lang="en-GB" sz="2000" kern="1400" dirty="0">
                <a:solidFill>
                  <a:srgbClr val="111111"/>
                </a:solidFill>
                <a:latin typeface="Arial" panose="020B0604020202020204" pitchFamily="34" charset="0"/>
              </a:rPr>
              <a:t>.  </a:t>
            </a:r>
            <a:endParaRPr lang="en-GB" sz="2000" kern="1400" dirty="0" smtClean="0">
              <a:solidFill>
                <a:srgbClr val="111111"/>
              </a:solidFill>
              <a:latin typeface="Arial" panose="020B0604020202020204" pitchFamily="34" charset="0"/>
            </a:endParaRPr>
          </a:p>
          <a:p>
            <a:pPr>
              <a:lnSpc>
                <a:spcPct val="125000"/>
              </a:lnSpc>
              <a:spcAft>
                <a:spcPts val="1000"/>
              </a:spcAft>
            </a:pPr>
            <a:r>
              <a:rPr lang="en-GB" sz="2000" kern="1400" dirty="0" smtClean="0">
                <a:solidFill>
                  <a:srgbClr val="111111"/>
                </a:solidFill>
                <a:latin typeface="Arial" panose="020B0604020202020204" pitchFamily="34" charset="0"/>
              </a:rPr>
              <a:t>Maybe </a:t>
            </a:r>
            <a:r>
              <a:rPr lang="en-GB" sz="2000" kern="1400" dirty="0">
                <a:solidFill>
                  <a:srgbClr val="111111"/>
                </a:solidFill>
                <a:latin typeface="Arial" panose="020B0604020202020204" pitchFamily="34" charset="0"/>
              </a:rPr>
              <a:t>you felt more emotional – </a:t>
            </a:r>
            <a:r>
              <a:rPr lang="en-GB" sz="2000" b="1" kern="1400" dirty="0">
                <a:solidFill>
                  <a:srgbClr val="FF0000"/>
                </a:solidFill>
                <a:latin typeface="Arial" panose="020B0604020202020204" pitchFamily="34" charset="0"/>
              </a:rPr>
              <a:t>angry</a:t>
            </a:r>
            <a:r>
              <a:rPr lang="en-GB" sz="2000" kern="1400" dirty="0">
                <a:solidFill>
                  <a:srgbClr val="111111"/>
                </a:solidFill>
                <a:latin typeface="Arial" panose="020B0604020202020204" pitchFamily="34" charset="0"/>
              </a:rPr>
              <a:t> or </a:t>
            </a:r>
            <a:r>
              <a:rPr lang="en-GB" sz="2000" b="1" kern="1400" dirty="0">
                <a:solidFill>
                  <a:srgbClr val="00B0F0"/>
                </a:solidFill>
                <a:latin typeface="Arial" panose="020B0604020202020204" pitchFamily="34" charset="0"/>
              </a:rPr>
              <a:t>upset</a:t>
            </a:r>
            <a:r>
              <a:rPr lang="en-GB" sz="2000" kern="1400" dirty="0">
                <a:solidFill>
                  <a:srgbClr val="111111"/>
                </a:solidFill>
                <a:latin typeface="Arial" panose="020B0604020202020204" pitchFamily="34" charset="0"/>
              </a:rPr>
              <a:t> – or you had questions you wanted to ask.  </a:t>
            </a:r>
            <a:endParaRPr lang="en-GB" sz="2000" kern="1400" dirty="0" smtClean="0">
              <a:solidFill>
                <a:srgbClr val="111111"/>
              </a:solidFill>
              <a:latin typeface="Arial" panose="020B0604020202020204" pitchFamily="34" charset="0"/>
            </a:endParaRPr>
          </a:p>
          <a:p>
            <a:pPr>
              <a:lnSpc>
                <a:spcPct val="125000"/>
              </a:lnSpc>
              <a:spcAft>
                <a:spcPts val="1000"/>
              </a:spcAft>
            </a:pPr>
            <a:r>
              <a:rPr lang="en-GB" sz="2000" kern="1400" dirty="0" smtClean="0">
                <a:solidFill>
                  <a:srgbClr val="111111"/>
                </a:solidFill>
                <a:latin typeface="Arial" panose="020B0604020202020204" pitchFamily="34" charset="0"/>
              </a:rPr>
              <a:t>Maybe </a:t>
            </a:r>
            <a:r>
              <a:rPr lang="en-GB" sz="2000" kern="1400" dirty="0">
                <a:solidFill>
                  <a:srgbClr val="111111"/>
                </a:solidFill>
                <a:latin typeface="Arial" panose="020B0604020202020204" pitchFamily="34" charset="0"/>
              </a:rPr>
              <a:t>you found it harder to sleep, or you were </a:t>
            </a:r>
            <a:r>
              <a:rPr lang="en-GB" sz="2000" b="1" kern="1400" dirty="0">
                <a:solidFill>
                  <a:srgbClr val="7030A0"/>
                </a:solidFill>
                <a:latin typeface="Arial" panose="020B0604020202020204" pitchFamily="34" charset="0"/>
              </a:rPr>
              <a:t>uncertain</a:t>
            </a:r>
            <a:r>
              <a:rPr lang="en-GB" sz="2000" kern="1400" dirty="0">
                <a:solidFill>
                  <a:srgbClr val="111111"/>
                </a:solidFill>
                <a:latin typeface="Arial" panose="020B0604020202020204" pitchFamily="34" charset="0"/>
              </a:rPr>
              <a:t> about going outside.  </a:t>
            </a:r>
            <a:endParaRPr lang="en-GB" sz="2000" kern="1400" dirty="0" smtClean="0">
              <a:solidFill>
                <a:srgbClr val="111111"/>
              </a:solidFill>
              <a:latin typeface="Arial" panose="020B0604020202020204" pitchFamily="34" charset="0"/>
            </a:endParaRPr>
          </a:p>
          <a:p>
            <a:pPr>
              <a:lnSpc>
                <a:spcPct val="125000"/>
              </a:lnSpc>
              <a:spcAft>
                <a:spcPts val="1000"/>
              </a:spcAft>
            </a:pPr>
            <a:r>
              <a:rPr lang="en-GB" sz="2000" kern="1400" dirty="0" smtClean="0">
                <a:solidFill>
                  <a:srgbClr val="111111"/>
                </a:solidFill>
                <a:latin typeface="Arial" panose="020B0604020202020204" pitchFamily="34" charset="0"/>
              </a:rPr>
              <a:t>Maybe </a:t>
            </a:r>
            <a:r>
              <a:rPr lang="en-GB" sz="2000" kern="1400" dirty="0">
                <a:solidFill>
                  <a:srgbClr val="111111"/>
                </a:solidFill>
                <a:latin typeface="Arial" panose="020B0604020202020204" pitchFamily="34" charset="0"/>
              </a:rPr>
              <a:t>your body felt tense, or you were </a:t>
            </a:r>
            <a:r>
              <a:rPr lang="en-GB" sz="2000" b="1" kern="1400" dirty="0">
                <a:solidFill>
                  <a:srgbClr val="7030A0"/>
                </a:solidFill>
                <a:latin typeface="Arial" panose="020B0604020202020204" pitchFamily="34" charset="0"/>
              </a:rPr>
              <a:t>worried</a:t>
            </a:r>
            <a:r>
              <a:rPr lang="en-GB" sz="2000" kern="1400" dirty="0">
                <a:solidFill>
                  <a:srgbClr val="111111"/>
                </a:solidFill>
                <a:latin typeface="Arial" panose="020B0604020202020204" pitchFamily="34" charset="0"/>
              </a:rPr>
              <a:t> about what might happen next.  </a:t>
            </a:r>
            <a:endParaRPr lang="en-GB" sz="2000" kern="1400" dirty="0" smtClean="0">
              <a:solidFill>
                <a:srgbClr val="111111"/>
              </a:solidFill>
              <a:latin typeface="Arial" panose="020B0604020202020204" pitchFamily="34" charset="0"/>
            </a:endParaRPr>
          </a:p>
          <a:p>
            <a:pPr>
              <a:lnSpc>
                <a:spcPct val="125000"/>
              </a:lnSpc>
              <a:spcAft>
                <a:spcPts val="1000"/>
              </a:spcAft>
            </a:pPr>
            <a:r>
              <a:rPr lang="en-GB" sz="2000" kern="1400" dirty="0" smtClean="0">
                <a:solidFill>
                  <a:srgbClr val="111111"/>
                </a:solidFill>
                <a:latin typeface="Arial" panose="020B0604020202020204" pitchFamily="34" charset="0"/>
              </a:rPr>
              <a:t>Then</a:t>
            </a:r>
            <a:r>
              <a:rPr lang="en-GB" sz="2000" kern="1400" dirty="0">
                <a:solidFill>
                  <a:srgbClr val="111111"/>
                </a:solidFill>
                <a:latin typeface="Arial" panose="020B0604020202020204" pitchFamily="34" charset="0"/>
              </a:rPr>
              <a:t>, over time, once you knew what to expect and what the days would be like, life might have seemed more certain and </a:t>
            </a:r>
            <a:r>
              <a:rPr lang="en-GB" sz="2000" kern="1400" dirty="0" smtClean="0">
                <a:solidFill>
                  <a:srgbClr val="111111"/>
                </a:solidFill>
                <a:latin typeface="Arial" panose="020B0604020202020204" pitchFamily="34" charset="0"/>
              </a:rPr>
              <a:t>familiar and </a:t>
            </a:r>
            <a:r>
              <a:rPr lang="en-GB" sz="2000" kern="1400" dirty="0">
                <a:solidFill>
                  <a:srgbClr val="111111"/>
                </a:solidFill>
                <a:latin typeface="Arial" panose="020B0604020202020204" pitchFamily="34" charset="0"/>
              </a:rPr>
              <a:t>maybe you felt </a:t>
            </a:r>
            <a:r>
              <a:rPr lang="en-GB" sz="2000" b="1" kern="1400" dirty="0">
                <a:solidFill>
                  <a:srgbClr val="FFC000"/>
                </a:solidFill>
                <a:latin typeface="Arial" panose="020B0604020202020204" pitchFamily="34" charset="0"/>
              </a:rPr>
              <a:t>more settled </a:t>
            </a:r>
            <a:r>
              <a:rPr lang="en-GB" sz="2000" kern="1400" dirty="0">
                <a:solidFill>
                  <a:srgbClr val="111111"/>
                </a:solidFill>
                <a:latin typeface="Arial" panose="020B0604020202020204" pitchFamily="34" charset="0"/>
              </a:rPr>
              <a:t>too. </a:t>
            </a:r>
            <a:endParaRPr lang="en-GB" sz="1200" kern="1400" dirty="0" smtClean="0">
              <a:ln>
                <a:noFill/>
              </a:ln>
              <a:solidFill>
                <a:srgbClr val="4D4D4D"/>
              </a:solidFill>
              <a:effectLst/>
              <a:latin typeface="Arial" panose="020B0604020202020204" pitchFamily="34" charset="0"/>
            </a:endParaRPr>
          </a:p>
          <a:p>
            <a:pPr>
              <a:lnSpc>
                <a:spcPct val="125000"/>
              </a:lnSpc>
              <a:spcAft>
                <a:spcPts val="1000"/>
              </a:spcAft>
            </a:pPr>
            <a:r>
              <a:rPr lang="en-GB" sz="1100" kern="1400" dirty="0" smtClean="0">
                <a:ln>
                  <a:noFill/>
                </a:ln>
                <a:solidFill>
                  <a:srgbClr val="4D4D4D"/>
                </a:solidFill>
                <a:effectLst/>
                <a:latin typeface="Arial" panose="020B0604020202020204" pitchFamily="34" charset="0"/>
              </a:rPr>
              <a:t> </a:t>
            </a:r>
            <a:endParaRPr lang="en-GB" sz="1100" kern="1400" dirty="0">
              <a:ln>
                <a:noFill/>
              </a:ln>
              <a:solidFill>
                <a:srgbClr val="4D4D4D"/>
              </a:solidFill>
              <a:effectLst/>
              <a:latin typeface="Arial" panose="020B0604020202020204" pitchFamily="34" charset="0"/>
            </a:endParaRPr>
          </a:p>
        </p:txBody>
      </p:sp>
      <p:sp>
        <p:nvSpPr>
          <p:cNvPr id="3" name="AutoShape 2" descr="Anger | Pixar Wiki | Fandom"/>
          <p:cNvSpPr>
            <a:spLocks noChangeAspect="1" noChangeArrowheads="1"/>
          </p:cNvSpPr>
          <p:nvPr/>
        </p:nvSpPr>
        <p:spPr bwMode="auto">
          <a:xfrm>
            <a:off x="63500" y="-136525"/>
            <a:ext cx="2371725" cy="179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75" y="3441104"/>
            <a:ext cx="9505950" cy="3105150"/>
          </a:xfrm>
          <a:prstGeom prst="rect">
            <a:avLst/>
          </a:prstGeom>
        </p:spPr>
      </p:pic>
    </p:spTree>
    <p:extLst>
      <p:ext uri="{BB962C8B-B14F-4D97-AF65-F5344CB8AC3E}">
        <p14:creationId xmlns:p14="http://schemas.microsoft.com/office/powerpoint/2010/main" val="3322873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45" y="3733470"/>
            <a:ext cx="6033755" cy="2992742"/>
          </a:xfrm>
          <a:prstGeom prst="rect">
            <a:avLst/>
          </a:prstGeom>
        </p:spPr>
      </p:pic>
      <p:sp>
        <p:nvSpPr>
          <p:cNvPr id="3" name="Rectangle 2"/>
          <p:cNvSpPr/>
          <p:nvPr/>
        </p:nvSpPr>
        <p:spPr>
          <a:xfrm>
            <a:off x="1130300" y="446034"/>
            <a:ext cx="10795000" cy="3643946"/>
          </a:xfrm>
          <a:prstGeom prst="rect">
            <a:avLst/>
          </a:prstGeom>
        </p:spPr>
        <p:txBody>
          <a:bodyPr wrap="square">
            <a:spAutoFit/>
          </a:bodyPr>
          <a:lstStyle/>
          <a:p>
            <a:pPr>
              <a:lnSpc>
                <a:spcPct val="150000"/>
              </a:lnSpc>
              <a:spcAft>
                <a:spcPts val="1400"/>
              </a:spcAft>
            </a:pPr>
            <a:r>
              <a:rPr lang="en-GB" kern="1400" dirty="0">
                <a:solidFill>
                  <a:srgbClr val="111111"/>
                </a:solidFill>
                <a:latin typeface="Arial" panose="020B0604020202020204" pitchFamily="34" charset="0"/>
              </a:rPr>
              <a:t>This is how we often feel when there is a big change in our lives.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Sometimes </a:t>
            </a:r>
            <a:r>
              <a:rPr lang="en-GB" kern="1400" dirty="0">
                <a:solidFill>
                  <a:srgbClr val="111111"/>
                </a:solidFill>
                <a:latin typeface="Arial" panose="020B0604020202020204" pitchFamily="34" charset="0"/>
              </a:rPr>
              <a:t>people refer to this as feeling </a:t>
            </a:r>
            <a:r>
              <a:rPr lang="en-GB" b="1" kern="1400" dirty="0">
                <a:solidFill>
                  <a:srgbClr val="FF0000"/>
                </a:solidFill>
                <a:latin typeface="Arial" panose="020B0604020202020204" pitchFamily="34" charset="0"/>
              </a:rPr>
              <a:t>‘stressed’ </a:t>
            </a:r>
            <a:r>
              <a:rPr lang="en-GB" kern="1400" dirty="0">
                <a:solidFill>
                  <a:srgbClr val="111111"/>
                </a:solidFill>
                <a:latin typeface="Arial" panose="020B0604020202020204" pitchFamily="34" charset="0"/>
              </a:rPr>
              <a:t>or feeling </a:t>
            </a:r>
            <a:r>
              <a:rPr lang="en-GB" b="1" kern="1400" dirty="0">
                <a:solidFill>
                  <a:srgbClr val="7030A0"/>
                </a:solidFill>
                <a:latin typeface="Arial" panose="020B0604020202020204" pitchFamily="34" charset="0"/>
              </a:rPr>
              <a:t>‘anxious’.  </a:t>
            </a:r>
            <a:r>
              <a:rPr lang="en-GB" kern="1400" dirty="0">
                <a:solidFill>
                  <a:srgbClr val="111111"/>
                </a:solidFill>
                <a:latin typeface="Arial" panose="020B0604020202020204" pitchFamily="34" charset="0"/>
              </a:rPr>
              <a:t>If we feel stressed or anxious, it can affect our emotions and how we </a:t>
            </a:r>
            <a:r>
              <a:rPr lang="en-GB" kern="1400" dirty="0" smtClean="0">
                <a:solidFill>
                  <a:srgbClr val="111111"/>
                </a:solidFill>
                <a:latin typeface="Arial" panose="020B0604020202020204" pitchFamily="34" charset="0"/>
              </a:rPr>
              <a:t>think; </a:t>
            </a:r>
            <a:r>
              <a:rPr lang="en-GB" kern="1400" dirty="0">
                <a:solidFill>
                  <a:srgbClr val="111111"/>
                </a:solidFill>
                <a:latin typeface="Arial" panose="020B0604020202020204" pitchFamily="34" charset="0"/>
              </a:rPr>
              <a:t>it can affect how our bodies </a:t>
            </a:r>
            <a:r>
              <a:rPr lang="en-GB" kern="1400" dirty="0" smtClean="0">
                <a:solidFill>
                  <a:srgbClr val="111111"/>
                </a:solidFill>
                <a:latin typeface="Arial" panose="020B0604020202020204" pitchFamily="34" charset="0"/>
              </a:rPr>
              <a:t>feel </a:t>
            </a:r>
            <a:r>
              <a:rPr lang="en-GB" kern="1400" dirty="0">
                <a:solidFill>
                  <a:srgbClr val="111111"/>
                </a:solidFill>
                <a:latin typeface="Arial" panose="020B0604020202020204" pitchFamily="34" charset="0"/>
              </a:rPr>
              <a:t>and how we behave.  </a:t>
            </a:r>
            <a:endParaRPr lang="en-GB" kern="1400" dirty="0" smtClean="0">
              <a:solidFill>
                <a:srgbClr val="111111"/>
              </a:solidFill>
              <a:latin typeface="Arial" panose="020B0604020202020204" pitchFamily="34" charset="0"/>
            </a:endParaRPr>
          </a:p>
          <a:p>
            <a:pPr algn="ctr">
              <a:lnSpc>
                <a:spcPct val="150000"/>
              </a:lnSpc>
              <a:spcAft>
                <a:spcPts val="1400"/>
              </a:spcAft>
            </a:pPr>
            <a:r>
              <a:rPr lang="en-GB" kern="1400" dirty="0" smtClean="0">
                <a:solidFill>
                  <a:srgbClr val="111111"/>
                </a:solidFill>
                <a:latin typeface="Arial" panose="020B0604020202020204" pitchFamily="34" charset="0"/>
              </a:rPr>
              <a:t>This </a:t>
            </a:r>
            <a:r>
              <a:rPr lang="en-GB" kern="1400" dirty="0">
                <a:solidFill>
                  <a:srgbClr val="111111"/>
                </a:solidFill>
                <a:latin typeface="Arial" panose="020B0604020202020204" pitchFamily="34" charset="0"/>
              </a:rPr>
              <a:t>is </a:t>
            </a:r>
            <a:r>
              <a:rPr lang="en-GB" sz="2400" b="1" kern="1400" dirty="0">
                <a:solidFill>
                  <a:schemeClr val="accent6">
                    <a:lumMod val="60000"/>
                    <a:lumOff val="40000"/>
                  </a:schemeClr>
                </a:solidFill>
                <a:latin typeface="Berlin Sans FB Demi" panose="020E0802020502020306" pitchFamily="34" charset="0"/>
              </a:rPr>
              <a:t>normal</a:t>
            </a:r>
            <a:r>
              <a:rPr lang="en-GB" kern="1400" dirty="0">
                <a:solidFill>
                  <a:srgbClr val="111111"/>
                </a:solidFill>
                <a:latin typeface="Arial" panose="020B0604020202020204" pitchFamily="34" charset="0"/>
              </a:rPr>
              <a:t>.            </a:t>
            </a:r>
          </a:p>
          <a:p>
            <a:pPr algn="ctr">
              <a:lnSpc>
                <a:spcPct val="150000"/>
              </a:lnSpc>
              <a:spcAft>
                <a:spcPts val="1400"/>
              </a:spcAft>
            </a:pPr>
            <a:r>
              <a:rPr lang="en-GB" b="1" kern="1400" dirty="0" smtClean="0">
                <a:solidFill>
                  <a:srgbClr val="FF00FF"/>
                </a:solidFill>
                <a:latin typeface="Arial" panose="020B0604020202020204" pitchFamily="34" charset="0"/>
              </a:rPr>
              <a:t>Everyone</a:t>
            </a:r>
            <a:r>
              <a:rPr lang="en-GB" kern="1400" dirty="0" smtClean="0">
                <a:solidFill>
                  <a:srgbClr val="111111"/>
                </a:solidFill>
                <a:latin typeface="Arial" panose="020B0604020202020204" pitchFamily="34" charset="0"/>
              </a:rPr>
              <a:t> </a:t>
            </a:r>
            <a:r>
              <a:rPr lang="en-GB" kern="1400" dirty="0">
                <a:solidFill>
                  <a:srgbClr val="111111"/>
                </a:solidFill>
                <a:latin typeface="Arial" panose="020B0604020202020204" pitchFamily="34" charset="0"/>
              </a:rPr>
              <a:t>feels like this to some extent.  Usually as we adapt to the change and it starts to feel less new, these emotions, thoughts and physical sensations settle.</a:t>
            </a:r>
            <a:endParaRPr lang="en-GB" sz="1050"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749255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230134"/>
            <a:ext cx="11379200" cy="4611519"/>
          </a:xfrm>
          <a:prstGeom prst="rect">
            <a:avLst/>
          </a:prstGeom>
        </p:spPr>
        <p:txBody>
          <a:bodyPr wrap="square">
            <a:spAutoFit/>
          </a:bodyPr>
          <a:lstStyle/>
          <a:p>
            <a:pPr algn="just">
              <a:lnSpc>
                <a:spcPct val="150000"/>
              </a:lnSpc>
              <a:spcAft>
                <a:spcPts val="1400"/>
              </a:spcAft>
            </a:pPr>
            <a:r>
              <a:rPr lang="en-GB" sz="2000" kern="1400" dirty="0">
                <a:solidFill>
                  <a:srgbClr val="FFFF00"/>
                </a:solidFill>
                <a:latin typeface="Arial" panose="020B0604020202020204" pitchFamily="34" charset="0"/>
              </a:rPr>
              <a:t>Coming out of lockdown and going back to school is a big change.  So you may </a:t>
            </a:r>
            <a:r>
              <a:rPr lang="en-GB" sz="2000" kern="1400" dirty="0" smtClean="0">
                <a:solidFill>
                  <a:srgbClr val="FFFF00"/>
                </a:solidFill>
                <a:latin typeface="Arial" panose="020B0604020202020204" pitchFamily="34" charset="0"/>
              </a:rPr>
              <a:t>notice </a:t>
            </a:r>
            <a:r>
              <a:rPr lang="en-GB" sz="2000" kern="1400" dirty="0">
                <a:solidFill>
                  <a:srgbClr val="FFFF00"/>
                </a:solidFill>
                <a:latin typeface="Arial" panose="020B0604020202020204" pitchFamily="34" charset="0"/>
              </a:rPr>
              <a:t>feeling </a:t>
            </a:r>
            <a:r>
              <a:rPr lang="en-GB" sz="2000" b="1" kern="1400" dirty="0">
                <a:solidFill>
                  <a:srgbClr val="FF0000"/>
                </a:solidFill>
                <a:latin typeface="Arial" panose="020B0604020202020204" pitchFamily="34" charset="0"/>
              </a:rPr>
              <a:t>stressed </a:t>
            </a:r>
            <a:r>
              <a:rPr lang="en-GB" sz="2000" kern="1400" dirty="0">
                <a:solidFill>
                  <a:srgbClr val="FFFF00"/>
                </a:solidFill>
                <a:latin typeface="Arial" panose="020B0604020202020204" pitchFamily="34" charset="0"/>
              </a:rPr>
              <a:t>or </a:t>
            </a:r>
            <a:r>
              <a:rPr lang="en-GB" sz="2000" b="1" kern="1400" dirty="0">
                <a:latin typeface="Arial" panose="020B0604020202020204" pitchFamily="34" charset="0"/>
              </a:rPr>
              <a:t>anxious</a:t>
            </a:r>
            <a:r>
              <a:rPr lang="en-GB" sz="2000" kern="1400" dirty="0">
                <a:solidFill>
                  <a:srgbClr val="FFFF00"/>
                </a:solidFill>
                <a:latin typeface="Arial" panose="020B0604020202020204" pitchFamily="34" charset="0"/>
              </a:rPr>
              <a:t>.  </a:t>
            </a:r>
            <a:endParaRPr lang="en-GB" sz="2000" kern="1400" dirty="0" smtClean="0">
              <a:solidFill>
                <a:srgbClr val="FFFF00"/>
              </a:solidFill>
              <a:latin typeface="Arial" panose="020B0604020202020204" pitchFamily="34" charset="0"/>
            </a:endParaRPr>
          </a:p>
          <a:p>
            <a:pPr algn="just">
              <a:lnSpc>
                <a:spcPct val="150000"/>
              </a:lnSpc>
              <a:spcAft>
                <a:spcPts val="1400"/>
              </a:spcAft>
            </a:pPr>
            <a:r>
              <a:rPr lang="en-GB" sz="2000" kern="1400" dirty="0" smtClean="0">
                <a:solidFill>
                  <a:srgbClr val="FFFF00"/>
                </a:solidFill>
                <a:latin typeface="Arial" panose="020B0604020202020204" pitchFamily="34" charset="0"/>
              </a:rPr>
              <a:t>You </a:t>
            </a:r>
            <a:r>
              <a:rPr lang="en-GB" sz="2000" kern="1400" dirty="0">
                <a:solidFill>
                  <a:srgbClr val="FFFF00"/>
                </a:solidFill>
                <a:latin typeface="Arial" panose="020B0604020202020204" pitchFamily="34" charset="0"/>
              </a:rPr>
              <a:t>may also be looking forward to going back to school – maybe being at home became a bit boring.  You might be excited to see other people and be looking forward to getting back to learning.  </a:t>
            </a:r>
            <a:endParaRPr lang="en-GB" sz="2000" kern="1400" dirty="0" smtClean="0">
              <a:solidFill>
                <a:srgbClr val="FFFF00"/>
              </a:solidFill>
              <a:latin typeface="Arial" panose="020B0604020202020204" pitchFamily="34" charset="0"/>
            </a:endParaRPr>
          </a:p>
          <a:p>
            <a:pPr algn="just">
              <a:lnSpc>
                <a:spcPct val="150000"/>
              </a:lnSpc>
              <a:spcAft>
                <a:spcPts val="1400"/>
              </a:spcAft>
            </a:pPr>
            <a:r>
              <a:rPr lang="en-GB" sz="2000" kern="1400" dirty="0" smtClean="0">
                <a:solidFill>
                  <a:srgbClr val="FFFF00"/>
                </a:solidFill>
                <a:latin typeface="Arial" panose="020B0604020202020204" pitchFamily="34" charset="0"/>
              </a:rPr>
              <a:t>It </a:t>
            </a:r>
            <a:r>
              <a:rPr lang="en-GB" sz="2000" kern="1400" dirty="0">
                <a:solidFill>
                  <a:srgbClr val="FFFF00"/>
                </a:solidFill>
                <a:latin typeface="Arial" panose="020B0604020202020204" pitchFamily="34" charset="0"/>
              </a:rPr>
              <a:t>is </a:t>
            </a:r>
            <a:r>
              <a:rPr lang="en-GB" sz="2000" kern="1400" dirty="0" smtClean="0">
                <a:solidFill>
                  <a:srgbClr val="FFFF00"/>
                </a:solidFill>
                <a:latin typeface="Arial" panose="020B0604020202020204" pitchFamily="34" charset="0"/>
              </a:rPr>
              <a:t>possible </a:t>
            </a:r>
            <a:r>
              <a:rPr lang="en-GB" sz="2000" kern="1400" dirty="0">
                <a:solidFill>
                  <a:srgbClr val="FFFF00"/>
                </a:solidFill>
                <a:latin typeface="Arial" panose="020B0604020202020204" pitchFamily="34" charset="0"/>
              </a:rPr>
              <a:t>and </a:t>
            </a:r>
            <a:r>
              <a:rPr lang="en-GB" sz="2400" b="1" kern="1400" dirty="0">
                <a:solidFill>
                  <a:srgbClr val="CC00FF"/>
                </a:solidFill>
                <a:latin typeface="Arial" panose="020B0604020202020204" pitchFamily="34" charset="0"/>
              </a:rPr>
              <a:t>normal</a:t>
            </a:r>
            <a:r>
              <a:rPr lang="en-GB" sz="2000" kern="1400" dirty="0">
                <a:solidFill>
                  <a:srgbClr val="FFFF00"/>
                </a:solidFill>
                <a:latin typeface="Arial" panose="020B0604020202020204" pitchFamily="34" charset="0"/>
              </a:rPr>
              <a:t>, to feel both excited and nervous at the same time.  </a:t>
            </a:r>
            <a:endParaRPr lang="en-GB" sz="2000" kern="1400" dirty="0" smtClean="0">
              <a:solidFill>
                <a:srgbClr val="FFFF00"/>
              </a:solidFill>
              <a:latin typeface="Arial" panose="020B0604020202020204" pitchFamily="34" charset="0"/>
            </a:endParaRPr>
          </a:p>
          <a:p>
            <a:pPr algn="just">
              <a:lnSpc>
                <a:spcPct val="150000"/>
              </a:lnSpc>
              <a:spcAft>
                <a:spcPts val="1400"/>
              </a:spcAft>
            </a:pPr>
            <a:r>
              <a:rPr lang="en-GB" sz="2000" kern="1400" dirty="0" smtClean="0">
                <a:solidFill>
                  <a:srgbClr val="FFFF00"/>
                </a:solidFill>
                <a:latin typeface="Arial" panose="020B0604020202020204" pitchFamily="34" charset="0"/>
              </a:rPr>
              <a:t>It </a:t>
            </a:r>
            <a:r>
              <a:rPr lang="en-GB" sz="2000" kern="1400" dirty="0">
                <a:solidFill>
                  <a:srgbClr val="FFFF00"/>
                </a:solidFill>
                <a:latin typeface="Arial" panose="020B0604020202020204" pitchFamily="34" charset="0"/>
              </a:rPr>
              <a:t>is likely that everyone will be experiencing this in some way – you, your friends, even your teachers. </a:t>
            </a:r>
            <a:endParaRPr lang="en-GB" sz="2000" kern="1400" dirty="0" smtClean="0">
              <a:ln>
                <a:noFill/>
              </a:ln>
              <a:solidFill>
                <a:srgbClr val="FFFF00"/>
              </a:solidFill>
              <a:effectLst/>
              <a:latin typeface="Arial" panose="020B0604020202020204" pitchFamily="34" charset="0"/>
            </a:endParaRPr>
          </a:p>
          <a:p>
            <a:pPr>
              <a:lnSpc>
                <a:spcPct val="125000"/>
              </a:lnSpc>
              <a:spcAft>
                <a:spcPts val="1000"/>
              </a:spcAft>
            </a:pPr>
            <a:r>
              <a:rPr lang="en-GB" sz="2000" kern="1400" dirty="0" smtClean="0">
                <a:ln>
                  <a:noFill/>
                </a:ln>
                <a:solidFill>
                  <a:srgbClr val="FFFF00"/>
                </a:solidFill>
                <a:effectLst/>
                <a:latin typeface="Arial" panose="020B0604020202020204" pitchFamily="34" charset="0"/>
              </a:rPr>
              <a:t> </a:t>
            </a:r>
            <a:endParaRPr lang="en-GB" sz="2000" kern="1400" dirty="0">
              <a:ln>
                <a:noFill/>
              </a:ln>
              <a:solidFill>
                <a:srgbClr val="FFFF00"/>
              </a:solidFill>
              <a:effectLst/>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191" y="3917247"/>
            <a:ext cx="4568809" cy="2270037"/>
          </a:xfrm>
          <a:prstGeom prst="rect">
            <a:avLst/>
          </a:prstGeom>
        </p:spPr>
      </p:pic>
    </p:spTree>
    <p:extLst>
      <p:ext uri="{BB962C8B-B14F-4D97-AF65-F5344CB8AC3E}">
        <p14:creationId xmlns:p14="http://schemas.microsoft.com/office/powerpoint/2010/main" val="3156510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065680"/>
            <a:ext cx="9347200" cy="1899879"/>
          </a:xfrm>
          <a:prstGeom prst="rect">
            <a:avLst/>
          </a:prstGeom>
        </p:spPr>
        <p:txBody>
          <a:bodyPr wrap="square">
            <a:spAutoFit/>
          </a:bodyPr>
          <a:lstStyle/>
          <a:p>
            <a:pPr>
              <a:lnSpc>
                <a:spcPct val="150000"/>
              </a:lnSpc>
              <a:spcAft>
                <a:spcPts val="1400"/>
              </a:spcAft>
            </a:pPr>
            <a:r>
              <a:rPr lang="en-GB" kern="1400" dirty="0">
                <a:solidFill>
                  <a:srgbClr val="111111"/>
                </a:solidFill>
                <a:latin typeface="Arial" panose="020B0604020202020204" pitchFamily="34" charset="0"/>
              </a:rPr>
              <a:t>There are some things we can do to help our bodies feel calmer and to help our brains feel more in control whilst we are going through any change.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If </a:t>
            </a:r>
            <a:r>
              <a:rPr lang="en-GB" kern="1400" dirty="0">
                <a:solidFill>
                  <a:srgbClr val="111111"/>
                </a:solidFill>
                <a:latin typeface="Arial" panose="020B0604020202020204" pitchFamily="34" charset="0"/>
              </a:rPr>
              <a:t>you practise these you may find adapting to going back to school easier.</a:t>
            </a:r>
            <a:endParaRPr lang="en-GB" sz="1050"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501" y="2755900"/>
            <a:ext cx="5588636" cy="3721100"/>
          </a:xfrm>
          <a:prstGeom prst="rect">
            <a:avLst/>
          </a:prstGeom>
        </p:spPr>
      </p:pic>
    </p:spTree>
    <p:extLst>
      <p:ext uri="{BB962C8B-B14F-4D97-AF65-F5344CB8AC3E}">
        <p14:creationId xmlns:p14="http://schemas.microsoft.com/office/powerpoint/2010/main" val="92804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4825" y="4763487"/>
            <a:ext cx="2419350" cy="1751613"/>
          </a:xfrm>
          <a:prstGeom prst="rect">
            <a:avLst/>
          </a:prstGeom>
        </p:spPr>
      </p:pic>
      <p:sp>
        <p:nvSpPr>
          <p:cNvPr id="2" name="Rectangle 1"/>
          <p:cNvSpPr/>
          <p:nvPr/>
        </p:nvSpPr>
        <p:spPr>
          <a:xfrm>
            <a:off x="812800" y="1055634"/>
            <a:ext cx="10744200" cy="3551613"/>
          </a:xfrm>
          <a:prstGeom prst="rect">
            <a:avLst/>
          </a:prstGeom>
        </p:spPr>
        <p:txBody>
          <a:bodyPr wrap="square">
            <a:spAutoFit/>
          </a:bodyPr>
          <a:lstStyle/>
          <a:p>
            <a:pPr>
              <a:lnSpc>
                <a:spcPct val="150000"/>
              </a:lnSpc>
              <a:spcAft>
                <a:spcPts val="1400"/>
              </a:spcAft>
            </a:pPr>
            <a:r>
              <a:rPr lang="en-GB" kern="1400" dirty="0">
                <a:solidFill>
                  <a:srgbClr val="111111"/>
                </a:solidFill>
                <a:latin typeface="Arial" panose="020B0604020202020204" pitchFamily="34" charset="0"/>
              </a:rPr>
              <a:t>One of the most effective ways to feel calmer is to do </a:t>
            </a:r>
            <a:r>
              <a:rPr lang="en-GB" b="1" kern="1400" dirty="0">
                <a:solidFill>
                  <a:srgbClr val="111111"/>
                </a:solidFill>
                <a:latin typeface="Arial" panose="020B0604020202020204" pitchFamily="34" charset="0"/>
              </a:rPr>
              <a:t>deep </a:t>
            </a:r>
            <a:r>
              <a:rPr lang="en-GB" sz="2000" b="1" i="1" kern="1400" dirty="0">
                <a:solidFill>
                  <a:srgbClr val="111111"/>
                </a:solidFill>
                <a:latin typeface="Arial" panose="020B0604020202020204" pitchFamily="34" charset="0"/>
              </a:rPr>
              <a:t>tummy </a:t>
            </a:r>
            <a:r>
              <a:rPr lang="en-GB" b="1" kern="1400" dirty="0">
                <a:solidFill>
                  <a:srgbClr val="111111"/>
                </a:solidFill>
                <a:latin typeface="Arial" panose="020B0604020202020204" pitchFamily="34" charset="0"/>
              </a:rPr>
              <a:t>breathing</a:t>
            </a:r>
            <a:r>
              <a:rPr lang="en-GB" kern="1400" dirty="0">
                <a:solidFill>
                  <a:srgbClr val="111111"/>
                </a:solidFill>
                <a:latin typeface="Arial" panose="020B0604020202020204" pitchFamily="34" charset="0"/>
              </a:rPr>
              <a:t>.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Breathe </a:t>
            </a:r>
            <a:r>
              <a:rPr lang="en-GB" kern="1400" dirty="0">
                <a:solidFill>
                  <a:srgbClr val="111111"/>
                </a:solidFill>
                <a:latin typeface="Arial" panose="020B0604020202020204" pitchFamily="34" charset="0"/>
              </a:rPr>
              <a:t>in very slowly – pause – and then breathe out very slowly – </a:t>
            </a:r>
            <a:r>
              <a:rPr lang="en-GB" kern="1400" dirty="0" smtClean="0">
                <a:solidFill>
                  <a:srgbClr val="111111"/>
                </a:solidFill>
                <a:latin typeface="Arial" panose="020B0604020202020204" pitchFamily="34" charset="0"/>
              </a:rPr>
              <a:t>pause </a:t>
            </a:r>
            <a:r>
              <a:rPr lang="en-GB" kern="1400" dirty="0">
                <a:solidFill>
                  <a:srgbClr val="111111"/>
                </a:solidFill>
                <a:latin typeface="Arial" panose="020B0604020202020204" pitchFamily="34" charset="0"/>
              </a:rPr>
              <a:t>and breathe in very slowly – pause – and then breathe out very slowly – pause.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Keep </a:t>
            </a:r>
            <a:r>
              <a:rPr lang="en-GB" kern="1400" dirty="0">
                <a:solidFill>
                  <a:srgbClr val="111111"/>
                </a:solidFill>
                <a:latin typeface="Arial" panose="020B0604020202020204" pitchFamily="34" charset="0"/>
              </a:rPr>
              <a:t>going for 5—10 minutes.  </a:t>
            </a:r>
            <a:endParaRPr lang="en-GB" kern="1400" dirty="0" smtClean="0">
              <a:solidFill>
                <a:srgbClr val="111111"/>
              </a:solidFill>
              <a:latin typeface="Arial" panose="020B0604020202020204" pitchFamily="34" charset="0"/>
            </a:endParaRPr>
          </a:p>
          <a:p>
            <a:pPr>
              <a:lnSpc>
                <a:spcPct val="150000"/>
              </a:lnSpc>
              <a:spcAft>
                <a:spcPts val="1400"/>
              </a:spcAft>
            </a:pPr>
            <a:r>
              <a:rPr lang="en-GB" kern="1400" dirty="0" smtClean="0">
                <a:solidFill>
                  <a:srgbClr val="111111"/>
                </a:solidFill>
                <a:latin typeface="Arial" panose="020B0604020202020204" pitchFamily="34" charset="0"/>
              </a:rPr>
              <a:t>You will </a:t>
            </a:r>
            <a:r>
              <a:rPr lang="en-GB" kern="1400" dirty="0">
                <a:solidFill>
                  <a:srgbClr val="111111"/>
                </a:solidFill>
                <a:latin typeface="Arial" panose="020B0604020202020204" pitchFamily="34" charset="0"/>
              </a:rPr>
              <a:t>know if you are doing this properly if you place your hands on either side of your tummy – it should naturally go out as you breathe </a:t>
            </a:r>
            <a:r>
              <a:rPr lang="en-GB" kern="1400" dirty="0" smtClean="0">
                <a:solidFill>
                  <a:srgbClr val="111111"/>
                </a:solidFill>
                <a:latin typeface="Arial" panose="020B0604020202020204" pitchFamily="34" charset="0"/>
              </a:rPr>
              <a:t>in </a:t>
            </a:r>
            <a:r>
              <a:rPr lang="en-GB" kern="1400" dirty="0">
                <a:solidFill>
                  <a:srgbClr val="111111"/>
                </a:solidFill>
                <a:latin typeface="Arial" panose="020B0604020202020204" pitchFamily="34" charset="0"/>
              </a:rPr>
              <a:t>and then go back in as the breath </a:t>
            </a:r>
            <a:r>
              <a:rPr lang="en-GB" kern="1400" dirty="0" smtClean="0">
                <a:solidFill>
                  <a:srgbClr val="111111"/>
                </a:solidFill>
                <a:latin typeface="Arial" panose="020B0604020202020204" pitchFamily="34" charset="0"/>
              </a:rPr>
              <a:t>releases… </a:t>
            </a:r>
            <a:r>
              <a:rPr lang="en-GB" kern="1400" dirty="0">
                <a:solidFill>
                  <a:srgbClr val="111111"/>
                </a:solidFill>
                <a:latin typeface="Arial" panose="020B0604020202020204" pitchFamily="34" charset="0"/>
              </a:rPr>
              <a:t>like a balloon! </a:t>
            </a:r>
            <a:endParaRPr lang="en-GB" sz="1050"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pic>
        <p:nvPicPr>
          <p:cNvPr id="4098" name="Picture 2" descr="Clipart-Celebration-Birthday-Holiday-Balloon-Party-341477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092700" y="4344387"/>
            <a:ext cx="2184400" cy="1452563"/>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spTree>
    <p:extLst>
      <p:ext uri="{BB962C8B-B14F-4D97-AF65-F5344CB8AC3E}">
        <p14:creationId xmlns:p14="http://schemas.microsoft.com/office/powerpoint/2010/main" val="3906014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700" y="458925"/>
            <a:ext cx="10934700" cy="3048912"/>
          </a:xfrm>
          <a:prstGeom prst="rect">
            <a:avLst/>
          </a:prstGeom>
        </p:spPr>
        <p:txBody>
          <a:bodyPr wrap="square">
            <a:spAutoFit/>
          </a:bodyPr>
          <a:lstStyle/>
          <a:p>
            <a:pPr>
              <a:lnSpc>
                <a:spcPct val="150000"/>
              </a:lnSpc>
              <a:spcAft>
                <a:spcPts val="1400"/>
              </a:spcAft>
            </a:pPr>
            <a:r>
              <a:rPr lang="en-GB" sz="2400" kern="1400" dirty="0">
                <a:solidFill>
                  <a:srgbClr val="111111"/>
                </a:solidFill>
                <a:latin typeface="Arial" panose="020B0604020202020204" pitchFamily="34" charset="0"/>
              </a:rPr>
              <a:t>Tensing and then releasing our muscles can help our bodies relax.  </a:t>
            </a:r>
            <a:endParaRPr lang="en-GB" sz="2400" kern="1400" dirty="0" smtClean="0">
              <a:solidFill>
                <a:srgbClr val="111111"/>
              </a:solidFill>
              <a:latin typeface="Arial" panose="020B0604020202020204" pitchFamily="34" charset="0"/>
            </a:endParaRPr>
          </a:p>
          <a:p>
            <a:pPr>
              <a:lnSpc>
                <a:spcPct val="150000"/>
              </a:lnSpc>
              <a:spcAft>
                <a:spcPts val="1400"/>
              </a:spcAft>
            </a:pPr>
            <a:r>
              <a:rPr lang="en-GB" sz="2400" kern="1400" dirty="0" smtClean="0">
                <a:solidFill>
                  <a:srgbClr val="111111"/>
                </a:solidFill>
                <a:latin typeface="Arial" panose="020B0604020202020204" pitchFamily="34" charset="0"/>
              </a:rPr>
              <a:t>This </a:t>
            </a:r>
            <a:r>
              <a:rPr lang="en-GB" sz="2400" kern="1400" dirty="0">
                <a:solidFill>
                  <a:srgbClr val="111111"/>
                </a:solidFill>
                <a:latin typeface="Arial" panose="020B0604020202020204" pitchFamily="34" charset="0"/>
              </a:rPr>
              <a:t>is easier to do if you are sitting or lying down.  </a:t>
            </a:r>
            <a:endParaRPr lang="en-GB" sz="2400" kern="1400" dirty="0" smtClean="0">
              <a:solidFill>
                <a:srgbClr val="111111"/>
              </a:solidFill>
              <a:latin typeface="Arial" panose="020B0604020202020204" pitchFamily="34" charset="0"/>
            </a:endParaRPr>
          </a:p>
          <a:p>
            <a:pPr>
              <a:lnSpc>
                <a:spcPct val="150000"/>
              </a:lnSpc>
              <a:spcAft>
                <a:spcPts val="1400"/>
              </a:spcAft>
            </a:pPr>
            <a:r>
              <a:rPr lang="en-GB" sz="2400" kern="1400" dirty="0" smtClean="0">
                <a:solidFill>
                  <a:srgbClr val="111111"/>
                </a:solidFill>
                <a:latin typeface="Arial" panose="020B0604020202020204" pitchFamily="34" charset="0"/>
              </a:rPr>
              <a:t>You </a:t>
            </a:r>
            <a:r>
              <a:rPr lang="en-GB" sz="2400" kern="1400" dirty="0">
                <a:solidFill>
                  <a:srgbClr val="111111"/>
                </a:solidFill>
                <a:latin typeface="Arial" panose="020B0604020202020204" pitchFamily="34" charset="0"/>
              </a:rPr>
              <a:t>can go right around your body, tensing each part for a count of 10 and then releasing. </a:t>
            </a:r>
            <a:endParaRPr lang="en-GB" sz="2400"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sp>
        <p:nvSpPr>
          <p:cNvPr id="3" name="Rectangle 2"/>
          <p:cNvSpPr/>
          <p:nvPr/>
        </p:nvSpPr>
        <p:spPr>
          <a:xfrm>
            <a:off x="704850" y="4803284"/>
            <a:ext cx="10782300" cy="1581843"/>
          </a:xfrm>
          <a:prstGeom prst="rect">
            <a:avLst/>
          </a:prstGeom>
        </p:spPr>
        <p:txBody>
          <a:bodyPr wrap="square">
            <a:spAutoFit/>
          </a:bodyPr>
          <a:lstStyle/>
          <a:p>
            <a:pPr>
              <a:lnSpc>
                <a:spcPct val="150000"/>
              </a:lnSpc>
              <a:spcAft>
                <a:spcPts val="1400"/>
              </a:spcAft>
            </a:pPr>
            <a:r>
              <a:rPr lang="en-GB" sz="2400" kern="1400" dirty="0">
                <a:solidFill>
                  <a:srgbClr val="111111"/>
                </a:solidFill>
                <a:latin typeface="Arial" panose="020B0604020202020204" pitchFamily="34" charset="0"/>
              </a:rPr>
              <a:t>So you could start with your feet; tense them tightly as you slowly count to 10, and then release and notice how they feel.  </a:t>
            </a:r>
            <a:endParaRPr lang="en-GB" sz="2400"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pic>
        <p:nvPicPr>
          <p:cNvPr id="6146" name="Picture 2" descr="2_parallel_footprint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7230" y="5480424"/>
            <a:ext cx="681037" cy="717550"/>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pic>
        <p:nvPicPr>
          <p:cNvPr id="5" name="Picture 4"/>
          <p:cNvPicPr>
            <a:picLocks noChangeAspect="1"/>
          </p:cNvPicPr>
          <p:nvPr/>
        </p:nvPicPr>
        <p:blipFill>
          <a:blip r:embed="rId3"/>
          <a:stretch>
            <a:fillRect/>
          </a:stretch>
        </p:blipFill>
        <p:spPr>
          <a:xfrm rot="20033309">
            <a:off x="2235135" y="2881391"/>
            <a:ext cx="1117730" cy="11789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887" y="3721045"/>
            <a:ext cx="2669307" cy="1158526"/>
          </a:xfrm>
          <a:prstGeom prst="rect">
            <a:avLst/>
          </a:prstGeom>
        </p:spPr>
      </p:pic>
      <p:sp>
        <p:nvSpPr>
          <p:cNvPr id="6" name="TextBox 5"/>
          <p:cNvSpPr txBox="1"/>
          <p:nvPr/>
        </p:nvSpPr>
        <p:spPr>
          <a:xfrm>
            <a:off x="2794000" y="3405464"/>
            <a:ext cx="8572499" cy="400110"/>
          </a:xfrm>
          <a:prstGeom prst="rect">
            <a:avLst/>
          </a:prstGeom>
          <a:noFill/>
        </p:spPr>
        <p:txBody>
          <a:bodyPr wrap="square" rtlCol="0">
            <a:spAutoFit/>
          </a:bodyPr>
          <a:lstStyle/>
          <a:p>
            <a:r>
              <a:rPr lang="en-GB" sz="2000" i="1" dirty="0" smtClean="0">
                <a:latin typeface="Forte" panose="03060902040502070203" pitchFamily="66" charset="0"/>
              </a:rPr>
              <a:t>You might want to select some </a:t>
            </a:r>
            <a:r>
              <a:rPr lang="en-GB" sz="2000" b="1" i="1" dirty="0" smtClean="0">
                <a:solidFill>
                  <a:srgbClr val="92D050"/>
                </a:solidFill>
                <a:latin typeface="Forte" panose="03060902040502070203" pitchFamily="66" charset="0"/>
              </a:rPr>
              <a:t>calm, relaxing </a:t>
            </a:r>
            <a:r>
              <a:rPr lang="en-GB" sz="2000" b="1" dirty="0" smtClean="0">
                <a:latin typeface="Forte" panose="03060902040502070203" pitchFamily="66" charset="0"/>
              </a:rPr>
              <a:t>background </a:t>
            </a:r>
            <a:r>
              <a:rPr lang="en-GB" sz="2000" i="1" dirty="0" smtClean="0">
                <a:latin typeface="Forte" panose="03060902040502070203" pitchFamily="66" charset="0"/>
              </a:rPr>
              <a:t>music for this!</a:t>
            </a:r>
            <a:endParaRPr lang="en-GB" sz="2000" i="1" dirty="0">
              <a:latin typeface="Forte" panose="03060902040502070203" pitchFamily="66" charset="0"/>
            </a:endParaRPr>
          </a:p>
        </p:txBody>
      </p:sp>
    </p:spTree>
    <p:extLst>
      <p:ext uri="{BB962C8B-B14F-4D97-AF65-F5344CB8AC3E}">
        <p14:creationId xmlns:p14="http://schemas.microsoft.com/office/powerpoint/2010/main" val="4146044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101" y="1895729"/>
            <a:ext cx="10363199" cy="2135841"/>
          </a:xfrm>
          <a:prstGeom prst="rect">
            <a:avLst/>
          </a:prstGeom>
        </p:spPr>
        <p:txBody>
          <a:bodyPr wrap="square">
            <a:spAutoFit/>
          </a:bodyPr>
          <a:lstStyle/>
          <a:p>
            <a:pPr>
              <a:lnSpc>
                <a:spcPct val="150000"/>
              </a:lnSpc>
              <a:spcAft>
                <a:spcPts val="1400"/>
              </a:spcAft>
            </a:pPr>
            <a:r>
              <a:rPr lang="en-GB" sz="2400" kern="1400" dirty="0">
                <a:solidFill>
                  <a:srgbClr val="111111"/>
                </a:solidFill>
                <a:latin typeface="Arial" panose="020B0604020202020204" pitchFamily="34" charset="0"/>
              </a:rPr>
              <a:t>Then do the same with your arms and hands – squeeze your fists and press your arms into the sides of your body, count slowly to 10, and then release and notice.</a:t>
            </a:r>
            <a:endParaRPr lang="en-GB" sz="2400"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sp>
        <p:nvSpPr>
          <p:cNvPr id="3" name="Rectangle 2"/>
          <p:cNvSpPr/>
          <p:nvPr/>
        </p:nvSpPr>
        <p:spPr>
          <a:xfrm>
            <a:off x="2393310" y="3988625"/>
            <a:ext cx="9404990" cy="2315377"/>
          </a:xfrm>
          <a:prstGeom prst="rect">
            <a:avLst/>
          </a:prstGeom>
        </p:spPr>
        <p:txBody>
          <a:bodyPr wrap="square">
            <a:spAutoFit/>
          </a:bodyPr>
          <a:lstStyle/>
          <a:p>
            <a:pPr>
              <a:lnSpc>
                <a:spcPct val="150000"/>
              </a:lnSpc>
              <a:spcAft>
                <a:spcPts val="1400"/>
              </a:spcAft>
            </a:pPr>
            <a:r>
              <a:rPr lang="en-GB" sz="2400" kern="1400" dirty="0">
                <a:solidFill>
                  <a:srgbClr val="111111"/>
                </a:solidFill>
                <a:latin typeface="Arial" panose="020B0604020202020204" pitchFamily="34" charset="0"/>
              </a:rPr>
              <a:t>Finally, push your shoulders up towards your ears, tense your neck and screw up your face tightly, count slowly to 10, and then release.  </a:t>
            </a:r>
            <a:endParaRPr lang="en-GB" sz="2400" kern="1400" dirty="0" smtClean="0">
              <a:solidFill>
                <a:srgbClr val="111111"/>
              </a:solidFill>
              <a:latin typeface="Arial" panose="020B0604020202020204" pitchFamily="34" charset="0"/>
            </a:endParaRPr>
          </a:p>
          <a:p>
            <a:pPr>
              <a:lnSpc>
                <a:spcPct val="150000"/>
              </a:lnSpc>
              <a:spcAft>
                <a:spcPts val="1400"/>
              </a:spcAft>
            </a:pPr>
            <a:r>
              <a:rPr lang="en-GB" sz="2400" kern="1400" dirty="0" smtClean="0">
                <a:solidFill>
                  <a:srgbClr val="111111"/>
                </a:solidFill>
                <a:latin typeface="Arial" panose="020B0604020202020204" pitchFamily="34" charset="0"/>
              </a:rPr>
              <a:t>Now </a:t>
            </a:r>
            <a:r>
              <a:rPr lang="en-GB" sz="2400" kern="1400" dirty="0">
                <a:solidFill>
                  <a:srgbClr val="111111"/>
                </a:solidFill>
                <a:latin typeface="Arial" panose="020B0604020202020204" pitchFamily="34" charset="0"/>
              </a:rPr>
              <a:t>notice how your whole body </a:t>
            </a:r>
            <a:r>
              <a:rPr lang="en-GB" sz="2400" b="1" i="1" kern="1400" dirty="0">
                <a:solidFill>
                  <a:srgbClr val="92D050"/>
                </a:solidFill>
                <a:latin typeface="Forte" panose="03060902040502070203" pitchFamily="66" charset="0"/>
              </a:rPr>
              <a:t>feels.</a:t>
            </a:r>
            <a:endParaRPr lang="en-GB" sz="2400" b="1" i="1" kern="1400" dirty="0" smtClean="0">
              <a:ln>
                <a:noFill/>
              </a:ln>
              <a:solidFill>
                <a:srgbClr val="92D050"/>
              </a:solidFill>
              <a:effectLst/>
              <a:latin typeface="Forte" panose="03060902040502070203" pitchFamily="66"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pic>
        <p:nvPicPr>
          <p:cNvPr id="7170" name="Picture 2" descr="leg-310737_960_72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60182"/>
            <a:ext cx="457200" cy="914400"/>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sp>
        <p:nvSpPr>
          <p:cNvPr id="4" name="Rectangle 3"/>
          <p:cNvSpPr/>
          <p:nvPr/>
        </p:nvSpPr>
        <p:spPr>
          <a:xfrm>
            <a:off x="1320800" y="364764"/>
            <a:ext cx="10325100" cy="1581843"/>
          </a:xfrm>
          <a:prstGeom prst="rect">
            <a:avLst/>
          </a:prstGeom>
        </p:spPr>
        <p:txBody>
          <a:bodyPr wrap="square">
            <a:spAutoFit/>
          </a:bodyPr>
          <a:lstStyle/>
          <a:p>
            <a:pPr>
              <a:lnSpc>
                <a:spcPct val="150000"/>
              </a:lnSpc>
              <a:spcAft>
                <a:spcPts val="1400"/>
              </a:spcAft>
            </a:pPr>
            <a:r>
              <a:rPr lang="en-GB" sz="2400" kern="1400" dirty="0">
                <a:solidFill>
                  <a:srgbClr val="111111"/>
                </a:solidFill>
                <a:latin typeface="Arial" panose="020B0604020202020204" pitchFamily="34" charset="0"/>
              </a:rPr>
              <a:t>Next go to your legs and lower body – tense and squeeze as tightly as you can, count slowly to 10, and then release and notice.</a:t>
            </a:r>
            <a:endParaRPr lang="en-GB" sz="1200" kern="1400" dirty="0" smtClean="0">
              <a:ln>
                <a:noFill/>
              </a:ln>
              <a:solidFill>
                <a:srgbClr val="4D4D4D"/>
              </a:solidFill>
              <a:effectLst/>
              <a:latin typeface="Arial" panose="020B0604020202020204" pitchFamily="34" charset="0"/>
            </a:endParaRPr>
          </a:p>
          <a:p>
            <a:pPr>
              <a:lnSpc>
                <a:spcPct val="125000"/>
              </a:lnSpc>
              <a:spcAft>
                <a:spcPts val="1000"/>
              </a:spcAft>
            </a:pPr>
            <a:r>
              <a:rPr lang="en-GB" sz="1050" kern="1400" dirty="0" smtClean="0">
                <a:ln>
                  <a:noFill/>
                </a:ln>
                <a:solidFill>
                  <a:srgbClr val="4D4D4D"/>
                </a:solidFill>
                <a:effectLst/>
                <a:latin typeface="Arial" panose="020B0604020202020204" pitchFamily="34" charset="0"/>
              </a:rPr>
              <a:t> </a:t>
            </a:r>
            <a:endParaRPr lang="en-GB" sz="1050" kern="1400" dirty="0">
              <a:ln>
                <a:noFill/>
              </a:ln>
              <a:solidFill>
                <a:srgbClr val="4D4D4D"/>
              </a:solidFill>
              <a:effectLst/>
              <a:latin typeface="Arial" panose="020B0604020202020204" pitchFamily="34" charset="0"/>
            </a:endParaRPr>
          </a:p>
        </p:txBody>
      </p:sp>
      <p:pic>
        <p:nvPicPr>
          <p:cNvPr id="7171" name="Picture 3" descr="2_14702177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2860" flipH="1">
            <a:off x="728815" y="2473539"/>
            <a:ext cx="866775" cy="581025"/>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pic>
        <p:nvPicPr>
          <p:cNvPr id="7172" name="Picture 4" descr="Excus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800" y="4232389"/>
            <a:ext cx="868363" cy="808038"/>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spTree>
    <p:extLst>
      <p:ext uri="{BB962C8B-B14F-4D97-AF65-F5344CB8AC3E}">
        <p14:creationId xmlns:p14="http://schemas.microsoft.com/office/powerpoint/2010/main" val="3802153922"/>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2.jpeg"/></Relationships>
</file>

<file path=ppt/theme/_rels/theme12.xml.rels><?xml version="1.0" encoding="UTF-8" standalone="yes"?>
<Relationships xmlns="http://schemas.openxmlformats.org/package/2006/relationships"><Relationship Id="rId1" Type="http://schemas.openxmlformats.org/officeDocument/2006/relationships/image" Target="../media/image15.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11.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3.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14.xml><?xml version="1.0" encoding="utf-8"?>
<a:theme xmlns:a="http://schemas.openxmlformats.org/drawingml/2006/main" name="2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5.xml><?xml version="1.0" encoding="utf-8"?>
<a:theme xmlns:a="http://schemas.openxmlformats.org/drawingml/2006/main" name="1_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5.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8.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9.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135</TotalTime>
  <Words>1285</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12</vt:i4>
      </vt:variant>
      <vt:variant>
        <vt:lpstr>Theme</vt:lpstr>
      </vt:variant>
      <vt:variant>
        <vt:i4>15</vt:i4>
      </vt:variant>
      <vt:variant>
        <vt:lpstr>Slide Titles</vt:lpstr>
      </vt:variant>
      <vt:variant>
        <vt:i4>16</vt:i4>
      </vt:variant>
    </vt:vector>
  </HeadingPairs>
  <TitlesOfParts>
    <vt:vector size="43" baseType="lpstr">
      <vt:lpstr>Arial</vt:lpstr>
      <vt:lpstr>Berlin Sans FB Demi</vt:lpstr>
      <vt:lpstr>Calibri</vt:lpstr>
      <vt:lpstr>Calibri Light</vt:lpstr>
      <vt:lpstr>Century Gothic</vt:lpstr>
      <vt:lpstr>Century Schoolbook</vt:lpstr>
      <vt:lpstr>Comic Sans MS</vt:lpstr>
      <vt:lpstr>Corbel</vt:lpstr>
      <vt:lpstr>Forte</vt:lpstr>
      <vt:lpstr>Garamond</vt:lpstr>
      <vt:lpstr>Tw Cen MT</vt:lpstr>
      <vt:lpstr>Wingdings 3</vt:lpstr>
      <vt:lpstr>Office Theme</vt:lpstr>
      <vt:lpstr>Organic</vt:lpstr>
      <vt:lpstr>Basis</vt:lpstr>
      <vt:lpstr>Droplet</vt:lpstr>
      <vt:lpstr>Vapor Trail</vt:lpstr>
      <vt:lpstr>Wisp</vt:lpstr>
      <vt:lpstr>Savon</vt:lpstr>
      <vt:lpstr>1_Basis</vt:lpstr>
      <vt:lpstr>Retrospect</vt:lpstr>
      <vt:lpstr>1_Savon</vt:lpstr>
      <vt:lpstr>1_Retrospect</vt:lpstr>
      <vt:lpstr>Ion</vt:lpstr>
      <vt:lpstr>Feathered</vt:lpstr>
      <vt:lpstr>2_Basis</vt:lpstr>
      <vt:lpstr>1_Feathered</vt:lpstr>
      <vt:lpstr>  Welcome back to school              after lockdown!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school              after lockdown!</dc:title>
  <dc:creator>Mrs McKinney</dc:creator>
  <cp:lastModifiedBy>Mrs McKinney</cp:lastModifiedBy>
  <cp:revision>13</cp:revision>
  <dcterms:created xsi:type="dcterms:W3CDTF">2021-03-10T14:54:07Z</dcterms:created>
  <dcterms:modified xsi:type="dcterms:W3CDTF">2021-03-10T17:09:14Z</dcterms:modified>
</cp:coreProperties>
</file>