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5" r:id="rId3"/>
    <p:sldId id="289" r:id="rId4"/>
    <p:sldId id="325" r:id="rId5"/>
    <p:sldId id="328" r:id="rId6"/>
    <p:sldId id="338" r:id="rId7"/>
    <p:sldId id="339" r:id="rId8"/>
    <p:sldId id="258" r:id="rId9"/>
    <p:sldId id="260" r:id="rId10"/>
    <p:sldId id="262" r:id="rId11"/>
    <p:sldId id="342" r:id="rId12"/>
    <p:sldId id="351" r:id="rId13"/>
    <p:sldId id="330" r:id="rId14"/>
    <p:sldId id="331" r:id="rId15"/>
    <p:sldId id="336" r:id="rId16"/>
    <p:sldId id="286" r:id="rId17"/>
    <p:sldId id="287" r:id="rId18"/>
    <p:sldId id="290" r:id="rId19"/>
    <p:sldId id="28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acebook.com/JulieAbsoluteWellness/videos/22808341831254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ckofmg.blogspot.com/2018/02/being-thankful-on-purpose.htm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ickr.com/photos/terilynneupics/843493464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rcdom.org.uk/other-resour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logs.glowscotland.org.uk/nl/public/stbarbaras/uploads/sites/26624/2020/06/02142843/pentecost-word-search.pdf" TargetMode="External"/><Relationship Id="rId2" Type="http://schemas.openxmlformats.org/officeDocument/2006/relationships/hyperlink" Target="https://blogs.glowscotland.org.uk/nl/public/stbarbaras/uploads/sites/26624/2020/06/02142530/pentecost-story.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dnt4ST8HGQ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eacherrose1964.blogspot.com/2011/03/cicle-inicial-segon-numbers.htm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Wednesday 3</a:t>
            </a:r>
            <a:r>
              <a:rPr lang="en-GB" baseline="30000" dirty="0"/>
              <a:t>rd</a:t>
            </a:r>
            <a:r>
              <a:rPr lang="en-GB" dirty="0"/>
              <a:t> June</a:t>
            </a:r>
          </a:p>
        </p:txBody>
      </p:sp>
      <p:sp>
        <p:nvSpPr>
          <p:cNvPr id="7" name="Content Placeholder 6"/>
          <p:cNvSpPr>
            <a:spLocks noGrp="1"/>
          </p:cNvSpPr>
          <p:nvPr>
            <p:ph idx="1"/>
          </p:nvPr>
        </p:nvSpPr>
        <p:spPr/>
        <p:txBody>
          <a:bodyPr>
            <a:normAutofit/>
          </a:bodyPr>
          <a:lstStyle/>
          <a:p>
            <a:pPr marL="0" indent="0">
              <a:buNone/>
            </a:pPr>
            <a:r>
              <a:rPr lang="en-GB" dirty="0"/>
              <a:t>Good morning boys and girls!</a:t>
            </a:r>
          </a:p>
          <a:p>
            <a:pPr marL="0" indent="0">
              <a:buNone/>
            </a:pPr>
            <a:r>
              <a:rPr lang="en-GB" dirty="0"/>
              <a:t>It is lovely to be back with you today after the weekend.  I hope you have been enjoying the sunshine and making the most of this time with your family. </a:t>
            </a:r>
          </a:p>
          <a:p>
            <a:pPr marL="0" indent="0">
              <a:buNone/>
            </a:pPr>
            <a:r>
              <a:rPr lang="en-GB" dirty="0"/>
              <a:t>As always please email me anytime. </a:t>
            </a:r>
          </a:p>
          <a:p>
            <a:pPr marL="0" indent="0">
              <a:buNone/>
            </a:pPr>
            <a:r>
              <a:rPr lang="en-GB" dirty="0"/>
              <a:t>Let’s get started!</a:t>
            </a:r>
          </a:p>
          <a:p>
            <a:pPr marL="0" indent="0">
              <a:buNone/>
            </a:pPr>
            <a:r>
              <a:rPr lang="en-GB" dirty="0"/>
              <a:t>Mrs McGill  </a:t>
            </a:r>
          </a:p>
        </p:txBody>
      </p:sp>
    </p:spTree>
    <p:extLst>
      <p:ext uri="{BB962C8B-B14F-4D97-AF65-F5344CB8AC3E}">
        <p14:creationId xmlns:p14="http://schemas.microsoft.com/office/powerpoint/2010/main" val="7908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 Answers </a:t>
            </a:r>
          </a:p>
        </p:txBody>
      </p:sp>
      <p:sp>
        <p:nvSpPr>
          <p:cNvPr id="7174" name="TextBox 8"/>
          <p:cNvSpPr txBox="1">
            <a:spLocks noChangeArrowheads="1"/>
          </p:cNvSpPr>
          <p:nvPr/>
        </p:nvSpPr>
        <p:spPr bwMode="auto">
          <a:xfrm>
            <a:off x="1091596" y="2353269"/>
            <a:ext cx="1410303" cy="52322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a:t>66+27</a:t>
            </a:r>
          </a:p>
        </p:txBody>
      </p:sp>
      <p:sp>
        <p:nvSpPr>
          <p:cNvPr id="7175" name="TextBox 11"/>
          <p:cNvSpPr txBox="1">
            <a:spLocks noChangeArrowheads="1"/>
          </p:cNvSpPr>
          <p:nvPr/>
        </p:nvSpPr>
        <p:spPr bwMode="auto">
          <a:xfrm>
            <a:off x="5375880" y="2339220"/>
            <a:ext cx="1857827"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489+116</a:t>
            </a:r>
          </a:p>
        </p:txBody>
      </p:sp>
      <p:sp>
        <p:nvSpPr>
          <p:cNvPr id="7176" name="TextBox 12"/>
          <p:cNvSpPr txBox="1">
            <a:spLocks noChangeArrowheads="1"/>
          </p:cNvSpPr>
          <p:nvPr/>
        </p:nvSpPr>
        <p:spPr bwMode="auto">
          <a:xfrm>
            <a:off x="9194800" y="2438912"/>
            <a:ext cx="1857827"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1506+2602</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473441" y="29760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770286" y="3492668"/>
            <a:ext cx="83548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9</a:t>
            </a:r>
            <a:r>
              <a:rPr lang="en-US" sz="5400" b="1" cap="none" spc="0" dirty="0">
                <a:ln w="22225">
                  <a:solidFill>
                    <a:schemeClr val="accent2"/>
                  </a:solidFill>
                  <a:prstDash val="solid"/>
                </a:ln>
                <a:solidFill>
                  <a:schemeClr val="accent2">
                    <a:lumMod val="40000"/>
                    <a:lumOff val="60000"/>
                  </a:schemeClr>
                </a:solidFill>
                <a:effectLst/>
              </a:rPr>
              <a:t>3</a:t>
            </a:r>
          </a:p>
        </p:txBody>
      </p:sp>
      <p:sp>
        <p:nvSpPr>
          <p:cNvPr id="16" name="Rectangle 15"/>
          <p:cNvSpPr/>
          <p:nvPr/>
        </p:nvSpPr>
        <p:spPr>
          <a:xfrm>
            <a:off x="5124977" y="3418585"/>
            <a:ext cx="1160895"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605</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9142777" y="3427935"/>
            <a:ext cx="143500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4108</a:t>
            </a: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Maths</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25675" y="2838450"/>
            <a:ext cx="2857500" cy="2857500"/>
          </a:xfrm>
        </p:spPr>
      </p:pic>
      <p:sp>
        <p:nvSpPr>
          <p:cNvPr id="8" name="Content Placeholder 7"/>
          <p:cNvSpPr>
            <a:spLocks noGrp="1"/>
          </p:cNvSpPr>
          <p:nvPr>
            <p:ph sz="quarter" idx="4"/>
          </p:nvPr>
        </p:nvSpPr>
        <p:spPr>
          <a:xfrm>
            <a:off x="6180670" y="2658534"/>
            <a:ext cx="4718304" cy="3217333"/>
          </a:xfrm>
        </p:spPr>
        <p:txBody>
          <a:bodyPr>
            <a:normAutofit lnSpcReduction="10000"/>
          </a:bodyPr>
          <a:lstStyle/>
          <a:p>
            <a:pPr marL="0" indent="0">
              <a:buNone/>
            </a:pPr>
            <a:r>
              <a:rPr lang="en-GB" dirty="0"/>
              <a:t>Times Table Challenge – Well done to all the children who logged on and took part last week. If you would like to know your personal score please email me and I can let you know which times tables you should be working on now. </a:t>
            </a:r>
          </a:p>
          <a:p>
            <a:pPr marL="0" indent="0">
              <a:buNone/>
            </a:pPr>
            <a:r>
              <a:rPr lang="en-GB" dirty="0"/>
              <a:t>I have awarded everyone who took part 50 coins to spend in their house! </a:t>
            </a:r>
          </a:p>
        </p:txBody>
      </p:sp>
    </p:spTree>
    <p:extLst>
      <p:ext uri="{BB962C8B-B14F-4D97-AF65-F5344CB8AC3E}">
        <p14:creationId xmlns:p14="http://schemas.microsoft.com/office/powerpoint/2010/main" val="278173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Maths</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25675" y="2838450"/>
            <a:ext cx="2857500" cy="2857500"/>
          </a:xfrm>
        </p:spPr>
      </p:pic>
      <p:sp>
        <p:nvSpPr>
          <p:cNvPr id="8" name="Content Placeholder 7"/>
          <p:cNvSpPr>
            <a:spLocks noGrp="1"/>
          </p:cNvSpPr>
          <p:nvPr>
            <p:ph sz="quarter" idx="4"/>
          </p:nvPr>
        </p:nvSpPr>
        <p:spPr>
          <a:xfrm>
            <a:off x="6180670" y="2658534"/>
            <a:ext cx="4718304" cy="3217333"/>
          </a:xfrm>
        </p:spPr>
        <p:txBody>
          <a:bodyPr>
            <a:normAutofit/>
          </a:bodyPr>
          <a:lstStyle/>
          <a:p>
            <a:pPr marL="0" indent="0">
              <a:buNone/>
            </a:pPr>
            <a:r>
              <a:rPr lang="en-GB" dirty="0"/>
              <a:t>At the beginning of the week you were looking at adding and subtracting money with Mrs Grant.</a:t>
            </a:r>
          </a:p>
          <a:p>
            <a:pPr marL="0" indent="0">
              <a:buNone/>
            </a:pPr>
            <a:r>
              <a:rPr lang="en-GB" dirty="0"/>
              <a:t>We will continue with this through the rest of the week and I have set up some questions on </a:t>
            </a:r>
            <a:r>
              <a:rPr lang="en-GB" dirty="0" err="1"/>
              <a:t>Sumdog</a:t>
            </a:r>
            <a:r>
              <a:rPr lang="en-GB" dirty="0"/>
              <a:t> for you to work on. Enjoy! </a:t>
            </a:r>
          </a:p>
        </p:txBody>
      </p:sp>
    </p:spTree>
    <p:extLst>
      <p:ext uri="{BB962C8B-B14F-4D97-AF65-F5344CB8AC3E}">
        <p14:creationId xmlns:p14="http://schemas.microsoft.com/office/powerpoint/2010/main" val="393171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Spelling</a:t>
            </a:r>
          </a:p>
        </p:txBody>
      </p:sp>
      <p:sp>
        <p:nvSpPr>
          <p:cNvPr id="3" name="Content Placeholder 2"/>
          <p:cNvSpPr>
            <a:spLocks noGrp="1"/>
          </p:cNvSpPr>
          <p:nvPr>
            <p:ph idx="1"/>
          </p:nvPr>
        </p:nvSpPr>
        <p:spPr>
          <a:xfrm>
            <a:off x="1295401" y="2556931"/>
            <a:ext cx="9601196" cy="3624793"/>
          </a:xfrm>
        </p:spPr>
        <p:txBody>
          <a:bodyPr>
            <a:normAutofit/>
          </a:bodyPr>
          <a:lstStyle/>
          <a:p>
            <a:pPr marL="0" indent="0">
              <a:buNone/>
            </a:pPr>
            <a:r>
              <a:rPr lang="en-GB" dirty="0">
                <a:solidFill>
                  <a:srgbClr val="FF0000"/>
                </a:solidFill>
              </a:rPr>
              <a:t>Red Group </a:t>
            </a:r>
            <a:r>
              <a:rPr lang="en-GB" dirty="0"/>
              <a:t>– </a:t>
            </a:r>
            <a:r>
              <a:rPr lang="en-GB" dirty="0">
                <a:solidFill>
                  <a:srgbClr val="FF0000"/>
                </a:solidFill>
              </a:rPr>
              <a:t>Aberdeen, birthday, country, five, huge, aeroplane, biscuit, cousin, floor, idea.</a:t>
            </a:r>
          </a:p>
          <a:p>
            <a:pPr marL="0" indent="0">
              <a:buNone/>
            </a:pPr>
            <a:r>
              <a:rPr lang="en-GB" dirty="0">
                <a:solidFill>
                  <a:srgbClr val="00B050"/>
                </a:solidFill>
              </a:rPr>
              <a:t>Green group </a:t>
            </a:r>
            <a:r>
              <a:rPr lang="en-GB" dirty="0"/>
              <a:t>– </a:t>
            </a:r>
            <a:r>
              <a:rPr lang="en-GB" dirty="0">
                <a:solidFill>
                  <a:srgbClr val="00B050"/>
                </a:solidFill>
              </a:rPr>
              <a:t>lamb, comb, climb, thumb, crumb, knee, knew, knife, knit, knock</a:t>
            </a:r>
            <a:r>
              <a:rPr lang="en-GB" dirty="0"/>
              <a:t>.</a:t>
            </a:r>
          </a:p>
          <a:p>
            <a:pPr marL="0" indent="0">
              <a:buNone/>
            </a:pPr>
            <a:r>
              <a:rPr lang="en-GB" dirty="0">
                <a:solidFill>
                  <a:srgbClr val="7030A0"/>
                </a:solidFill>
              </a:rPr>
              <a:t>Purple group </a:t>
            </a:r>
            <a:r>
              <a:rPr lang="en-GB" dirty="0"/>
              <a:t>–</a:t>
            </a:r>
            <a:r>
              <a:rPr lang="en-GB" dirty="0">
                <a:solidFill>
                  <a:srgbClr val="7030A0"/>
                </a:solidFill>
              </a:rPr>
              <a:t>bank, sank, tank, ink, pink, sink, bunk, sunk</a:t>
            </a:r>
            <a:r>
              <a:rPr lang="en-GB" dirty="0"/>
              <a:t>. </a:t>
            </a:r>
          </a:p>
          <a:p>
            <a:pPr marL="0" indent="0">
              <a:buNone/>
            </a:pPr>
            <a:r>
              <a:rPr lang="en-GB" dirty="0"/>
              <a:t>Please write out each word in your jotter three times. You can choose pyramid spelling or rainbow spelling.  Please write a sentence for each word too. </a:t>
            </a:r>
            <a:r>
              <a:rPr lang="en-GB" dirty="0">
                <a:sym typeface="Wingdings" panose="05000000000000000000" pitchFamily="2" charset="2"/>
              </a:rPr>
              <a:t> </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0434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Literacy</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Solo Talk</a:t>
            </a:r>
          </a:p>
          <a:p>
            <a:pPr marL="0" indent="0">
              <a:buNone/>
            </a:pPr>
            <a:endParaRPr lang="en-GB" dirty="0"/>
          </a:p>
          <a:p>
            <a:pPr marL="0" indent="0">
              <a:buNone/>
            </a:pPr>
            <a:r>
              <a:rPr lang="en-GB" dirty="0"/>
              <a:t>Take some time today to continue to work on your solo talk. </a:t>
            </a:r>
          </a:p>
          <a:p>
            <a:pPr marL="0" indent="0">
              <a:buNone/>
            </a:pPr>
            <a:r>
              <a:rPr lang="en-GB" dirty="0"/>
              <a:t>You have until </a:t>
            </a:r>
            <a:r>
              <a:rPr lang="en-GB" b="1" dirty="0"/>
              <a:t>Friday 5</a:t>
            </a:r>
            <a:r>
              <a:rPr lang="en-GB" b="1" baseline="30000" dirty="0"/>
              <a:t>th</a:t>
            </a:r>
            <a:r>
              <a:rPr lang="en-GB" b="1" dirty="0"/>
              <a:t> June </a:t>
            </a:r>
            <a:r>
              <a:rPr lang="en-GB" dirty="0"/>
              <a:t>to complete this. </a:t>
            </a:r>
            <a:r>
              <a:rPr lang="en-GB" dirty="0">
                <a:sym typeface="Wingdings" panose="05000000000000000000" pitchFamily="2" charset="2"/>
              </a:rPr>
              <a:t> </a:t>
            </a:r>
            <a:endParaRPr lang="en-GB" b="1"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49024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Wellbeing</a:t>
            </a:r>
          </a:p>
        </p:txBody>
      </p:sp>
      <p:sp>
        <p:nvSpPr>
          <p:cNvPr id="3" name="Content Placeholder 2"/>
          <p:cNvSpPr>
            <a:spLocks noGrp="1"/>
          </p:cNvSpPr>
          <p:nvPr>
            <p:ph idx="1"/>
          </p:nvPr>
        </p:nvSpPr>
        <p:spPr/>
        <p:txBody>
          <a:bodyPr>
            <a:normAutofit/>
          </a:bodyPr>
          <a:lstStyle/>
          <a:p>
            <a:pPr marL="0" indent="0">
              <a:buNone/>
            </a:pPr>
            <a:r>
              <a:rPr lang="en-GB" dirty="0"/>
              <a:t>We are going to follow a little Yoga session that Mrs McFall (Daniel and Luke's mum) has kindly allowed us to share on the Blog.</a:t>
            </a:r>
          </a:p>
          <a:p>
            <a:pPr marL="0" indent="0">
              <a:buNone/>
            </a:pPr>
            <a:r>
              <a:rPr lang="en-GB" dirty="0"/>
              <a:t>Below is a great Yoga workout that you can do along with an adult or your siblings.  You can also have your favourite ted join in too.</a:t>
            </a:r>
          </a:p>
          <a:p>
            <a:pPr marL="0" indent="0">
              <a:buNone/>
            </a:pPr>
            <a:endParaRPr lang="en-GB" dirty="0"/>
          </a:p>
          <a:p>
            <a:pPr marL="0" indent="0">
              <a:buNone/>
            </a:pPr>
            <a:r>
              <a:rPr lang="en-GB" dirty="0">
                <a:hlinkClick r:id="rId2"/>
              </a:rPr>
              <a:t>https://www.facebook.com/JulieAbsoluteWellness/videos/228083418312545/</a:t>
            </a:r>
            <a:r>
              <a:rPr lang="en-GB" dirty="0"/>
              <a:t> </a:t>
            </a:r>
          </a:p>
          <a:p>
            <a:endParaRPr lang="en-GB" dirty="0"/>
          </a:p>
          <a:p>
            <a:endParaRPr lang="en-GB" dirty="0"/>
          </a:p>
          <a:p>
            <a:pPr marL="0" indent="0">
              <a:buNone/>
            </a:pPr>
            <a:endParaRPr lang="en-GB" dirty="0"/>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spTree>
    <p:extLst>
      <p:ext uri="{BB962C8B-B14F-4D97-AF65-F5344CB8AC3E}">
        <p14:creationId xmlns:p14="http://schemas.microsoft.com/office/powerpoint/2010/main" val="192181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Wellbeing</a:t>
            </a:r>
          </a:p>
        </p:txBody>
      </p:sp>
      <p:sp>
        <p:nvSpPr>
          <p:cNvPr id="3" name="Content Placeholder 2"/>
          <p:cNvSpPr>
            <a:spLocks noGrp="1"/>
          </p:cNvSpPr>
          <p:nvPr>
            <p:ph idx="1"/>
          </p:nvPr>
        </p:nvSpPr>
        <p:spPr/>
        <p:txBody>
          <a:bodyPr/>
          <a:lstStyle/>
          <a:p>
            <a:pPr marL="0" indent="0">
              <a:buNone/>
            </a:pPr>
            <a:r>
              <a:rPr lang="en-GB" dirty="0"/>
              <a:t>Yoga is a great skill helping you learn the importance of how you breath which in turn helps us relax and sleep well.  (Parents: Mrs McFall recommends that you allow your child to go with the flow and, if you are able to accompany them doing the video, ask them similar questions).  Remember with any exercise we should remember to drink plenty to keep us hydrated, looking after our bodies!!</a:t>
            </a:r>
          </a:p>
        </p:txBody>
      </p:sp>
      <p:sp>
        <p:nvSpPr>
          <p:cNvPr id="5" name="Content Placeholder 2"/>
          <p:cNvSpPr txBox="1">
            <a:spLocks/>
          </p:cNvSpPr>
          <p:nvPr/>
        </p:nvSpPr>
        <p:spPr>
          <a:xfrm>
            <a:off x="1295402"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GB" dirty="0"/>
          </a:p>
        </p:txBody>
      </p:sp>
    </p:spTree>
    <p:extLst>
      <p:ext uri="{BB962C8B-B14F-4D97-AF65-F5344CB8AC3E}">
        <p14:creationId xmlns:p14="http://schemas.microsoft.com/office/powerpoint/2010/main" val="285910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Work</a:t>
            </a:r>
          </a:p>
        </p:txBody>
      </p:sp>
      <p:sp>
        <p:nvSpPr>
          <p:cNvPr id="3" name="Content Placeholder 2"/>
          <p:cNvSpPr>
            <a:spLocks noGrp="1"/>
          </p:cNvSpPr>
          <p:nvPr>
            <p:ph idx="1"/>
          </p:nvPr>
        </p:nvSpPr>
        <p:spPr/>
        <p:txBody>
          <a:bodyPr/>
          <a:lstStyle/>
          <a:p>
            <a:pPr marL="0" indent="0">
              <a:buNone/>
            </a:pPr>
            <a:r>
              <a:rPr lang="en-GB" dirty="0"/>
              <a:t>If you still feel up to it, why not try to do an activity from the new grid but no more than 2 activities per day.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6705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a:p>
            <a:pPr marL="0" indent="0">
              <a:buNone/>
            </a:pPr>
            <a:endParaRPr lang="en-GB" dirty="0"/>
          </a:p>
          <a:p>
            <a:pPr marL="0" indent="0">
              <a:buNone/>
            </a:pPr>
            <a:endParaRPr lang="en-GB" dirty="0"/>
          </a:p>
        </p:txBody>
      </p:sp>
      <p:pic>
        <p:nvPicPr>
          <p:cNvPr id="5" name="Picture 4" descr="A drawing of a face&#10;&#10;Description automatically generated">
            <a:extLst>
              <a:ext uri="{FF2B5EF4-FFF2-40B4-BE49-F238E27FC236}">
                <a16:creationId xmlns:a16="http://schemas.microsoft.com/office/drawing/2014/main" id="{E96C2713-34B5-4D7A-854F-C05BC57551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1671" y="4259766"/>
            <a:ext cx="3003529" cy="1633120"/>
          </a:xfrm>
          <a:prstGeom prst="rect">
            <a:avLst/>
          </a:prstGeom>
        </p:spPr>
      </p:pic>
    </p:spTree>
    <p:extLst>
      <p:ext uri="{BB962C8B-B14F-4D97-AF65-F5344CB8AC3E}">
        <p14:creationId xmlns:p14="http://schemas.microsoft.com/office/powerpoint/2010/main" val="784328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lnSpc>
                <a:spcPct val="90000"/>
              </a:lnSpc>
              <a:buNone/>
            </a:pPr>
            <a:r>
              <a:rPr lang="en-GB" sz="2200" dirty="0">
                <a:solidFill>
                  <a:srgbClr val="262626"/>
                </a:solidFill>
              </a:rPr>
              <a:t>Well done boys and girls you are now officially finished for today!  </a:t>
            </a:r>
          </a:p>
          <a:p>
            <a:pPr marL="0" indent="0">
              <a:lnSpc>
                <a:spcPct val="90000"/>
              </a:lnSpc>
              <a:buNone/>
            </a:pPr>
            <a:r>
              <a:rPr lang="en-GB" sz="2200" dirty="0">
                <a:solidFill>
                  <a:srgbClr val="262626"/>
                </a:solidFill>
              </a:rPr>
              <a:t>Don’t worry if you didn’t manage to complete all the activities and well done if you did! I appreciate anything you are trying to do at home. </a:t>
            </a:r>
          </a:p>
          <a:p>
            <a:pPr marL="0" indent="0">
              <a:lnSpc>
                <a:spcPct val="90000"/>
              </a:lnSpc>
              <a:buNone/>
            </a:pPr>
            <a:r>
              <a:rPr lang="en-GB" sz="2200" dirty="0">
                <a:solidFill>
                  <a:srgbClr val="262626"/>
                </a:solidFill>
              </a:rPr>
              <a:t>Have a good rest tonight and back to work tomorrow! </a:t>
            </a:r>
          </a:p>
          <a:p>
            <a:pPr marL="0" indent="0">
              <a:lnSpc>
                <a:spcPct val="90000"/>
              </a:lnSpc>
              <a:buNone/>
            </a:pPr>
            <a:endParaRPr lang="en-GB" sz="2200" dirty="0">
              <a:solidFill>
                <a:srgbClr val="262626"/>
              </a:solidFill>
            </a:endParaRPr>
          </a:p>
          <a:p>
            <a:pPr marL="0" indent="0">
              <a:lnSpc>
                <a:spcPct val="90000"/>
              </a:lnSpc>
              <a:buNone/>
            </a:pPr>
            <a:r>
              <a:rPr lang="en-GB" sz="2200" dirty="0">
                <a:solidFill>
                  <a:srgbClr val="262626"/>
                </a:solidFill>
              </a:rPr>
              <a:t> </a:t>
            </a:r>
          </a:p>
          <a:p>
            <a:pPr marL="0" indent="0">
              <a:lnSpc>
                <a:spcPct val="90000"/>
              </a:lnSpc>
              <a:buNone/>
            </a:pPr>
            <a:endParaRPr lang="en-GB" sz="2200" dirty="0">
              <a:solidFill>
                <a:srgbClr val="262626"/>
              </a:solidFill>
            </a:endParaRPr>
          </a:p>
        </p:txBody>
      </p:sp>
      <p:pic>
        <p:nvPicPr>
          <p:cNvPr id="5" name="Picture 4" descr="A picture containing drawing&#10;&#10;Description automatically generated">
            <a:extLst>
              <a:ext uri="{FF2B5EF4-FFF2-40B4-BE49-F238E27FC236}">
                <a16:creationId xmlns:a16="http://schemas.microsoft.com/office/drawing/2014/main" id="{1642A88B-E7FA-4CF3-B5A0-06B794B8413A}"/>
              </a:ext>
            </a:extLst>
          </p:cNvPr>
          <p:cNvPicPr>
            <a:picLocks noChangeAspect="1"/>
          </p:cNvPicPr>
          <p:nvPr/>
        </p:nvPicPr>
        <p:blipFill>
          <a:blip r:embed="rId3"/>
          <a:stretch>
            <a:fillRect/>
          </a:stretch>
        </p:blipFill>
        <p:spPr>
          <a:xfrm>
            <a:off x="7552268" y="2518410"/>
            <a:ext cx="3395980" cy="3395980"/>
          </a:xfrm>
          <a:prstGeom prst="rect">
            <a:avLst/>
          </a:prstGeom>
        </p:spPr>
      </p:pic>
    </p:spTree>
    <p:extLst>
      <p:ext uri="{BB962C8B-B14F-4D97-AF65-F5344CB8AC3E}">
        <p14:creationId xmlns:p14="http://schemas.microsoft.com/office/powerpoint/2010/main" val="196626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First Holy Communion Preparation, RME</a:t>
            </a:r>
          </a:p>
          <a:p>
            <a:pPr marL="0" indent="0">
              <a:buNone/>
            </a:pPr>
            <a:r>
              <a:rPr lang="en-GB" dirty="0"/>
              <a:t>Numeracy – Number Talks (Chilli Challenge), </a:t>
            </a:r>
            <a:r>
              <a:rPr lang="en-GB" dirty="0" err="1"/>
              <a:t>Sumdog</a:t>
            </a:r>
            <a:endParaRPr lang="en-GB" dirty="0"/>
          </a:p>
          <a:p>
            <a:pPr marL="0" indent="0">
              <a:buNone/>
            </a:pPr>
            <a:r>
              <a:rPr lang="en-GB" dirty="0"/>
              <a:t>Literacy – Spelling &amp; Solo Talk</a:t>
            </a:r>
          </a:p>
          <a:p>
            <a:pPr marL="0" indent="0">
              <a:buNone/>
            </a:pPr>
            <a:r>
              <a:rPr lang="en-GB" dirty="0"/>
              <a:t>HWB – Stay Active!</a:t>
            </a:r>
          </a:p>
          <a:p>
            <a:pPr marL="0" indent="0">
              <a:buNone/>
            </a:pPr>
            <a:r>
              <a:rPr lang="en-GB" dirty="0"/>
              <a:t>Grid – Maximum of 2 activities from the new grid</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1160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pic>
        <p:nvPicPr>
          <p:cNvPr id="8" name="Picture 7" descr="A picture containing sitting, table, sign, clock&#10;&#10;Description automatically generated">
            <a:extLst>
              <a:ext uri="{FF2B5EF4-FFF2-40B4-BE49-F238E27FC236}">
                <a16:creationId xmlns:a16="http://schemas.microsoft.com/office/drawing/2014/main" id="{44E9A89E-733C-425C-B69C-728D90B70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2240" y="3825493"/>
            <a:ext cx="3373120" cy="2250504"/>
          </a:xfrm>
          <a:prstGeom prst="rect">
            <a:avLst/>
          </a:prstGeom>
        </p:spPr>
      </p:pic>
    </p:spTree>
    <p:extLst>
      <p:ext uri="{BB962C8B-B14F-4D97-AF65-F5344CB8AC3E}">
        <p14:creationId xmlns:p14="http://schemas.microsoft.com/office/powerpoint/2010/main" val="146194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normAutofit/>
          </a:bodyPr>
          <a:lstStyle/>
          <a:p>
            <a:pPr marL="0" indent="0">
              <a:buNone/>
            </a:pPr>
            <a:r>
              <a:rPr lang="en-GB" dirty="0"/>
              <a:t>The Diocese of Motherwell has very kindly made available the First Holy Communion booklet we were working on in school and at home.  Please click </a:t>
            </a:r>
            <a:r>
              <a:rPr lang="en-GB" dirty="0">
                <a:hlinkClick r:id="rId2"/>
              </a:rPr>
              <a:t>here</a:t>
            </a:r>
            <a:r>
              <a:rPr lang="en-GB" dirty="0"/>
              <a:t> to download a copy.  Please be aware of copyright:</a:t>
            </a:r>
          </a:p>
          <a:p>
            <a:pPr marL="0" indent="0">
              <a:buNone/>
            </a:pPr>
            <a:r>
              <a:rPr lang="en-GB" sz="1300" b="1" dirty="0"/>
              <a:t>“Each Sacramental Workbook is copyright.  Consent is granted to copy, distribute and share these Sacramental Workbooks up to the time that our Government have allowed pupils return to normal school activities.  They will be removed from this website thereafter.  In downloading the content you agree to these terms.”</a:t>
            </a:r>
          </a:p>
        </p:txBody>
      </p:sp>
    </p:spTree>
    <p:extLst>
      <p:ext uri="{BB962C8B-B14F-4D97-AF65-F5344CB8AC3E}">
        <p14:creationId xmlns:p14="http://schemas.microsoft.com/office/powerpoint/2010/main" val="266296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a:xfrm>
            <a:off x="1390651" y="2556932"/>
            <a:ext cx="9601196" cy="3318936"/>
          </a:xfrm>
        </p:spPr>
        <p:txBody>
          <a:bodyPr>
            <a:normAutofit/>
          </a:bodyPr>
          <a:lstStyle/>
          <a:p>
            <a:pPr marL="0" indent="0">
              <a:buNone/>
            </a:pPr>
            <a:r>
              <a:rPr lang="en-GB" dirty="0"/>
              <a:t>“This is my body, which will be given up for you: do this as a memorial of me” Luke 22:19”</a:t>
            </a:r>
          </a:p>
          <a:p>
            <a:pPr marL="0" indent="0">
              <a:buNone/>
            </a:pPr>
            <a:endParaRPr lang="en-GB" dirty="0"/>
          </a:p>
          <a:p>
            <a:pPr marL="0" indent="0">
              <a:buNone/>
            </a:pPr>
            <a:r>
              <a:rPr lang="en-GB" dirty="0"/>
              <a:t>Read the story of The Last </a:t>
            </a:r>
            <a:r>
              <a:rPr lang="en-GB"/>
              <a:t>Supper on </a:t>
            </a:r>
            <a:r>
              <a:rPr lang="en-GB" dirty="0"/>
              <a:t>the blog and complete page 30 in your workbook. </a:t>
            </a:r>
          </a:p>
          <a:p>
            <a:pPr marL="0" indent="0">
              <a:buNone/>
            </a:pPr>
            <a:endParaRPr lang="en-GB" dirty="0"/>
          </a:p>
        </p:txBody>
      </p:sp>
    </p:spTree>
    <p:extLst>
      <p:ext uri="{BB962C8B-B14F-4D97-AF65-F5344CB8AC3E}">
        <p14:creationId xmlns:p14="http://schemas.microsoft.com/office/powerpoint/2010/main" val="417816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lnSpcReduction="10000"/>
          </a:bodyPr>
          <a:lstStyle/>
          <a:p>
            <a:pPr marL="0" indent="0">
              <a:buNone/>
            </a:pPr>
            <a:r>
              <a:rPr lang="en-GB" dirty="0"/>
              <a:t>Over the course of the last few days we have been learning about the importance of Pentecost. It has shown us how important the feast is in the church's year.</a:t>
            </a:r>
          </a:p>
          <a:p>
            <a:pPr marL="0" indent="0">
              <a:buNone/>
            </a:pPr>
            <a:r>
              <a:rPr lang="en-GB" dirty="0"/>
              <a:t>There are a few activities below which you can complete to reinforce what you have learned about The Feast of Pentecost and the Holy Spirit.  You can choose to do one activity or why not complete it together with your siblings.</a:t>
            </a:r>
          </a:p>
          <a:p>
            <a:pPr marL="0" indent="0">
              <a:buNone/>
            </a:pPr>
            <a:r>
              <a:rPr lang="en-GB" dirty="0">
                <a:hlinkClick r:id="rId2"/>
              </a:rPr>
              <a:t>pentecost – story</a:t>
            </a:r>
            <a:r>
              <a:rPr lang="en-GB" dirty="0"/>
              <a:t> </a:t>
            </a:r>
          </a:p>
          <a:p>
            <a:pPr marL="0" indent="0">
              <a:buNone/>
            </a:pPr>
            <a:r>
              <a:rPr lang="en-GB" dirty="0">
                <a:hlinkClick r:id="rId3"/>
              </a:rPr>
              <a:t>pentecost - word search</a:t>
            </a:r>
            <a:r>
              <a:rPr lang="en-GB" dirty="0"/>
              <a:t> </a:t>
            </a:r>
          </a:p>
          <a:p>
            <a:endParaRPr lang="en-GB" dirty="0"/>
          </a:p>
        </p:txBody>
      </p:sp>
    </p:spTree>
    <p:extLst>
      <p:ext uri="{BB962C8B-B14F-4D97-AF65-F5344CB8AC3E}">
        <p14:creationId xmlns:p14="http://schemas.microsoft.com/office/powerpoint/2010/main" val="269195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a:bodyPr>
          <a:lstStyle/>
          <a:p>
            <a:pPr marL="0" indent="0">
              <a:buNone/>
            </a:pPr>
            <a:r>
              <a:rPr lang="en-GB" dirty="0"/>
              <a:t>When you have finished your activities, take a few minutes to pray together with your family.  I have attached a lovely hymn that you could sing together to finish off your Pentecost work for today.</a:t>
            </a:r>
          </a:p>
          <a:p>
            <a:pPr marL="0" indent="0">
              <a:buNone/>
            </a:pPr>
            <a:endParaRPr lang="en-GB" dirty="0"/>
          </a:p>
          <a:p>
            <a:pPr marL="0" indent="0">
              <a:buNone/>
            </a:pPr>
            <a:r>
              <a:rPr lang="en-GB" dirty="0">
                <a:hlinkClick r:id="rId2"/>
              </a:rPr>
              <a:t>https://youtu.be/dnt4ST8HGQA</a:t>
            </a:r>
            <a:r>
              <a:rPr lang="en-GB" dirty="0"/>
              <a:t> </a:t>
            </a:r>
          </a:p>
        </p:txBody>
      </p:sp>
    </p:spTree>
    <p:extLst>
      <p:ext uri="{BB962C8B-B14F-4D97-AF65-F5344CB8AC3E}">
        <p14:creationId xmlns:p14="http://schemas.microsoft.com/office/powerpoint/2010/main" val="66774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Numeracy</a:t>
            </a:r>
          </a:p>
        </p:txBody>
      </p:sp>
      <p:sp>
        <p:nvSpPr>
          <p:cNvPr id="3" name="Content Placeholder 2"/>
          <p:cNvSpPr>
            <a:spLocks noGrp="1"/>
          </p:cNvSpPr>
          <p:nvPr>
            <p:ph idx="1"/>
          </p:nvPr>
        </p:nvSpPr>
        <p:spPr/>
        <p:txBody>
          <a:bodyPr>
            <a:normAutofit/>
          </a:bodyPr>
          <a:lstStyle/>
          <a:p>
            <a:pPr marL="0" indent="0">
              <a:buNone/>
            </a:pPr>
            <a:r>
              <a:rPr lang="en-GB" dirty="0"/>
              <a:t>Please have a go at this chilli challenge.  Remember to choose the chilli that you think will challenge you.  </a:t>
            </a:r>
            <a:r>
              <a:rPr lang="en-GB"/>
              <a:t>Try to </a:t>
            </a:r>
            <a:r>
              <a:rPr lang="en-GB" dirty="0"/>
              <a:t>work out the answer in your head and think about all the strategies we have learned to work out the answer.  </a:t>
            </a:r>
          </a:p>
          <a:p>
            <a:pPr marL="0" indent="0">
              <a:buNone/>
            </a:pPr>
            <a:r>
              <a:rPr lang="en-GB" dirty="0"/>
              <a:t>The answers are on the slide after the chilli challenge so make sure you don’t go too far ahead until you’re ready!</a:t>
            </a:r>
          </a:p>
          <a:p>
            <a:pPr marL="0" indent="0">
              <a:buNone/>
            </a:pPr>
            <a:r>
              <a:rPr lang="en-GB" dirty="0"/>
              <a:t>Good luck! </a:t>
            </a:r>
          </a:p>
          <a:p>
            <a:pPr marL="0" indent="0">
              <a:buNone/>
            </a:pPr>
            <a:endParaRPr lang="en-GB" dirty="0"/>
          </a:p>
        </p:txBody>
      </p:sp>
      <p:pic>
        <p:nvPicPr>
          <p:cNvPr id="5" name="Picture 4">
            <a:extLst>
              <a:ext uri="{FF2B5EF4-FFF2-40B4-BE49-F238E27FC236}">
                <a16:creationId xmlns:a16="http://schemas.microsoft.com/office/drawing/2014/main" id="{061575B4-E1DC-4DB8-9755-F7144A0CCC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7280" y="4364966"/>
            <a:ext cx="2250440" cy="1654735"/>
          </a:xfrm>
          <a:prstGeom prst="rect">
            <a:avLst/>
          </a:prstGeom>
        </p:spPr>
      </p:pic>
    </p:spTree>
    <p:extLst>
      <p:ext uri="{BB962C8B-B14F-4D97-AF65-F5344CB8AC3E}">
        <p14:creationId xmlns:p14="http://schemas.microsoft.com/office/powerpoint/2010/main" val="115036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a:t>
            </a:r>
          </a:p>
        </p:txBody>
      </p:sp>
      <p:sp>
        <p:nvSpPr>
          <p:cNvPr id="7174" name="TextBox 8"/>
          <p:cNvSpPr txBox="1">
            <a:spLocks noChangeArrowheads="1"/>
          </p:cNvSpPr>
          <p:nvPr/>
        </p:nvSpPr>
        <p:spPr bwMode="auto">
          <a:xfrm>
            <a:off x="1026282" y="3823492"/>
            <a:ext cx="2074801" cy="83185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a:t>66+27</a:t>
            </a:r>
          </a:p>
        </p:txBody>
      </p:sp>
      <p:sp>
        <p:nvSpPr>
          <p:cNvPr id="7175" name="TextBox 11"/>
          <p:cNvSpPr txBox="1">
            <a:spLocks noChangeArrowheads="1"/>
          </p:cNvSpPr>
          <p:nvPr/>
        </p:nvSpPr>
        <p:spPr bwMode="auto">
          <a:xfrm>
            <a:off x="4547475" y="3823492"/>
            <a:ext cx="2636378"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489+116</a:t>
            </a:r>
          </a:p>
        </p:txBody>
      </p:sp>
      <p:sp>
        <p:nvSpPr>
          <p:cNvPr id="7176" name="TextBox 12"/>
          <p:cNvSpPr txBox="1">
            <a:spLocks noChangeArrowheads="1"/>
          </p:cNvSpPr>
          <p:nvPr/>
        </p:nvSpPr>
        <p:spPr bwMode="auto">
          <a:xfrm>
            <a:off x="8206449" y="3823493"/>
            <a:ext cx="3342931"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1506+2602</a:t>
            </a:r>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Tree>
    <p:extLst>
      <p:ext uri="{BB962C8B-B14F-4D97-AF65-F5344CB8AC3E}">
        <p14:creationId xmlns:p14="http://schemas.microsoft.com/office/powerpoint/2010/main" val="16347681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1065</TotalTime>
  <Words>889</Words>
  <Application>Microsoft Office PowerPoint</Application>
  <PresentationFormat>Widescreen</PresentationFormat>
  <Paragraphs>91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Organic</vt:lpstr>
      <vt:lpstr>P5/4 – Wednesday 3rd June</vt:lpstr>
      <vt:lpstr>Timetable for today </vt:lpstr>
      <vt:lpstr>Morning Prayer</vt:lpstr>
      <vt:lpstr>R.E. – Sacrament of First Holy Communion</vt:lpstr>
      <vt:lpstr>R.E. – Sacrament of First Holy Communion</vt:lpstr>
      <vt:lpstr>R.E.</vt:lpstr>
      <vt:lpstr>R.E.</vt:lpstr>
      <vt:lpstr>Numeracy</vt:lpstr>
      <vt:lpstr>Number Talks </vt:lpstr>
      <vt:lpstr>Number Talks - Answers </vt:lpstr>
      <vt:lpstr>Maths</vt:lpstr>
      <vt:lpstr>Maths</vt:lpstr>
      <vt:lpstr>Spelling</vt:lpstr>
      <vt:lpstr>Literacy</vt:lpstr>
      <vt:lpstr>Health and Wellbeing</vt:lpstr>
      <vt:lpstr>Health and Wellbeing</vt:lpstr>
      <vt:lpstr>Grid Work</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Wednesday 26th May</dc:title>
  <dc:creator>Brian McGill</dc:creator>
  <cp:lastModifiedBy>Brian McGill</cp:lastModifiedBy>
  <cp:revision>26</cp:revision>
  <dcterms:created xsi:type="dcterms:W3CDTF">2020-05-26T12:23:47Z</dcterms:created>
  <dcterms:modified xsi:type="dcterms:W3CDTF">2020-06-03T08:51:57Z</dcterms:modified>
</cp:coreProperties>
</file>