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99" r:id="rId2"/>
    <p:sldId id="300" r:id="rId3"/>
    <p:sldId id="301" r:id="rId4"/>
    <p:sldId id="325" r:id="rId5"/>
    <p:sldId id="332" r:id="rId6"/>
    <p:sldId id="339" r:id="rId7"/>
    <p:sldId id="338" r:id="rId8"/>
    <p:sldId id="340" r:id="rId9"/>
    <p:sldId id="302" r:id="rId10"/>
    <p:sldId id="260" r:id="rId11"/>
    <p:sldId id="262" r:id="rId12"/>
    <p:sldId id="293" r:id="rId13"/>
    <p:sldId id="344" r:id="rId14"/>
    <p:sldId id="295" r:id="rId15"/>
    <p:sldId id="345" r:id="rId16"/>
    <p:sldId id="298" r:id="rId17"/>
    <p:sldId id="290" r:id="rId18"/>
    <p:sldId id="28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B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3" d="100"/>
          <a:sy n="63" d="100"/>
        </p:scale>
        <p:origin x="80" y="14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6/3/2020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6/3/2020</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w14waughmanda@glow.sch.uk"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bbc.co.uk/bitesize/articles/zn4dqp3"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blogs.glowscotland.org.uk/nl/public/stbarbaras/uploads/sites/26624/2020/06/01223806/C22EE343-E195-4F74-9191-CDFD74DF9C38.pn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flickr.com/photos/terilynneupics/8434934649" TargetMode="External"/><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rcdom.org.uk/other-resources"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hyperlink" Target="https://blogs.glowscotland.org.uk/nl/public/stbarbaras/uploads/sites/26624/2020/06/02154415/EA424128-772F-41A7-A5B7-C90318D2A54A.jpeg" TargetMode="Externa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hyperlink" Target="http://teacherrose1964.blogspot.com/2011/03/cicle-inicial-segon-numbers.html" TargetMode="External"/><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P5/4 – Thursday 4</a:t>
            </a:r>
            <a:r>
              <a:rPr lang="en-GB" baseline="30000" dirty="0"/>
              <a:t>th</a:t>
            </a:r>
            <a:r>
              <a:rPr lang="en-GB" dirty="0"/>
              <a:t> June</a:t>
            </a:r>
          </a:p>
        </p:txBody>
      </p:sp>
      <p:sp>
        <p:nvSpPr>
          <p:cNvPr id="7" name="Content Placeholder 6"/>
          <p:cNvSpPr>
            <a:spLocks noGrp="1"/>
          </p:cNvSpPr>
          <p:nvPr>
            <p:ph idx="1"/>
          </p:nvPr>
        </p:nvSpPr>
        <p:spPr/>
        <p:txBody>
          <a:bodyPr>
            <a:normAutofit/>
          </a:bodyPr>
          <a:lstStyle/>
          <a:p>
            <a:pPr marL="0" indent="0">
              <a:buNone/>
            </a:pPr>
            <a:r>
              <a:rPr lang="en-GB" dirty="0"/>
              <a:t>Good morning boys and girls! Ready for another fun filled day?</a:t>
            </a:r>
          </a:p>
          <a:p>
            <a:pPr marL="0" indent="0">
              <a:buNone/>
            </a:pPr>
            <a:r>
              <a:rPr lang="en-GB" dirty="0"/>
              <a:t>Please try to complete the activities for today but if you can’t </a:t>
            </a:r>
            <a:r>
              <a:rPr lang="en-GB" u="sng" dirty="0"/>
              <a:t>please do not worry. </a:t>
            </a:r>
            <a:r>
              <a:rPr lang="en-GB" dirty="0"/>
              <a:t>You can adapt them to suit you and your family in any way you can. </a:t>
            </a:r>
          </a:p>
          <a:p>
            <a:pPr marL="0" indent="0">
              <a:buNone/>
            </a:pPr>
            <a:r>
              <a:rPr lang="en-GB" dirty="0"/>
              <a:t>If you need anything please email me anytime. </a:t>
            </a:r>
          </a:p>
          <a:p>
            <a:pPr marL="0" indent="0">
              <a:buNone/>
            </a:pPr>
            <a:r>
              <a:rPr lang="en-GB" dirty="0">
                <a:solidFill>
                  <a:srgbClr val="FF0000"/>
                </a:solidFill>
                <a:hlinkClick r:id="rId2">
                  <a:extLst>
                    <a:ext uri="{A12FA001-AC4F-418D-AE19-62706E023703}">
                      <ahyp:hlinkClr xmlns:ahyp="http://schemas.microsoft.com/office/drawing/2018/hyperlinkcolor" val="tx"/>
                    </a:ext>
                  </a:extLst>
                </a:hlinkClick>
              </a:rPr>
              <a:t>gw14waughmanda@glow.sch.uk</a:t>
            </a:r>
            <a:endParaRPr lang="en-GB" dirty="0"/>
          </a:p>
          <a:p>
            <a:pPr marL="0" indent="0">
              <a:buNone/>
            </a:pPr>
            <a:r>
              <a:rPr lang="en-GB" dirty="0"/>
              <a:t>Mrs McGill  </a:t>
            </a:r>
          </a:p>
        </p:txBody>
      </p:sp>
    </p:spTree>
    <p:extLst>
      <p:ext uri="{BB962C8B-B14F-4D97-AF65-F5344CB8AC3E}">
        <p14:creationId xmlns:p14="http://schemas.microsoft.com/office/powerpoint/2010/main" val="1188039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a:t>
            </a:r>
          </a:p>
        </p:txBody>
      </p:sp>
      <p:sp>
        <p:nvSpPr>
          <p:cNvPr id="7174" name="TextBox 8"/>
          <p:cNvSpPr txBox="1">
            <a:spLocks noChangeArrowheads="1"/>
          </p:cNvSpPr>
          <p:nvPr/>
        </p:nvSpPr>
        <p:spPr bwMode="auto">
          <a:xfrm>
            <a:off x="1026282" y="3823492"/>
            <a:ext cx="2074801" cy="83185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4800" b="1" dirty="0"/>
              <a:t>27-11</a:t>
            </a:r>
          </a:p>
        </p:txBody>
      </p:sp>
      <p:sp>
        <p:nvSpPr>
          <p:cNvPr id="7175" name="TextBox 11"/>
          <p:cNvSpPr txBox="1">
            <a:spLocks noChangeArrowheads="1"/>
          </p:cNvSpPr>
          <p:nvPr/>
        </p:nvSpPr>
        <p:spPr bwMode="auto">
          <a:xfrm>
            <a:off x="4547475" y="3823492"/>
            <a:ext cx="2636378"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402-12</a:t>
            </a:r>
          </a:p>
        </p:txBody>
      </p:sp>
      <p:sp>
        <p:nvSpPr>
          <p:cNvPr id="7176" name="TextBox 12"/>
          <p:cNvSpPr txBox="1">
            <a:spLocks noChangeArrowheads="1"/>
          </p:cNvSpPr>
          <p:nvPr/>
        </p:nvSpPr>
        <p:spPr bwMode="auto">
          <a:xfrm>
            <a:off x="8206449" y="3823493"/>
            <a:ext cx="3342931" cy="769441"/>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4400" b="1" dirty="0"/>
              <a:t>2781- 1621</a:t>
            </a:r>
          </a:p>
        </p:txBody>
      </p:sp>
      <p:pic>
        <p:nvPicPr>
          <p:cNvPr id="7178" name="Picture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31388" y="4764088"/>
            <a:ext cx="1676989" cy="1401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6283" y="1965324"/>
            <a:ext cx="2074800" cy="1826963"/>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9949" y="1924355"/>
            <a:ext cx="3122875" cy="1867931"/>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47475" y="1924356"/>
            <a:ext cx="2636378" cy="1867932"/>
          </a:xfrm>
          <a:prstGeom prst="rect">
            <a:avLst/>
          </a:prstGeom>
        </p:spPr>
      </p:pic>
    </p:spTree>
    <p:extLst>
      <p:ext uri="{BB962C8B-B14F-4D97-AF65-F5344CB8AC3E}">
        <p14:creationId xmlns:p14="http://schemas.microsoft.com/office/powerpoint/2010/main" val="1634768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idx="4294967295"/>
          </p:nvPr>
        </p:nvSpPr>
        <p:spPr>
          <a:xfrm>
            <a:off x="1358537" y="621019"/>
            <a:ext cx="9601200" cy="1303337"/>
          </a:xfrm>
        </p:spPr>
        <p:txBody>
          <a:bodyPr/>
          <a:lstStyle/>
          <a:p>
            <a:pPr eaLnBrk="1" hangingPunct="1"/>
            <a:r>
              <a:rPr lang="en-GB" altLang="en-US" sz="5400" b="1" u="sng" dirty="0"/>
              <a:t>Number Talks - Answers </a:t>
            </a:r>
          </a:p>
        </p:txBody>
      </p:sp>
      <p:sp>
        <p:nvSpPr>
          <p:cNvPr id="7174" name="TextBox 8"/>
          <p:cNvSpPr txBox="1">
            <a:spLocks noChangeArrowheads="1"/>
          </p:cNvSpPr>
          <p:nvPr/>
        </p:nvSpPr>
        <p:spPr bwMode="auto">
          <a:xfrm>
            <a:off x="1091596" y="2353269"/>
            <a:ext cx="1410303" cy="523220"/>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b="1" dirty="0"/>
              <a:t>27-11</a:t>
            </a:r>
          </a:p>
        </p:txBody>
      </p:sp>
      <p:sp>
        <p:nvSpPr>
          <p:cNvPr id="7175" name="TextBox 11"/>
          <p:cNvSpPr txBox="1">
            <a:spLocks noChangeArrowheads="1"/>
          </p:cNvSpPr>
          <p:nvPr/>
        </p:nvSpPr>
        <p:spPr bwMode="auto">
          <a:xfrm>
            <a:off x="5375880" y="2339220"/>
            <a:ext cx="1266219"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406-12</a:t>
            </a:r>
          </a:p>
        </p:txBody>
      </p:sp>
      <p:sp>
        <p:nvSpPr>
          <p:cNvPr id="7176" name="TextBox 12"/>
          <p:cNvSpPr txBox="1">
            <a:spLocks noChangeArrowheads="1"/>
          </p:cNvSpPr>
          <p:nvPr/>
        </p:nvSpPr>
        <p:spPr bwMode="auto">
          <a:xfrm>
            <a:off x="9194800" y="2438912"/>
            <a:ext cx="1857827" cy="492443"/>
          </a:xfrm>
          <a:prstGeom prst="rect">
            <a:avLst/>
          </a:prstGeom>
          <a:solidFill>
            <a:schemeClr val="bg2">
              <a:lumMod val="90000"/>
            </a:schemeClr>
          </a:solidFill>
          <a:ln>
            <a:noFill/>
          </a:ln>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None/>
            </a:pPr>
            <a:r>
              <a:rPr lang="en-GB" altLang="en-US" sz="2600" b="1" dirty="0"/>
              <a:t>2781- 1621</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1597" y="1622107"/>
            <a:ext cx="946208" cy="68643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6371" y="1622107"/>
            <a:ext cx="875211" cy="746742"/>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0481" y="1622107"/>
            <a:ext cx="1030365" cy="709626"/>
          </a:xfrm>
          <a:prstGeom prst="rect">
            <a:avLst/>
          </a:prstGeom>
        </p:spPr>
      </p:pic>
      <p:sp>
        <p:nvSpPr>
          <p:cNvPr id="7" name="TextBox 6"/>
          <p:cNvSpPr txBox="1"/>
          <p:nvPr/>
        </p:nvSpPr>
        <p:spPr>
          <a:xfrm>
            <a:off x="731520" y="2925444"/>
            <a:ext cx="2913017" cy="2064567"/>
          </a:xfrm>
          <a:prstGeom prst="rect">
            <a:avLst/>
          </a:prstGeom>
          <a:noFill/>
          <a:ln>
            <a:solidFill>
              <a:schemeClr val="tx1"/>
            </a:solidFill>
            <a:prstDash val="sysDot"/>
          </a:ln>
        </p:spPr>
        <p:txBody>
          <a:bodyPr wrap="square" rtlCol="0">
            <a:spAutoFit/>
          </a:bodyPr>
          <a:lstStyle/>
          <a:p>
            <a:endParaRPr lang="en-GB" dirty="0"/>
          </a:p>
        </p:txBody>
      </p:sp>
      <p:sp>
        <p:nvSpPr>
          <p:cNvPr id="13" name="TextBox 12"/>
          <p:cNvSpPr txBox="1"/>
          <p:nvPr/>
        </p:nvSpPr>
        <p:spPr>
          <a:xfrm>
            <a:off x="4383029" y="2918655"/>
            <a:ext cx="2644788" cy="2071356"/>
          </a:xfrm>
          <a:prstGeom prst="rect">
            <a:avLst/>
          </a:prstGeom>
          <a:noFill/>
          <a:ln>
            <a:solidFill>
              <a:schemeClr val="tx1"/>
            </a:solidFill>
            <a:prstDash val="sysDot"/>
          </a:ln>
        </p:spPr>
        <p:txBody>
          <a:bodyPr wrap="square" rtlCol="0">
            <a:spAutoFit/>
          </a:bodyPr>
          <a:lstStyle/>
          <a:p>
            <a:endParaRPr lang="en-GB" dirty="0"/>
          </a:p>
        </p:txBody>
      </p:sp>
      <p:sp>
        <p:nvSpPr>
          <p:cNvPr id="15" name="TextBox 14"/>
          <p:cNvSpPr txBox="1"/>
          <p:nvPr/>
        </p:nvSpPr>
        <p:spPr>
          <a:xfrm>
            <a:off x="8473441" y="3001418"/>
            <a:ext cx="2773679" cy="2013993"/>
          </a:xfrm>
          <a:prstGeom prst="rect">
            <a:avLst/>
          </a:prstGeom>
          <a:noFill/>
          <a:ln>
            <a:solidFill>
              <a:schemeClr val="tx1"/>
            </a:solidFill>
            <a:prstDash val="sysDot"/>
          </a:ln>
        </p:spPr>
        <p:txBody>
          <a:bodyPr wrap="square" rtlCol="0">
            <a:spAutoFit/>
          </a:bodyPr>
          <a:lstStyle/>
          <a:p>
            <a:endParaRPr lang="en-GB" dirty="0"/>
          </a:p>
        </p:txBody>
      </p:sp>
      <p:sp>
        <p:nvSpPr>
          <p:cNvPr id="8" name="Rectangle 7"/>
          <p:cNvSpPr/>
          <p:nvPr/>
        </p:nvSpPr>
        <p:spPr>
          <a:xfrm>
            <a:off x="1795933" y="3492668"/>
            <a:ext cx="784189"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16</a:t>
            </a:r>
          </a:p>
        </p:txBody>
      </p:sp>
      <p:sp>
        <p:nvSpPr>
          <p:cNvPr id="16" name="Rectangle 15"/>
          <p:cNvSpPr/>
          <p:nvPr/>
        </p:nvSpPr>
        <p:spPr>
          <a:xfrm>
            <a:off x="5124977" y="3418585"/>
            <a:ext cx="1160895"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390</a:t>
            </a:r>
            <a:endParaRPr lang="en-US" sz="5400" b="1" cap="none" spc="0" dirty="0">
              <a:ln w="22225">
                <a:solidFill>
                  <a:schemeClr val="accent2"/>
                </a:solidFill>
                <a:prstDash val="solid"/>
              </a:ln>
              <a:solidFill>
                <a:schemeClr val="accent2">
                  <a:lumMod val="40000"/>
                  <a:lumOff val="60000"/>
                </a:schemeClr>
              </a:solidFill>
              <a:effectLst/>
            </a:endParaRPr>
          </a:p>
        </p:txBody>
      </p:sp>
      <p:sp>
        <p:nvSpPr>
          <p:cNvPr id="17" name="Rectangle 16"/>
          <p:cNvSpPr/>
          <p:nvPr/>
        </p:nvSpPr>
        <p:spPr>
          <a:xfrm>
            <a:off x="9168426" y="3427935"/>
            <a:ext cx="1383712" cy="923330"/>
          </a:xfrm>
          <a:prstGeom prst="rect">
            <a:avLst/>
          </a:prstGeom>
          <a:noFill/>
        </p:spPr>
        <p:txBody>
          <a:bodyPr wrap="none" lIns="91440" tIns="45720" rIns="91440" bIns="45720">
            <a:spAutoFit/>
          </a:bodyPr>
          <a:lstStyle/>
          <a:p>
            <a:pPr algn="ctr"/>
            <a:r>
              <a:rPr lang="en-US" sz="5400" b="1" cap="none" spc="0" dirty="0">
                <a:ln w="22225">
                  <a:solidFill>
                    <a:schemeClr val="accent2"/>
                  </a:solidFill>
                  <a:prstDash val="solid"/>
                </a:ln>
                <a:solidFill>
                  <a:schemeClr val="accent2">
                    <a:lumMod val="40000"/>
                    <a:lumOff val="60000"/>
                  </a:schemeClr>
                </a:solidFill>
                <a:effectLst/>
              </a:rPr>
              <a:t>1160</a:t>
            </a:r>
          </a:p>
        </p:txBody>
      </p:sp>
      <p:sp>
        <p:nvSpPr>
          <p:cNvPr id="18" name="Rectangle 17"/>
          <p:cNvSpPr/>
          <p:nvPr/>
        </p:nvSpPr>
        <p:spPr>
          <a:xfrm>
            <a:off x="5686765" y="5115268"/>
            <a:ext cx="357790"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 </a:t>
            </a:r>
            <a:endParaRPr lang="en-US"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429412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5401" y="603310"/>
            <a:ext cx="9601196" cy="1303867"/>
          </a:xfrm>
        </p:spPr>
        <p:txBody>
          <a:bodyPr/>
          <a:lstStyle/>
          <a:p>
            <a:r>
              <a:rPr lang="en-GB" dirty="0"/>
              <a:t>Maths  </a:t>
            </a:r>
          </a:p>
        </p:txBody>
      </p:sp>
      <p:sp>
        <p:nvSpPr>
          <p:cNvPr id="5" name="Content Placeholder 4"/>
          <p:cNvSpPr>
            <a:spLocks noGrp="1"/>
          </p:cNvSpPr>
          <p:nvPr>
            <p:ph idx="1"/>
          </p:nvPr>
        </p:nvSpPr>
        <p:spPr>
          <a:xfrm>
            <a:off x="1295401" y="1907177"/>
            <a:ext cx="9601196" cy="3968691"/>
          </a:xfrm>
        </p:spPr>
        <p:txBody>
          <a:bodyPr>
            <a:normAutofit/>
          </a:bodyPr>
          <a:lstStyle/>
          <a:p>
            <a:pPr marL="0" indent="0">
              <a:buNone/>
            </a:pPr>
            <a:r>
              <a:rPr lang="en-GB" dirty="0"/>
              <a:t>Money</a:t>
            </a:r>
          </a:p>
          <a:p>
            <a:pPr marL="0" indent="0">
              <a:buNone/>
            </a:pPr>
            <a:r>
              <a:rPr lang="en-US" dirty="0">
                <a:solidFill>
                  <a:srgbClr val="262626"/>
                </a:solidFill>
              </a:rPr>
              <a:t>Please continue to complete the sums set for you on </a:t>
            </a:r>
            <a:r>
              <a:rPr lang="en-US" dirty="0" err="1">
                <a:solidFill>
                  <a:srgbClr val="262626"/>
                </a:solidFill>
              </a:rPr>
              <a:t>sumdog</a:t>
            </a:r>
            <a:r>
              <a:rPr lang="en-US" dirty="0">
                <a:solidFill>
                  <a:srgbClr val="262626"/>
                </a:solidFill>
              </a:rPr>
              <a:t>. If you want to try something different you could </a:t>
            </a:r>
            <a:r>
              <a:rPr lang="en-GB" dirty="0">
                <a:solidFill>
                  <a:srgbClr val="262626"/>
                </a:solidFill>
              </a:rPr>
              <a:t>make your own money board game to play with someone at home. </a:t>
            </a:r>
            <a:endParaRPr lang="en-GB" dirty="0"/>
          </a:p>
          <a:p>
            <a:pPr marL="0" indent="0">
              <a:buNone/>
            </a:pPr>
            <a:endParaRPr lang="en-GB" dirty="0"/>
          </a:p>
        </p:txBody>
      </p:sp>
      <p:pic>
        <p:nvPicPr>
          <p:cNvPr id="2" name="Picture 1">
            <a:extLst>
              <a:ext uri="{FF2B5EF4-FFF2-40B4-BE49-F238E27FC236}">
                <a16:creationId xmlns:a16="http://schemas.microsoft.com/office/drawing/2014/main" id="{911EABAD-F4AA-4D71-98F2-0D4180AB5DAD}"/>
              </a:ext>
            </a:extLst>
          </p:cNvPr>
          <p:cNvPicPr>
            <a:picLocks noChangeAspect="1"/>
          </p:cNvPicPr>
          <p:nvPr/>
        </p:nvPicPr>
        <p:blipFill>
          <a:blip r:embed="rId2"/>
          <a:stretch>
            <a:fillRect/>
          </a:stretch>
        </p:blipFill>
        <p:spPr>
          <a:xfrm>
            <a:off x="2688878" y="3701936"/>
            <a:ext cx="2983721" cy="2099358"/>
          </a:xfrm>
          <a:prstGeom prst="rect">
            <a:avLst/>
          </a:prstGeom>
        </p:spPr>
      </p:pic>
      <p:pic>
        <p:nvPicPr>
          <p:cNvPr id="3" name="Picture 2">
            <a:extLst>
              <a:ext uri="{FF2B5EF4-FFF2-40B4-BE49-F238E27FC236}">
                <a16:creationId xmlns:a16="http://schemas.microsoft.com/office/drawing/2014/main" id="{49B59B13-8EAD-4F48-B46E-80E8D07FA7B5}"/>
              </a:ext>
            </a:extLst>
          </p:cNvPr>
          <p:cNvPicPr>
            <a:picLocks noChangeAspect="1"/>
          </p:cNvPicPr>
          <p:nvPr/>
        </p:nvPicPr>
        <p:blipFill>
          <a:blip r:embed="rId3"/>
          <a:stretch>
            <a:fillRect/>
          </a:stretch>
        </p:blipFill>
        <p:spPr>
          <a:xfrm>
            <a:off x="5977399" y="3701936"/>
            <a:ext cx="2983721" cy="2099358"/>
          </a:xfrm>
          <a:prstGeom prst="rect">
            <a:avLst/>
          </a:prstGeom>
        </p:spPr>
      </p:pic>
    </p:spTree>
    <p:extLst>
      <p:ext uri="{BB962C8B-B14F-4D97-AF65-F5344CB8AC3E}">
        <p14:creationId xmlns:p14="http://schemas.microsoft.com/office/powerpoint/2010/main" val="27397904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295402" y="982132"/>
            <a:ext cx="9601196" cy="1303867"/>
          </a:xfrm>
        </p:spPr>
        <p:txBody>
          <a:bodyPr>
            <a:normAutofit/>
          </a:bodyPr>
          <a:lstStyle/>
          <a:p>
            <a:r>
              <a:rPr lang="en-GB" dirty="0">
                <a:solidFill>
                  <a:srgbClr val="262626"/>
                </a:solidFill>
              </a:rPr>
              <a:t>Writing </a:t>
            </a:r>
          </a:p>
        </p:txBody>
      </p:sp>
      <p:sp>
        <p:nvSpPr>
          <p:cNvPr id="5" name="Content Placeholder 4"/>
          <p:cNvSpPr>
            <a:spLocks noGrp="1"/>
          </p:cNvSpPr>
          <p:nvPr>
            <p:ph idx="1"/>
          </p:nvPr>
        </p:nvSpPr>
        <p:spPr>
          <a:xfrm>
            <a:off x="1295402" y="2556932"/>
            <a:ext cx="9027158" cy="3318936"/>
          </a:xfrm>
        </p:spPr>
        <p:txBody>
          <a:bodyPr>
            <a:normAutofit/>
          </a:bodyPr>
          <a:lstStyle/>
          <a:p>
            <a:pPr marL="0" indent="0">
              <a:buNone/>
            </a:pPr>
            <a:r>
              <a:rPr lang="en-GB" dirty="0">
                <a:solidFill>
                  <a:srgbClr val="262626"/>
                </a:solidFill>
              </a:rPr>
              <a:t>Fact and Opinion </a:t>
            </a:r>
          </a:p>
          <a:p>
            <a:pPr marL="0" indent="0">
              <a:buNone/>
            </a:pPr>
            <a:r>
              <a:rPr lang="en-GB" dirty="0">
                <a:solidFill>
                  <a:srgbClr val="262626"/>
                </a:solidFill>
              </a:rPr>
              <a:t>Using the website below, learn about the difference between fact and opinion and complete the writing tasks. </a:t>
            </a:r>
          </a:p>
          <a:p>
            <a:pPr marL="0" indent="0">
              <a:buNone/>
            </a:pPr>
            <a:r>
              <a:rPr lang="en-GB" dirty="0">
                <a:solidFill>
                  <a:srgbClr val="262626"/>
                </a:solidFill>
                <a:hlinkClick r:id="rId3"/>
              </a:rPr>
              <a:t>https://www.bbc.co.uk/bitesize/articles/zn4dqp3</a:t>
            </a:r>
            <a:r>
              <a:rPr lang="en-GB" dirty="0">
                <a:solidFill>
                  <a:srgbClr val="262626"/>
                </a:solidFill>
              </a:rPr>
              <a:t> </a:t>
            </a:r>
          </a:p>
          <a:p>
            <a:pPr marL="0" indent="0">
              <a:buNone/>
            </a:pPr>
            <a:r>
              <a:rPr lang="en-GB" dirty="0">
                <a:solidFill>
                  <a:srgbClr val="262626"/>
                </a:solidFill>
              </a:rPr>
              <a:t>If you can take a picture of your work and send it to me, you know I love to see how you are getting on. </a:t>
            </a:r>
          </a:p>
          <a:p>
            <a:pPr marL="0" indent="0">
              <a:buNone/>
            </a:pPr>
            <a:endParaRPr lang="en-GB" dirty="0">
              <a:solidFill>
                <a:srgbClr val="262626"/>
              </a:solidFill>
            </a:endParaRPr>
          </a:p>
          <a:p>
            <a:pPr marL="0" indent="0">
              <a:buNone/>
            </a:pPr>
            <a:endParaRPr lang="en-GB" dirty="0">
              <a:solidFill>
                <a:srgbClr val="262626"/>
              </a:solidFill>
              <a:sym typeface="Wingdings" panose="05000000000000000000" pitchFamily="2" charset="2"/>
            </a:endParaRPr>
          </a:p>
          <a:p>
            <a:pPr marL="0" indent="0">
              <a:buNone/>
            </a:pPr>
            <a:endParaRPr lang="en-GB" dirty="0">
              <a:solidFill>
                <a:srgbClr val="262626"/>
              </a:solidFill>
              <a:sym typeface="Wingdings" panose="05000000000000000000" pitchFamily="2" charset="2"/>
            </a:endParaRPr>
          </a:p>
          <a:p>
            <a:pPr marL="0" indent="0">
              <a:buNone/>
            </a:pPr>
            <a:endParaRPr lang="en-GB" dirty="0">
              <a:solidFill>
                <a:srgbClr val="262626"/>
              </a:solidFill>
            </a:endParaRPr>
          </a:p>
          <a:p>
            <a:pPr marL="0" indent="0">
              <a:buNone/>
            </a:pPr>
            <a:endParaRPr lang="en-GB" dirty="0">
              <a:solidFill>
                <a:srgbClr val="262626"/>
              </a:solidFill>
            </a:endParaRPr>
          </a:p>
        </p:txBody>
      </p:sp>
    </p:spTree>
    <p:extLst>
      <p:ext uri="{BB962C8B-B14F-4D97-AF65-F5344CB8AC3E}">
        <p14:creationId xmlns:p14="http://schemas.microsoft.com/office/powerpoint/2010/main" val="89299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dirty="0"/>
              <a:t>Health</a:t>
            </a:r>
          </a:p>
        </p:txBody>
      </p:sp>
      <p:sp>
        <p:nvSpPr>
          <p:cNvPr id="3" name="Content Placeholder 2"/>
          <p:cNvSpPr>
            <a:spLocks noGrp="1"/>
          </p:cNvSpPr>
          <p:nvPr>
            <p:ph idx="1"/>
          </p:nvPr>
        </p:nvSpPr>
        <p:spPr>
          <a:xfrm>
            <a:off x="1295402" y="2556932"/>
            <a:ext cx="9905998" cy="3318936"/>
          </a:xfrm>
        </p:spPr>
        <p:txBody>
          <a:bodyPr>
            <a:normAutofit/>
          </a:bodyPr>
          <a:lstStyle/>
          <a:p>
            <a:pPr marL="0" indent="0">
              <a:buNone/>
            </a:pPr>
            <a:r>
              <a:rPr lang="en-GB" sz="2000" dirty="0"/>
              <a:t>We were talking yesterday about how important it is to look after our bodies. Drinking plenty especially during exercise and warm weather to keep us hydrated.  Our bodies are amazing things.</a:t>
            </a:r>
          </a:p>
          <a:p>
            <a:pPr marL="0" indent="0">
              <a:buNone/>
            </a:pPr>
            <a:r>
              <a:rPr lang="en-GB" sz="2000" dirty="0"/>
              <a:t>Here is a little activity to keep you busy and at the same time learn about all of the parts that make up ‘US’!!</a:t>
            </a:r>
          </a:p>
          <a:p>
            <a:pPr marL="0" indent="0">
              <a:buNone/>
            </a:pPr>
            <a:r>
              <a:rPr lang="en-GB" sz="2000" dirty="0"/>
              <a:t>Have you got a roll of wallpaper lying around or if you have been receiving lots of packages (did you know all our posties are busier than their busiest time of the year, Christmas!) during lockdown and have cardboard boxes around I want you to lie them flat on the ground and get someone in your house to draw round you.  (The weather’s not looking that good today but should be dry so even do this task outside).</a:t>
            </a:r>
          </a:p>
          <a:p>
            <a:pPr marL="0" indent="0">
              <a:buNone/>
            </a:pPr>
            <a:endParaRPr lang="en-GB" sz="2000" dirty="0"/>
          </a:p>
          <a:p>
            <a:pPr marL="0" indent="0">
              <a:lnSpc>
                <a:spcPct val="90000"/>
              </a:lnSpc>
              <a:buNone/>
            </a:pPr>
            <a:endParaRPr lang="en-GB" sz="1900" dirty="0"/>
          </a:p>
          <a:p>
            <a:pPr marL="0" indent="0">
              <a:lnSpc>
                <a:spcPct val="90000"/>
              </a:lnSpc>
              <a:buNone/>
            </a:pPr>
            <a:endParaRPr lang="en-GB" sz="1900" dirty="0"/>
          </a:p>
        </p:txBody>
      </p:sp>
    </p:spTree>
    <p:extLst>
      <p:ext uri="{BB962C8B-B14F-4D97-AF65-F5344CB8AC3E}">
        <p14:creationId xmlns:p14="http://schemas.microsoft.com/office/powerpoint/2010/main" val="2881685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solidFill>
                  <a:srgbClr val="262626"/>
                </a:solidFill>
              </a:rPr>
              <a:t>Health</a:t>
            </a:r>
          </a:p>
        </p:txBody>
      </p:sp>
      <p:sp>
        <p:nvSpPr>
          <p:cNvPr id="3" name="Content Placeholder 2"/>
          <p:cNvSpPr>
            <a:spLocks noGrp="1"/>
          </p:cNvSpPr>
          <p:nvPr>
            <p:ph idx="1"/>
          </p:nvPr>
        </p:nvSpPr>
        <p:spPr>
          <a:xfrm>
            <a:off x="1295402" y="2556932"/>
            <a:ext cx="6256866" cy="3318936"/>
          </a:xfrm>
        </p:spPr>
        <p:txBody>
          <a:bodyPr>
            <a:normAutofit fontScale="92500" lnSpcReduction="10000"/>
          </a:bodyPr>
          <a:lstStyle/>
          <a:p>
            <a:pPr marL="0" indent="0">
              <a:buNone/>
            </a:pPr>
            <a:r>
              <a:rPr lang="en-GB" dirty="0">
                <a:solidFill>
                  <a:srgbClr val="262626"/>
                </a:solidFill>
              </a:rPr>
              <a:t>Here we have our template!!  Can you label and identify as many parts of the human body - all our organs?  See if you can have a good guess at where they are located.  Our heart 💓 should be easy, what about our lungs, liver etc.  Try to see how many you can find.  You could even put your artistic talents to good use and draw them in.</a:t>
            </a:r>
          </a:p>
          <a:p>
            <a:pPr marL="0" indent="0">
              <a:buNone/>
            </a:pPr>
            <a:r>
              <a:rPr lang="en-GB" dirty="0"/>
              <a:t>Remember to email your marvellous pictures to me or upload it onto Twitter with an adult's permission.</a:t>
            </a:r>
            <a:endParaRPr lang="en-GB" dirty="0">
              <a:solidFill>
                <a:srgbClr val="262626"/>
              </a:solidFill>
            </a:endParaRPr>
          </a:p>
          <a:p>
            <a:pPr marL="0" indent="0">
              <a:buNone/>
            </a:pPr>
            <a:endParaRPr lang="en-GB" dirty="0">
              <a:solidFill>
                <a:srgbClr val="262626"/>
              </a:solidFill>
            </a:endParaRPr>
          </a:p>
          <a:p>
            <a:pPr marL="0" indent="0">
              <a:buNone/>
            </a:pPr>
            <a:endParaRPr lang="en-GB" dirty="0">
              <a:solidFill>
                <a:srgbClr val="262626"/>
              </a:solidFill>
            </a:endParaRPr>
          </a:p>
        </p:txBody>
      </p:sp>
      <p:pic>
        <p:nvPicPr>
          <p:cNvPr id="1026" name="Picture 2">
            <a:hlinkClick r:id="rId3"/>
            <a:extLst>
              <a:ext uri="{FF2B5EF4-FFF2-40B4-BE49-F238E27FC236}">
                <a16:creationId xmlns:a16="http://schemas.microsoft.com/office/drawing/2014/main" id="{E8557B96-3BDB-46D9-9596-50D741EE8B6D}"/>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131800" y="2701180"/>
            <a:ext cx="2646179" cy="2852640"/>
          </a:xfrm>
          <a:prstGeom prst="rect">
            <a:avLst/>
          </a:prstGeom>
          <a:noFill/>
          <a:ln w="57150" cmpd="thickThin">
            <a:solidFill>
              <a:srgbClr val="7F7F7F"/>
            </a:solidFill>
            <a:miter lim="800000"/>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5772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Grid Work</a:t>
            </a:r>
          </a:p>
        </p:txBody>
      </p:sp>
      <p:sp>
        <p:nvSpPr>
          <p:cNvPr id="3" name="Content Placeholder 2"/>
          <p:cNvSpPr>
            <a:spLocks noGrp="1"/>
          </p:cNvSpPr>
          <p:nvPr>
            <p:ph idx="1"/>
          </p:nvPr>
        </p:nvSpPr>
        <p:spPr/>
        <p:txBody>
          <a:bodyPr/>
          <a:lstStyle/>
          <a:p>
            <a:pPr marL="0" indent="0">
              <a:buNone/>
            </a:pPr>
            <a:r>
              <a:rPr lang="en-GB" dirty="0"/>
              <a:t>If you still feel up to it, why not try to do an activity from the new grid but no more than 2 activities per day.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21565386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Prayer at the End of the Day</a:t>
            </a:r>
          </a:p>
        </p:txBody>
      </p:sp>
      <p:sp>
        <p:nvSpPr>
          <p:cNvPr id="3" name="Content Placeholder 2"/>
          <p:cNvSpPr>
            <a:spLocks noGrp="1"/>
          </p:cNvSpPr>
          <p:nvPr>
            <p:ph idx="1"/>
          </p:nvPr>
        </p:nvSpPr>
        <p:spPr/>
        <p:txBody>
          <a:bodyPr/>
          <a:lstStyle/>
          <a:p>
            <a:pPr marL="0" indent="0">
              <a:buNone/>
            </a:pPr>
            <a:r>
              <a:rPr lang="en-GB" dirty="0"/>
              <a:t>God our Father, as we finish our day’s work, we thank all who have helped and supported us today, and we ask you to help us use your gifts so that we may relax and rest as you would wish.  St. Barbara – Pray for us.  </a:t>
            </a:r>
          </a:p>
          <a:p>
            <a:pPr marL="0" indent="0">
              <a:buNone/>
            </a:pPr>
            <a:endParaRPr lang="en-GB" dirty="0"/>
          </a:p>
        </p:txBody>
      </p:sp>
    </p:spTree>
    <p:extLst>
      <p:ext uri="{BB962C8B-B14F-4D97-AF65-F5344CB8AC3E}">
        <p14:creationId xmlns:p14="http://schemas.microsoft.com/office/powerpoint/2010/main" val="784328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1303867"/>
          </a:xfrm>
        </p:spPr>
        <p:txBody>
          <a:bodyPr>
            <a:normAutofit/>
          </a:bodyPr>
          <a:lstStyle/>
          <a:p>
            <a:r>
              <a:rPr lang="en-GB"/>
              <a:t>You’re Finished!!!</a:t>
            </a:r>
          </a:p>
        </p:txBody>
      </p:sp>
      <p:sp>
        <p:nvSpPr>
          <p:cNvPr id="3" name="Content Placeholder 2"/>
          <p:cNvSpPr>
            <a:spLocks noGrp="1"/>
          </p:cNvSpPr>
          <p:nvPr>
            <p:ph idx="1"/>
          </p:nvPr>
        </p:nvSpPr>
        <p:spPr>
          <a:xfrm>
            <a:off x="1295402" y="2556932"/>
            <a:ext cx="6256866" cy="3318936"/>
          </a:xfrm>
        </p:spPr>
        <p:txBody>
          <a:bodyPr>
            <a:normAutofit/>
          </a:bodyPr>
          <a:lstStyle/>
          <a:p>
            <a:pPr marL="0" indent="0">
              <a:buNone/>
            </a:pPr>
            <a:r>
              <a:rPr lang="en-GB" dirty="0"/>
              <a:t>Well done boys and girls you are now officially finished for today!  </a:t>
            </a:r>
          </a:p>
          <a:p>
            <a:pPr marL="0" indent="0">
              <a:buNone/>
            </a:pPr>
            <a:r>
              <a:rPr lang="en-GB" dirty="0"/>
              <a:t>If you ever need anything at all you know how to get in touch.</a:t>
            </a:r>
          </a:p>
          <a:p>
            <a:pPr marL="0" indent="0">
              <a:buNone/>
            </a:pPr>
            <a:r>
              <a:rPr lang="en-GB" dirty="0"/>
              <a:t>Have a good rest tonight and back to work tomorrow!</a:t>
            </a:r>
          </a:p>
          <a:p>
            <a:pPr marL="0" indent="0">
              <a:buNone/>
            </a:pPr>
            <a:r>
              <a:rPr lang="en-GB" dirty="0"/>
              <a:t> </a:t>
            </a:r>
          </a:p>
          <a:p>
            <a:pPr marL="0" indent="0">
              <a:buNone/>
            </a:pPr>
            <a:endParaRPr lang="en-GB" dirty="0"/>
          </a:p>
        </p:txBody>
      </p:sp>
      <p:pic>
        <p:nvPicPr>
          <p:cNvPr id="6" name="Picture 5" descr="A picture containing box&#10;&#10;Description automatically generated">
            <a:extLst>
              <a:ext uri="{FF2B5EF4-FFF2-40B4-BE49-F238E27FC236}">
                <a16:creationId xmlns:a16="http://schemas.microsoft.com/office/drawing/2014/main" id="{5BC59113-749E-45F4-B9F3-2561253F3EA8}"/>
              </a:ext>
            </a:extLst>
          </p:cNvPr>
          <p:cNvPicPr>
            <a:picLocks noChangeAspect="1"/>
          </p:cNvPicPr>
          <p:nvPr/>
        </p:nvPicPr>
        <p:blipFill rotWithShape="1">
          <a:blip r:embed="rId3"/>
          <a:srcRect r="3964" b="6"/>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1966262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Timetable for today </a:t>
            </a:r>
          </a:p>
        </p:txBody>
      </p:sp>
      <p:sp>
        <p:nvSpPr>
          <p:cNvPr id="7" name="Content Placeholder 6"/>
          <p:cNvSpPr>
            <a:spLocks noGrp="1"/>
          </p:cNvSpPr>
          <p:nvPr>
            <p:ph idx="1"/>
          </p:nvPr>
        </p:nvSpPr>
        <p:spPr/>
        <p:txBody>
          <a:bodyPr>
            <a:normAutofit/>
          </a:bodyPr>
          <a:lstStyle/>
          <a:p>
            <a:pPr marL="0" indent="0">
              <a:buNone/>
            </a:pPr>
            <a:r>
              <a:rPr lang="en-GB" dirty="0"/>
              <a:t>R.E. – Prayers, RE, First Holy Communion preparation. </a:t>
            </a:r>
          </a:p>
          <a:p>
            <a:pPr marL="0" indent="0">
              <a:buNone/>
            </a:pPr>
            <a:r>
              <a:rPr lang="en-GB" dirty="0"/>
              <a:t>Numeracy – Number Talks (Chilli Challenge), </a:t>
            </a:r>
            <a:r>
              <a:rPr lang="en-GB" dirty="0" err="1"/>
              <a:t>Sumdog</a:t>
            </a:r>
            <a:r>
              <a:rPr lang="en-GB" dirty="0"/>
              <a:t> Challenge </a:t>
            </a:r>
          </a:p>
          <a:p>
            <a:pPr marL="0" indent="0">
              <a:buNone/>
            </a:pPr>
            <a:r>
              <a:rPr lang="en-GB" dirty="0"/>
              <a:t>Literacy – Fact and opinion</a:t>
            </a:r>
          </a:p>
          <a:p>
            <a:pPr marL="0" indent="0">
              <a:buNone/>
            </a:pPr>
            <a:r>
              <a:rPr lang="en-GB" dirty="0"/>
              <a:t>Health –Stay Active</a:t>
            </a:r>
          </a:p>
          <a:p>
            <a:pPr marL="0" indent="0">
              <a:buNone/>
            </a:pPr>
            <a:r>
              <a:rPr lang="en-GB" dirty="0"/>
              <a:t>ICT –Grid – Maximum of 2 activities from the new grid</a:t>
            </a:r>
          </a:p>
          <a:p>
            <a:pPr marL="0" indent="0">
              <a:buNone/>
            </a:pP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2893359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Morning Prayer</a:t>
            </a:r>
          </a:p>
        </p:txBody>
      </p:sp>
      <p:sp>
        <p:nvSpPr>
          <p:cNvPr id="3" name="Content Placeholder 2"/>
          <p:cNvSpPr>
            <a:spLocks noGrp="1"/>
          </p:cNvSpPr>
          <p:nvPr>
            <p:ph idx="1"/>
          </p:nvPr>
        </p:nvSpPr>
        <p:spPr/>
        <p:txBody>
          <a:bodyPr/>
          <a:lstStyle/>
          <a:p>
            <a:pPr marL="0" indent="0">
              <a:buNone/>
            </a:pPr>
            <a:r>
              <a:rPr lang="en-GB" dirty="0"/>
              <a:t>God our Father, as we prepare to begin our work, we ask you to help us use properly, the many gifts you have given us, so that we may fully benefit from our day together in school.  St. Barbara – Pray for us.  </a:t>
            </a:r>
          </a:p>
          <a:p>
            <a:pPr marL="0" indent="0">
              <a:buNone/>
            </a:pPr>
            <a:endParaRPr lang="en-GB" dirty="0"/>
          </a:p>
          <a:p>
            <a:pPr marL="0" indent="0">
              <a:buNone/>
            </a:pPr>
            <a:endParaRPr lang="en-GB" dirty="0"/>
          </a:p>
        </p:txBody>
      </p:sp>
      <p:pic>
        <p:nvPicPr>
          <p:cNvPr id="8" name="Picture 7" descr="A picture containing sitting, table, sign, clock&#10;&#10;Description automatically generated">
            <a:extLst>
              <a:ext uri="{FF2B5EF4-FFF2-40B4-BE49-F238E27FC236}">
                <a16:creationId xmlns:a16="http://schemas.microsoft.com/office/drawing/2014/main" id="{44E9A89E-733C-425C-B69C-728D90B705E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62240" y="3825493"/>
            <a:ext cx="3373120" cy="2250504"/>
          </a:xfrm>
          <a:prstGeom prst="rect">
            <a:avLst/>
          </a:prstGeom>
        </p:spPr>
      </p:pic>
    </p:spTree>
    <p:extLst>
      <p:ext uri="{BB962C8B-B14F-4D97-AF65-F5344CB8AC3E}">
        <p14:creationId xmlns:p14="http://schemas.microsoft.com/office/powerpoint/2010/main" val="3491983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p:txBody>
          <a:bodyPr>
            <a:normAutofit/>
          </a:bodyPr>
          <a:lstStyle/>
          <a:p>
            <a:pPr marL="0" indent="0">
              <a:buNone/>
            </a:pPr>
            <a:r>
              <a:rPr lang="en-GB" dirty="0"/>
              <a:t>The Diocese of Motherwell has very kindly made available the First Holy Communion booklet we were working on in school and at home.  Please click </a:t>
            </a:r>
            <a:r>
              <a:rPr lang="en-GB" dirty="0">
                <a:hlinkClick r:id="rId2"/>
              </a:rPr>
              <a:t>here</a:t>
            </a:r>
            <a:r>
              <a:rPr lang="en-GB" dirty="0"/>
              <a:t> to download a copy.  Please be aware of copyright:</a:t>
            </a:r>
          </a:p>
          <a:p>
            <a:pPr marL="0" indent="0">
              <a:buNone/>
            </a:pPr>
            <a:r>
              <a:rPr lang="en-GB" sz="1300" b="1" dirty="0"/>
              <a:t>“Each Sacramental Workbook is copyright.  Consent is granted to copy, distribute and share these Sacramental Workbooks up to the time that our Government have allowed pupils return to normal school activities.  They will be removed from this website thereafter.  In downloading the content you agree to these terms.”</a:t>
            </a:r>
          </a:p>
        </p:txBody>
      </p:sp>
    </p:spTree>
    <p:extLst>
      <p:ext uri="{BB962C8B-B14F-4D97-AF65-F5344CB8AC3E}">
        <p14:creationId xmlns:p14="http://schemas.microsoft.com/office/powerpoint/2010/main" val="2662965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R.E. – Sacrament of First Holy Communion</a:t>
            </a:r>
          </a:p>
        </p:txBody>
      </p:sp>
      <p:sp>
        <p:nvSpPr>
          <p:cNvPr id="3" name="Content Placeholder 2"/>
          <p:cNvSpPr>
            <a:spLocks noGrp="1"/>
          </p:cNvSpPr>
          <p:nvPr>
            <p:ph idx="1"/>
          </p:nvPr>
        </p:nvSpPr>
        <p:spPr>
          <a:xfrm>
            <a:off x="1390651" y="2556932"/>
            <a:ext cx="9601196" cy="3318936"/>
          </a:xfrm>
        </p:spPr>
        <p:txBody>
          <a:bodyPr>
            <a:normAutofit/>
          </a:bodyPr>
          <a:lstStyle/>
          <a:p>
            <a:pPr marL="0" indent="0">
              <a:buNone/>
            </a:pPr>
            <a:r>
              <a:rPr lang="en-GB" dirty="0"/>
              <a:t>“This is my body, which will be given up for you: do this as a memorial of me” Luke 22:19</a:t>
            </a:r>
          </a:p>
          <a:p>
            <a:pPr marL="0" indent="0">
              <a:buNone/>
            </a:pPr>
            <a:endParaRPr lang="en-GB" dirty="0"/>
          </a:p>
          <a:p>
            <a:pPr marL="0" indent="0">
              <a:buNone/>
            </a:pPr>
            <a:r>
              <a:rPr lang="en-GB" dirty="0"/>
              <a:t>Today we are thinking about what Jesus sacrificed for us. </a:t>
            </a:r>
          </a:p>
          <a:p>
            <a:pPr marL="0" indent="0">
              <a:buNone/>
            </a:pPr>
            <a:endParaRPr lang="en-GB" dirty="0"/>
          </a:p>
          <a:p>
            <a:pPr marL="0" indent="0">
              <a:buNone/>
            </a:pPr>
            <a:r>
              <a:rPr lang="en-GB" dirty="0"/>
              <a:t>Please complete page 31 of your booklet. </a:t>
            </a:r>
          </a:p>
        </p:txBody>
      </p:sp>
    </p:spTree>
    <p:extLst>
      <p:ext uri="{BB962C8B-B14F-4D97-AF65-F5344CB8AC3E}">
        <p14:creationId xmlns:p14="http://schemas.microsoft.com/office/powerpoint/2010/main" val="3450260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p:txBody>
          <a:bodyPr>
            <a:normAutofit/>
          </a:bodyPr>
          <a:lstStyle/>
          <a:p>
            <a:pPr marL="0" indent="0">
              <a:buNone/>
            </a:pPr>
            <a:r>
              <a:rPr lang="en-GB" dirty="0"/>
              <a:t>As we know things just now are very different from what we are used to.  By now our new Primary 1 children would have been in to visit the school but, like you, they have not been able to come in for their visits.  We are thinking that it would be a lovely idea for you to say a little prayer for them.  In order to make them feel welcome to our school in August, I would like you to choose the word for your stage below, write/colour it on a sheet of paper, hold it up and ask an adult to take a picture of you holding your word with a big smile and if it is possible you could wear your uniform.</a:t>
            </a:r>
          </a:p>
        </p:txBody>
      </p:sp>
    </p:spTree>
    <p:extLst>
      <p:ext uri="{BB962C8B-B14F-4D97-AF65-F5344CB8AC3E}">
        <p14:creationId xmlns:p14="http://schemas.microsoft.com/office/powerpoint/2010/main" val="6677403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a:t>
            </a:r>
          </a:p>
        </p:txBody>
      </p:sp>
      <p:sp>
        <p:nvSpPr>
          <p:cNvPr id="9" name="Content Placeholder 8"/>
          <p:cNvSpPr>
            <a:spLocks noGrp="1"/>
          </p:cNvSpPr>
          <p:nvPr>
            <p:ph idx="1"/>
          </p:nvPr>
        </p:nvSpPr>
        <p:spPr>
          <a:xfrm>
            <a:off x="1295401" y="2556931"/>
            <a:ext cx="9601196" cy="3586693"/>
          </a:xfrm>
        </p:spPr>
        <p:txBody>
          <a:bodyPr>
            <a:normAutofit fontScale="85000" lnSpcReduction="20000"/>
          </a:bodyPr>
          <a:lstStyle/>
          <a:p>
            <a:pPr marL="0" indent="0">
              <a:buNone/>
            </a:pPr>
            <a:r>
              <a:rPr lang="en-GB" sz="2500" dirty="0"/>
              <a:t>Please email your picture to </a:t>
            </a:r>
            <a:r>
              <a:rPr lang="en-GB" sz="2500" b="1" dirty="0"/>
              <a:t>gw14waughamanda@glow.ch.uk  </a:t>
            </a:r>
            <a:r>
              <a:rPr lang="en-GB" sz="2500" dirty="0"/>
              <a:t>We will use these to make our Primary 1's feel very welcome to our school.</a:t>
            </a:r>
          </a:p>
          <a:p>
            <a:pPr marL="0" indent="0">
              <a:buNone/>
            </a:pPr>
            <a:r>
              <a:rPr lang="en-GB" sz="2500" dirty="0"/>
              <a:t>Primary 1 - A; 		</a:t>
            </a:r>
          </a:p>
          <a:p>
            <a:pPr marL="0" indent="0">
              <a:buNone/>
            </a:pPr>
            <a:r>
              <a:rPr lang="en-GB" sz="2500" dirty="0">
                <a:highlight>
                  <a:srgbClr val="FFFF00"/>
                </a:highlight>
              </a:rPr>
              <a:t>Primary 5 - Great; 		</a:t>
            </a:r>
          </a:p>
          <a:p>
            <a:pPr marL="0" indent="0">
              <a:buNone/>
            </a:pPr>
            <a:r>
              <a:rPr lang="en-GB" sz="2500" dirty="0">
                <a:highlight>
                  <a:srgbClr val="FFFF00"/>
                </a:highlight>
              </a:rPr>
              <a:t>Primary 4 - Big; 	</a:t>
            </a:r>
          </a:p>
          <a:p>
            <a:pPr marL="0" indent="0">
              <a:buNone/>
            </a:pPr>
            <a:r>
              <a:rPr lang="en-GB" sz="2500" dirty="0"/>
              <a:t>Primary 6 - Welcome; 		</a:t>
            </a:r>
          </a:p>
          <a:p>
            <a:pPr marL="0" indent="0">
              <a:buNone/>
            </a:pPr>
            <a:r>
              <a:rPr lang="en-GB" sz="2500" dirty="0"/>
              <a:t>Primary 2 - To; 	</a:t>
            </a:r>
          </a:p>
          <a:p>
            <a:pPr marL="0" indent="0">
              <a:buNone/>
            </a:pPr>
            <a:r>
              <a:rPr lang="en-GB" sz="2500" dirty="0"/>
              <a:t>Primary 3 - St. 	</a:t>
            </a:r>
          </a:p>
          <a:p>
            <a:pPr marL="0" indent="0">
              <a:buNone/>
            </a:pPr>
            <a:r>
              <a:rPr lang="en-GB" sz="2500" dirty="0"/>
              <a:t>Primary 7 - Barbara's!</a:t>
            </a:r>
          </a:p>
          <a:p>
            <a:pPr marL="0" indent="0">
              <a:buNone/>
            </a:pPr>
            <a:endParaRPr lang="en-GB" dirty="0"/>
          </a:p>
        </p:txBody>
      </p:sp>
    </p:spTree>
    <p:extLst>
      <p:ext uri="{BB962C8B-B14F-4D97-AF65-F5344CB8AC3E}">
        <p14:creationId xmlns:p14="http://schemas.microsoft.com/office/powerpoint/2010/main" val="2691955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030" name="Rectangle 72">
            <a:extLst>
              <a:ext uri="{FF2B5EF4-FFF2-40B4-BE49-F238E27FC236}">
                <a16:creationId xmlns:a16="http://schemas.microsoft.com/office/drawing/2014/main" id="{11C7711F-3983-4AB1-AFDE-96F7C06514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1" name="Group 74">
            <a:extLst>
              <a:ext uri="{FF2B5EF4-FFF2-40B4-BE49-F238E27FC236}">
                <a16:creationId xmlns:a16="http://schemas.microsoft.com/office/drawing/2014/main" id="{89BC9D38-9241-4F71-9B45-73827299E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229962" cy="6856214"/>
            <a:chOff x="-15736" y="0"/>
            <a:chExt cx="12229962" cy="6856214"/>
          </a:xfrm>
        </p:grpSpPr>
        <p:pic>
          <p:nvPicPr>
            <p:cNvPr id="76" name="Picture 75">
              <a:extLst>
                <a:ext uri="{FF2B5EF4-FFF2-40B4-BE49-F238E27FC236}">
                  <a16:creationId xmlns:a16="http://schemas.microsoft.com/office/drawing/2014/main" id="{0D302979-39A3-4421-821D-94D6E00BCE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032" name="Rectangle 76">
              <a:extLst>
                <a:ext uri="{FF2B5EF4-FFF2-40B4-BE49-F238E27FC236}">
                  <a16:creationId xmlns:a16="http://schemas.microsoft.com/office/drawing/2014/main" id="{68E001BA-C181-4F47-9ABC-DF4C85AB4F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7EF07F1E-BD52-4B06-A38E-BF29F8E2857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033" name="Picture 78">
              <a:extLst>
                <a:ext uri="{FF2B5EF4-FFF2-40B4-BE49-F238E27FC236}">
                  <a16:creationId xmlns:a16="http://schemas.microsoft.com/office/drawing/2014/main" id="{A68BE646-889B-49C2-95AF-90BAE5D29A9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1"/>
          <p:cNvSpPr>
            <a:spLocks noGrp="1"/>
          </p:cNvSpPr>
          <p:nvPr>
            <p:ph type="title"/>
          </p:nvPr>
        </p:nvSpPr>
        <p:spPr>
          <a:xfrm>
            <a:off x="4626508" y="982132"/>
            <a:ext cx="6270090" cy="1303867"/>
          </a:xfrm>
        </p:spPr>
        <p:txBody>
          <a:bodyPr>
            <a:normAutofit/>
          </a:bodyPr>
          <a:lstStyle/>
          <a:p>
            <a:r>
              <a:rPr lang="en-GB"/>
              <a:t>R.E.</a:t>
            </a:r>
          </a:p>
        </p:txBody>
      </p:sp>
      <p:sp>
        <p:nvSpPr>
          <p:cNvPr id="81" name="Rectangle 80">
            <a:extLst>
              <a:ext uri="{FF2B5EF4-FFF2-40B4-BE49-F238E27FC236}">
                <a16:creationId xmlns:a16="http://schemas.microsoft.com/office/drawing/2014/main" id="{B3085476-B49E-49ED-87D2-1165E69D26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4" y="1092200"/>
            <a:ext cx="3059206"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a:hlinkClick r:id="rId5"/>
            <a:extLst>
              <a:ext uri="{FF2B5EF4-FFF2-40B4-BE49-F238E27FC236}">
                <a16:creationId xmlns:a16="http://schemas.microsoft.com/office/drawing/2014/main" id="{84973DB8-1CF3-4D9A-A93C-1772314EB9C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5511" r="1" b="1"/>
          <a:stretch/>
        </p:blipFill>
        <p:spPr bwMode="auto">
          <a:xfrm>
            <a:off x="1412683" y="1410208"/>
            <a:ext cx="2433793" cy="3858780"/>
          </a:xfrm>
          <a:prstGeom prst="rect">
            <a:avLst/>
          </a:prstGeom>
          <a:noFill/>
          <a:extLst>
            <a:ext uri="{909E8E84-426E-40DD-AFC4-6F175D3DCCD1}">
              <a14:hiddenFill xmlns:a14="http://schemas.microsoft.com/office/drawing/2010/main">
                <a:solidFill>
                  <a:srgbClr val="FFFFFF"/>
                </a:solidFill>
              </a14:hiddenFill>
            </a:ext>
          </a:extLst>
        </p:spPr>
      </p:pic>
      <p:cxnSp>
        <p:nvCxnSpPr>
          <p:cNvPr id="83" name="Straight Connector 82">
            <a:extLst>
              <a:ext uri="{FF2B5EF4-FFF2-40B4-BE49-F238E27FC236}">
                <a16:creationId xmlns:a16="http://schemas.microsoft.com/office/drawing/2014/main" id="{59BA5C68-DFCC-4101-8403-F96781CDDD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26508" y="2400639"/>
            <a:ext cx="6270089" cy="0"/>
          </a:xfrm>
          <a:prstGeom prst="line">
            <a:avLst/>
          </a:prstGeom>
        </p:spPr>
        <p:style>
          <a:lnRef idx="2">
            <a:schemeClr val="accent1"/>
          </a:lnRef>
          <a:fillRef idx="0">
            <a:schemeClr val="accent1"/>
          </a:fillRef>
          <a:effectRef idx="1">
            <a:schemeClr val="accent1"/>
          </a:effectRef>
          <a:fontRef idx="minor">
            <a:schemeClr val="tx1"/>
          </a:fontRef>
        </p:style>
      </p:cxnSp>
      <p:sp>
        <p:nvSpPr>
          <p:cNvPr id="9" name="Content Placeholder 8"/>
          <p:cNvSpPr>
            <a:spLocks noGrp="1"/>
          </p:cNvSpPr>
          <p:nvPr>
            <p:ph idx="1"/>
          </p:nvPr>
        </p:nvSpPr>
        <p:spPr>
          <a:xfrm>
            <a:off x="4636482" y="2556932"/>
            <a:ext cx="6260114" cy="3318936"/>
          </a:xfrm>
        </p:spPr>
        <p:txBody>
          <a:bodyPr>
            <a:normAutofit/>
          </a:bodyPr>
          <a:lstStyle/>
          <a:p>
            <a:pPr marL="0" indent="0">
              <a:buNone/>
            </a:pPr>
            <a:r>
              <a:rPr lang="en-GB" dirty="0"/>
              <a:t>Do you remember the Easter message? We still miss you lots! </a:t>
            </a:r>
          </a:p>
          <a:p>
            <a:pPr marL="0" indent="0">
              <a:buNone/>
            </a:pPr>
            <a:r>
              <a:rPr lang="en-GB" dirty="0"/>
              <a:t>I am not in the photo – did you notice? </a:t>
            </a:r>
          </a:p>
          <a:p>
            <a:pPr marL="0" indent="0">
              <a:buNone/>
            </a:pPr>
            <a:r>
              <a:rPr lang="en-GB" dirty="0"/>
              <a:t>When it was taken I had very sore eye and was wearing a patch (yes just like a pirate!) My little girl hit me with one of her toys by accident. All fine now though </a:t>
            </a:r>
            <a:r>
              <a:rPr lang="en-GB" dirty="0">
                <a:sym typeface="Wingdings" panose="05000000000000000000" pitchFamily="2" charset="2"/>
              </a:rPr>
              <a:t> </a:t>
            </a:r>
            <a:endParaRPr lang="en-GB" dirty="0"/>
          </a:p>
          <a:p>
            <a:pPr marL="0" indent="0">
              <a:buNone/>
            </a:pPr>
            <a:endParaRPr lang="en-GB" dirty="0"/>
          </a:p>
          <a:p>
            <a:pPr marL="0" indent="0">
              <a:buNone/>
            </a:pPr>
            <a:endParaRPr lang="en-GB" dirty="0"/>
          </a:p>
        </p:txBody>
      </p:sp>
    </p:spTree>
    <p:extLst>
      <p:ext uri="{BB962C8B-B14F-4D97-AF65-F5344CB8AC3E}">
        <p14:creationId xmlns:p14="http://schemas.microsoft.com/office/powerpoint/2010/main" val="38144596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Numeracy</a:t>
            </a:r>
          </a:p>
        </p:txBody>
      </p:sp>
      <p:sp>
        <p:nvSpPr>
          <p:cNvPr id="3" name="Content Placeholder 2"/>
          <p:cNvSpPr>
            <a:spLocks noGrp="1"/>
          </p:cNvSpPr>
          <p:nvPr>
            <p:ph idx="1"/>
          </p:nvPr>
        </p:nvSpPr>
        <p:spPr/>
        <p:txBody>
          <a:bodyPr>
            <a:normAutofit/>
          </a:bodyPr>
          <a:lstStyle/>
          <a:p>
            <a:pPr marL="0" indent="0">
              <a:buNone/>
            </a:pPr>
            <a:r>
              <a:rPr lang="en-GB" dirty="0"/>
              <a:t>Please have a go at this chilli challenge.  Remember to choose the chilli that you think will challenge you.  </a:t>
            </a:r>
            <a:r>
              <a:rPr lang="en-GB"/>
              <a:t>Try to </a:t>
            </a:r>
            <a:r>
              <a:rPr lang="en-GB" dirty="0"/>
              <a:t>work out the answer in your head and think about all the strategies we have learned to work out the answer.  </a:t>
            </a:r>
          </a:p>
          <a:p>
            <a:pPr marL="0" indent="0">
              <a:buNone/>
            </a:pPr>
            <a:r>
              <a:rPr lang="en-GB" dirty="0"/>
              <a:t>The answers are on the slide after the chilli challenge so make sure you don’t go too far ahead until you’re ready!</a:t>
            </a:r>
          </a:p>
          <a:p>
            <a:pPr marL="0" indent="0">
              <a:buNone/>
            </a:pPr>
            <a:r>
              <a:rPr lang="en-GB" dirty="0"/>
              <a:t>Good luck! </a:t>
            </a:r>
          </a:p>
          <a:p>
            <a:pPr marL="0" indent="0">
              <a:buNone/>
            </a:pPr>
            <a:endParaRPr lang="en-GB" dirty="0"/>
          </a:p>
        </p:txBody>
      </p:sp>
      <p:pic>
        <p:nvPicPr>
          <p:cNvPr id="5" name="Picture 4">
            <a:extLst>
              <a:ext uri="{FF2B5EF4-FFF2-40B4-BE49-F238E27FC236}">
                <a16:creationId xmlns:a16="http://schemas.microsoft.com/office/drawing/2014/main" id="{061575B4-E1DC-4DB8-9755-F7144A0CCC97}"/>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717280" y="4364966"/>
            <a:ext cx="2250440" cy="1654735"/>
          </a:xfrm>
          <a:prstGeom prst="rect">
            <a:avLst/>
          </a:prstGeom>
        </p:spPr>
      </p:pic>
    </p:spTree>
    <p:extLst>
      <p:ext uri="{BB962C8B-B14F-4D97-AF65-F5344CB8AC3E}">
        <p14:creationId xmlns:p14="http://schemas.microsoft.com/office/powerpoint/2010/main" val="423949271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otalTime>0</TotalTime>
  <Words>739</Words>
  <Application>Microsoft Office PowerPoint</Application>
  <PresentationFormat>Widescreen</PresentationFormat>
  <Paragraphs>83</Paragraphs>
  <Slides>18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Garamond</vt:lpstr>
      <vt:lpstr>Organic</vt:lpstr>
      <vt:lpstr>P5/4 – Thursday 4th June</vt:lpstr>
      <vt:lpstr>Timetable for today </vt:lpstr>
      <vt:lpstr>Morning Prayer</vt:lpstr>
      <vt:lpstr>R.E. – Sacrament of First Holy Communion</vt:lpstr>
      <vt:lpstr>R.E. – Sacrament of First Holy Communion</vt:lpstr>
      <vt:lpstr>R.E.</vt:lpstr>
      <vt:lpstr>R.E.</vt:lpstr>
      <vt:lpstr>R.E.</vt:lpstr>
      <vt:lpstr>Numeracy</vt:lpstr>
      <vt:lpstr>Number Talks </vt:lpstr>
      <vt:lpstr>Number Talks - Answers </vt:lpstr>
      <vt:lpstr>Maths  </vt:lpstr>
      <vt:lpstr>Writing </vt:lpstr>
      <vt:lpstr>Health</vt:lpstr>
      <vt:lpstr>Health</vt:lpstr>
      <vt:lpstr>Grid Work</vt:lpstr>
      <vt:lpstr>Prayer at the End of the Day</vt:lpstr>
      <vt:lpstr>You’re Finished!!!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P5/4 – Thursday 4th June</dc:title>
  <dc:creator>Brian McGill</dc:creator>
  <cp:lastModifiedBy>Brian McGill</cp:lastModifiedBy>
  <cp:revision>3</cp:revision>
  <dcterms:created xsi:type="dcterms:W3CDTF">2020-06-03T08:12:17Z</dcterms:created>
  <dcterms:modified xsi:type="dcterms:W3CDTF">2020-06-03T08:13:12Z</dcterms:modified>
</cp:coreProperties>
</file>