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5" r:id="rId3"/>
    <p:sldId id="289" r:id="rId4"/>
    <p:sldId id="319" r:id="rId5"/>
    <p:sldId id="338" r:id="rId6"/>
    <p:sldId id="339" r:id="rId7"/>
    <p:sldId id="258" r:id="rId8"/>
    <p:sldId id="303" r:id="rId9"/>
    <p:sldId id="293" r:id="rId10"/>
    <p:sldId id="351" r:id="rId11"/>
    <p:sldId id="353" r:id="rId12"/>
    <p:sldId id="352" r:id="rId13"/>
    <p:sldId id="354" r:id="rId14"/>
    <p:sldId id="326" r:id="rId15"/>
    <p:sldId id="343" r:id="rId16"/>
    <p:sldId id="344" r:id="rId17"/>
    <p:sldId id="345" r:id="rId18"/>
    <p:sldId id="286" r:id="rId19"/>
    <p:sldId id="341" r:id="rId20"/>
    <p:sldId id="350" r:id="rId21"/>
    <p:sldId id="290"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BjB5HJASe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OexxoXo9uF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goodfood.com/recipes/collection/banana-bread" TargetMode="External"/><Relationship Id="rId2" Type="http://schemas.openxmlformats.org/officeDocument/2006/relationships/hyperlink" Target="https://www.booktrust.org.uk/globalassets/resources/time-to-read/2018/little-monkey-banana-bread.pdf" TargetMode="External"/><Relationship Id="rId1" Type="http://schemas.openxmlformats.org/officeDocument/2006/relationships/slideLayout" Target="../slideLayouts/slideLayout2.xml"/><Relationship Id="rId5" Type="http://schemas.openxmlformats.org/officeDocument/2006/relationships/hyperlink" Target="https://www.youtube.com/watch?v=v36XiaAnqiA" TargetMode="External"/><Relationship Id="rId4" Type="http://schemas.openxmlformats.org/officeDocument/2006/relationships/hyperlink" Target="https://www.bbcgoodfood.com/recipes/really-easy-lemonad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healthforkids.co.uk/game/lanter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jumpstartjonny.co.uk/h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LhYtcadR9n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RiEwlaGvs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w14waughamanda@glow.sch.uk" TargetMode="External"/><Relationship Id="rId2" Type="http://schemas.openxmlformats.org/officeDocument/2006/relationships/hyperlink" Target="https://blogs.glowscotland.org.uk/nl/public/stbarbaras/uploads/sites/26624/2020/05/21221455/Prayer_childrens-liturgy_7th-Sunday-Easter-A-pic.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gw14waughamanda@glow.sch.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Friday 29</a:t>
            </a:r>
            <a:r>
              <a:rPr lang="en-GB" baseline="30000" dirty="0"/>
              <a:t>th</a:t>
            </a:r>
            <a:r>
              <a:rPr lang="en-GB" dirty="0"/>
              <a:t> May </a:t>
            </a:r>
          </a:p>
        </p:txBody>
      </p:sp>
      <p:sp>
        <p:nvSpPr>
          <p:cNvPr id="7" name="Content Placeholder 6"/>
          <p:cNvSpPr>
            <a:spLocks noGrp="1"/>
          </p:cNvSpPr>
          <p:nvPr>
            <p:ph idx="1"/>
          </p:nvPr>
        </p:nvSpPr>
        <p:spPr/>
        <p:txBody>
          <a:bodyPr>
            <a:normAutofit/>
          </a:bodyPr>
          <a:lstStyle/>
          <a:p>
            <a:pPr marL="0" indent="0">
              <a:buNone/>
            </a:pPr>
            <a:r>
              <a:rPr lang="en-GB" dirty="0"/>
              <a:t>Good morning boys and girls!</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endParaRPr lang="en-GB" dirty="0"/>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457200" indent="-457200">
              <a:buAutoNum type="arabicPeriod"/>
            </a:pPr>
            <a:r>
              <a:rPr lang="en-GB" dirty="0"/>
              <a:t>Write the number four thousand, eight hundred and nine in figures.</a:t>
            </a:r>
          </a:p>
          <a:p>
            <a:pPr marL="457200" indent="-457200">
              <a:buAutoNum type="arabicPeriod"/>
            </a:pPr>
            <a:r>
              <a:rPr lang="en-GB" dirty="0"/>
              <a:t>What is the product of 9 and 4? (9x4) </a:t>
            </a:r>
          </a:p>
          <a:p>
            <a:pPr marL="457200" indent="-457200">
              <a:buAutoNum type="arabicPeriod"/>
            </a:pPr>
            <a:r>
              <a:rPr lang="en-GB" dirty="0"/>
              <a:t>What is double 140?</a:t>
            </a:r>
          </a:p>
          <a:p>
            <a:pPr marL="457200" indent="-457200">
              <a:buAutoNum type="arabicPeriod"/>
            </a:pPr>
            <a:r>
              <a:rPr lang="en-GB" dirty="0"/>
              <a:t>Write an even number between 178 and 187.</a:t>
            </a:r>
          </a:p>
          <a:p>
            <a:pPr marL="457200" indent="-457200">
              <a:buAutoNum type="arabicPeriod"/>
            </a:pPr>
            <a:r>
              <a:rPr lang="en-GB" dirty="0"/>
              <a:t>Decrease 72 by 14 (subtract) </a:t>
            </a:r>
          </a:p>
        </p:txBody>
      </p:sp>
    </p:spTree>
    <p:extLst>
      <p:ext uri="{BB962C8B-B14F-4D97-AF65-F5344CB8AC3E}">
        <p14:creationId xmlns:p14="http://schemas.microsoft.com/office/powerpoint/2010/main" val="320904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0" indent="0">
              <a:buNone/>
            </a:pPr>
            <a:r>
              <a:rPr lang="en-GB" dirty="0"/>
              <a:t>6. Divide 40 by 10.</a:t>
            </a:r>
          </a:p>
          <a:p>
            <a:pPr marL="0" indent="0">
              <a:buNone/>
            </a:pPr>
            <a:r>
              <a:rPr lang="en-GB" dirty="0"/>
              <a:t>7. Make 33 ten times bigger (multiply)</a:t>
            </a:r>
          </a:p>
          <a:p>
            <a:pPr marL="0" indent="0">
              <a:buNone/>
            </a:pPr>
            <a:r>
              <a:rPr lang="en-GB" dirty="0"/>
              <a:t>8. What is 272 rounded to the nearest 10?</a:t>
            </a:r>
          </a:p>
          <a:p>
            <a:pPr marL="0" indent="0">
              <a:buNone/>
            </a:pPr>
            <a:r>
              <a:rPr lang="en-GB" dirty="0"/>
              <a:t>9. How many 20p coins make £2?</a:t>
            </a:r>
          </a:p>
          <a:p>
            <a:pPr marL="0" indent="0">
              <a:buNone/>
            </a:pPr>
            <a:r>
              <a:rPr lang="en-GB" dirty="0"/>
              <a:t>10. I have 93p and spend 18p on sweets. How much do I have left? </a:t>
            </a:r>
          </a:p>
        </p:txBody>
      </p:sp>
    </p:spTree>
    <p:extLst>
      <p:ext uri="{BB962C8B-B14F-4D97-AF65-F5344CB8AC3E}">
        <p14:creationId xmlns:p14="http://schemas.microsoft.com/office/powerpoint/2010/main" val="353620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457200" indent="-457200">
              <a:buAutoNum type="arabicPeriod"/>
            </a:pPr>
            <a:r>
              <a:rPr lang="en-GB" dirty="0"/>
              <a:t>Write the number four thousand, eight hundred and nine in figures. </a:t>
            </a:r>
            <a:r>
              <a:rPr lang="en-GB" dirty="0">
                <a:solidFill>
                  <a:srgbClr val="FF0000"/>
                </a:solidFill>
              </a:rPr>
              <a:t>4809</a:t>
            </a:r>
          </a:p>
          <a:p>
            <a:pPr marL="457200" indent="-457200">
              <a:buAutoNum type="arabicPeriod"/>
            </a:pPr>
            <a:r>
              <a:rPr lang="en-GB" dirty="0"/>
              <a:t>What is the product of 9 and 4? (9x4) </a:t>
            </a:r>
            <a:r>
              <a:rPr lang="en-GB" dirty="0">
                <a:solidFill>
                  <a:srgbClr val="FF0000"/>
                </a:solidFill>
              </a:rPr>
              <a:t>36</a:t>
            </a:r>
          </a:p>
          <a:p>
            <a:pPr marL="457200" indent="-457200">
              <a:buAutoNum type="arabicPeriod"/>
            </a:pPr>
            <a:r>
              <a:rPr lang="en-GB" dirty="0"/>
              <a:t>What is double 140? </a:t>
            </a:r>
            <a:r>
              <a:rPr lang="en-GB" dirty="0">
                <a:solidFill>
                  <a:srgbClr val="FF0000"/>
                </a:solidFill>
              </a:rPr>
              <a:t>280</a:t>
            </a:r>
          </a:p>
          <a:p>
            <a:pPr marL="457200" indent="-457200">
              <a:buAutoNum type="arabicPeriod"/>
            </a:pPr>
            <a:r>
              <a:rPr lang="en-GB" dirty="0"/>
              <a:t>Write an even number between 178 and 187. </a:t>
            </a:r>
            <a:r>
              <a:rPr lang="en-GB" dirty="0">
                <a:solidFill>
                  <a:srgbClr val="FF0000"/>
                </a:solidFill>
              </a:rPr>
              <a:t>180, 182, 184, 186</a:t>
            </a:r>
          </a:p>
          <a:p>
            <a:pPr marL="457200" indent="-457200">
              <a:buAutoNum type="arabicPeriod"/>
            </a:pPr>
            <a:r>
              <a:rPr lang="en-GB" dirty="0"/>
              <a:t>Decrease 72 by 14 (subtract) </a:t>
            </a:r>
            <a:r>
              <a:rPr lang="en-GB" dirty="0">
                <a:solidFill>
                  <a:srgbClr val="FF0000"/>
                </a:solidFill>
              </a:rPr>
              <a:t>58</a:t>
            </a:r>
          </a:p>
        </p:txBody>
      </p:sp>
    </p:spTree>
    <p:extLst>
      <p:ext uri="{BB962C8B-B14F-4D97-AF65-F5344CB8AC3E}">
        <p14:creationId xmlns:p14="http://schemas.microsoft.com/office/powerpoint/2010/main" val="177084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0" indent="0">
              <a:buNone/>
            </a:pPr>
            <a:r>
              <a:rPr lang="en-GB" dirty="0"/>
              <a:t>6. Divide 40 by 10. </a:t>
            </a:r>
            <a:r>
              <a:rPr lang="en-GB" dirty="0">
                <a:solidFill>
                  <a:srgbClr val="FF0000"/>
                </a:solidFill>
              </a:rPr>
              <a:t>4</a:t>
            </a:r>
          </a:p>
          <a:p>
            <a:pPr marL="0" indent="0">
              <a:buNone/>
            </a:pPr>
            <a:r>
              <a:rPr lang="en-GB" dirty="0"/>
              <a:t>7. Make 33 ten times bigger (multiply) </a:t>
            </a:r>
            <a:r>
              <a:rPr lang="en-GB" dirty="0">
                <a:solidFill>
                  <a:srgbClr val="FF0000"/>
                </a:solidFill>
              </a:rPr>
              <a:t>330</a:t>
            </a:r>
          </a:p>
          <a:p>
            <a:pPr marL="0" indent="0">
              <a:buNone/>
            </a:pPr>
            <a:r>
              <a:rPr lang="en-GB" dirty="0"/>
              <a:t>8. What is 272 rounded to the nearest 10? </a:t>
            </a:r>
            <a:r>
              <a:rPr lang="en-GB" dirty="0">
                <a:solidFill>
                  <a:srgbClr val="FF0000"/>
                </a:solidFill>
              </a:rPr>
              <a:t>270</a:t>
            </a:r>
          </a:p>
          <a:p>
            <a:pPr marL="0" indent="0">
              <a:buNone/>
            </a:pPr>
            <a:r>
              <a:rPr lang="en-GB" dirty="0"/>
              <a:t>9. How many 20p coins make £2? </a:t>
            </a:r>
            <a:r>
              <a:rPr lang="en-GB" dirty="0">
                <a:solidFill>
                  <a:srgbClr val="FF0000"/>
                </a:solidFill>
              </a:rPr>
              <a:t>10</a:t>
            </a:r>
          </a:p>
          <a:p>
            <a:pPr marL="0" indent="0">
              <a:buNone/>
            </a:pPr>
            <a:r>
              <a:rPr lang="en-GB" dirty="0"/>
              <a:t>10. I have 93p and spend 18p on sweets. How much do I have left? </a:t>
            </a:r>
            <a:r>
              <a:rPr lang="en-GB" dirty="0">
                <a:solidFill>
                  <a:srgbClr val="FF0000"/>
                </a:solidFill>
              </a:rPr>
              <a:t>75p</a:t>
            </a:r>
          </a:p>
        </p:txBody>
      </p:sp>
    </p:spTree>
    <p:extLst>
      <p:ext uri="{BB962C8B-B14F-4D97-AF65-F5344CB8AC3E}">
        <p14:creationId xmlns:p14="http://schemas.microsoft.com/office/powerpoint/2010/main" val="240366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r>
              <a:rPr lang="en-GB" dirty="0"/>
              <a:t>Recap on the colour yellow and the discussions about what made us happy from last week.</a:t>
            </a:r>
          </a:p>
          <a:p>
            <a:r>
              <a:rPr lang="en-GB" dirty="0"/>
              <a:t>To keep the focus on happiness, introduce the book, ‘On a Magical Do Nothing Day’ by Beatrice </a:t>
            </a:r>
            <a:r>
              <a:rPr lang="en-GB" dirty="0" err="1"/>
              <a:t>Alemanga</a:t>
            </a:r>
            <a:r>
              <a:rPr lang="en-GB" dirty="0"/>
              <a:t>. In the book, the little girl loses her electronic device and explores outside.  She is amazed by the happiness she discovers in exploring nature and finds wonderful things that she has not noticed before. To listen to the story, you can us this link -  </a:t>
            </a:r>
            <a:r>
              <a:rPr lang="en-GB" dirty="0">
                <a:hlinkClick r:id="rId2" tooltip="On a Magical Do Nothing Day"/>
              </a:rPr>
              <a:t>https://www.youtube.com/watch?v=RBjB5HJASec</a:t>
            </a:r>
            <a:endParaRPr lang="en-GB" dirty="0"/>
          </a:p>
          <a:p>
            <a:pPr marL="0" indent="0">
              <a:buNone/>
            </a:pPr>
            <a:endParaRPr lang="en-GB" dirty="0"/>
          </a:p>
        </p:txBody>
      </p:sp>
    </p:spTree>
    <p:extLst>
      <p:ext uri="{BB962C8B-B14F-4D97-AF65-F5344CB8AC3E}">
        <p14:creationId xmlns:p14="http://schemas.microsoft.com/office/powerpoint/2010/main" val="361761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a:bodyPr>
          <a:lstStyle/>
          <a:p>
            <a:pPr marL="0" indent="0">
              <a:buNone/>
            </a:pPr>
            <a:r>
              <a:rPr lang="en-GB" dirty="0"/>
              <a:t>Go for a ‘Magical Do Nothing Day’ walk in the neighbourhood or even just to go outside and explore in their garden. Take some time to notice the things that they might not have noticed before – what shapes are the clouds, what insects and bugs can they find, what birds are flying around, what are the trees like, what noises can they hear, what smells are there, perhaps from the flowers?  Encourage the children to use all their senses to notice what makes their neighbourhood special.  They might want to capture some of this on video or by taking pictures.</a:t>
            </a:r>
          </a:p>
        </p:txBody>
      </p:sp>
    </p:spTree>
    <p:extLst>
      <p:ext uri="{BB962C8B-B14F-4D97-AF65-F5344CB8AC3E}">
        <p14:creationId xmlns:p14="http://schemas.microsoft.com/office/powerpoint/2010/main" val="142565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lnSpcReduction="10000"/>
          </a:bodyPr>
          <a:lstStyle/>
          <a:p>
            <a:r>
              <a:rPr lang="en-GB" dirty="0"/>
              <a:t>The children might want to explore the creatures who live in their garden or area a bit more. They could build a bug hotel and see who comes to visit - </a:t>
            </a:r>
            <a:r>
              <a:rPr lang="en-GB" dirty="0">
                <a:hlinkClick r:id="rId2" tooltip="bug hotel"/>
              </a:rPr>
              <a:t>https://www.yocom/watch?v=OexxoXo9uFk</a:t>
            </a:r>
            <a:endParaRPr lang="en-GB" dirty="0"/>
          </a:p>
          <a:p>
            <a:r>
              <a:rPr lang="en-GB" dirty="0"/>
              <a:t>Ask the children to tell the story of their ‘Magical Do-Nothing Day’. Encourage them to do this in whatever way they want and to be as creative as possible. Some might want to tell the story orally and record it. They might want to use the pictures they have taken. Others might want to use art and capture the images and feelings through a drawing or painting. Others might want to write about it or perhaps even make up a poem.</a:t>
            </a:r>
          </a:p>
          <a:p>
            <a:pPr marL="0" indent="0">
              <a:buNone/>
            </a:pPr>
            <a:endParaRPr lang="en-GB" dirty="0"/>
          </a:p>
        </p:txBody>
      </p:sp>
    </p:spTree>
    <p:extLst>
      <p:ext uri="{BB962C8B-B14F-4D97-AF65-F5344CB8AC3E}">
        <p14:creationId xmlns:p14="http://schemas.microsoft.com/office/powerpoint/2010/main" val="73619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10000"/>
          </a:bodyPr>
          <a:lstStyle/>
          <a:p>
            <a:r>
              <a:rPr lang="en-GB" dirty="0"/>
              <a:t>With all that fresh air, I am sure the children will be hungry! What about baking banana bread?  Recipes can be found here - </a:t>
            </a:r>
            <a:r>
              <a:rPr lang="en-GB" dirty="0">
                <a:hlinkClick r:id="rId2" tooltip="bake banana bread"/>
              </a:rPr>
              <a:t>https://www.booktrust.org.uk/globalassets/resources/time-to-read/2018/little-monkey-banana-bread.pdf</a:t>
            </a:r>
            <a:r>
              <a:rPr lang="en-GB" dirty="0"/>
              <a:t> or </a:t>
            </a:r>
            <a:r>
              <a:rPr lang="en-GB" dirty="0">
                <a:hlinkClick r:id="rId3" tooltip="bake banana bread"/>
              </a:rPr>
              <a:t>https://www.bbcgoodfood.com/recipes/collection/banana-bread</a:t>
            </a:r>
            <a:endParaRPr lang="en-GB" dirty="0"/>
          </a:p>
          <a:p>
            <a:r>
              <a:rPr lang="en-GB" dirty="0"/>
              <a:t>And wash it down with some home-made lemonade - </a:t>
            </a:r>
            <a:r>
              <a:rPr lang="en-GB" dirty="0">
                <a:hlinkClick r:id="rId4" tooltip="homemade lemonade"/>
              </a:rPr>
              <a:t>https://www.bbcgoodfood.com/recipes/really-easy-lemonade</a:t>
            </a:r>
            <a:endParaRPr lang="en-GB" dirty="0"/>
          </a:p>
          <a:p>
            <a:r>
              <a:rPr lang="en-GB" dirty="0"/>
              <a:t>Now it’s time to be a bit silly. The children might like to hear Michael Rosen’s poem, ‘Attacked by a Banana!’ - </a:t>
            </a:r>
            <a:r>
              <a:rPr lang="en-GB" dirty="0">
                <a:hlinkClick r:id="rId5" tooltip="attacked by a banana"/>
              </a:rPr>
              <a:t>https://www.youtube.com/watch?v=v36XiaAnqiA</a:t>
            </a:r>
            <a:endParaRPr lang="en-GB" dirty="0"/>
          </a:p>
          <a:p>
            <a:pPr marL="0" indent="0">
              <a:buNone/>
            </a:pPr>
            <a:endParaRPr lang="en-GB" dirty="0"/>
          </a:p>
        </p:txBody>
      </p:sp>
    </p:spTree>
    <p:extLst>
      <p:ext uri="{BB962C8B-B14F-4D97-AF65-F5344CB8AC3E}">
        <p14:creationId xmlns:p14="http://schemas.microsoft.com/office/powerpoint/2010/main" val="398206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a:t>
            </a:r>
          </a:p>
        </p:txBody>
      </p:sp>
      <p:sp>
        <p:nvSpPr>
          <p:cNvPr id="3" name="Content Placeholder 2"/>
          <p:cNvSpPr>
            <a:spLocks noGrp="1"/>
          </p:cNvSpPr>
          <p:nvPr>
            <p:ph idx="1"/>
          </p:nvPr>
        </p:nvSpPr>
        <p:spPr/>
        <p:txBody>
          <a:bodyPr/>
          <a:lstStyle/>
          <a:p>
            <a:endParaRPr lang="en-GB" dirty="0"/>
          </a:p>
          <a:p>
            <a:pPr marL="0" indent="0">
              <a:buNone/>
            </a:pPr>
            <a:r>
              <a:rPr lang="en-GB" dirty="0"/>
              <a:t>                                             </a:t>
            </a:r>
          </a:p>
          <a:p>
            <a:pPr marL="0" indent="0">
              <a:buNone/>
            </a:pP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
        <p:nvSpPr>
          <p:cNvPr id="4" name="Rectangle 3">
            <a:extLst>
              <a:ext uri="{FF2B5EF4-FFF2-40B4-BE49-F238E27FC236}">
                <a16:creationId xmlns:a16="http://schemas.microsoft.com/office/drawing/2014/main" id="{D0FAA2A7-7828-4C15-9862-C14380D167BB}"/>
              </a:ext>
            </a:extLst>
          </p:cNvPr>
          <p:cNvSpPr/>
          <p:nvPr/>
        </p:nvSpPr>
        <p:spPr>
          <a:xfrm>
            <a:off x="1295399" y="2274838"/>
            <a:ext cx="9858375" cy="3847207"/>
          </a:xfrm>
          <a:prstGeom prst="rect">
            <a:avLst/>
          </a:prstGeom>
        </p:spPr>
        <p:txBody>
          <a:bodyPr wrap="square">
            <a:spAutoFit/>
          </a:bodyPr>
          <a:lstStyle/>
          <a:p>
            <a:endParaRPr lang="en-GB" sz="2800" dirty="0"/>
          </a:p>
          <a:p>
            <a:r>
              <a:rPr lang="en-GB" sz="2400" dirty="0"/>
              <a:t>It is very important for us to talk about how we are feeling.  It is especially important now as some of you may be worried about the changes we have all had to make in the last few months.  Talking to someone, exercising and relaxing are all great ways to help your health and wellbeing and keep you feeling happy.  Today I would like you to play the lanterns game below where you write down how you are feeling and what has made you feel that way.  You will then see your feeling float up into the sky.</a:t>
            </a:r>
          </a:p>
          <a:p>
            <a:endParaRPr lang="en-GB" sz="2400" dirty="0"/>
          </a:p>
          <a:p>
            <a:r>
              <a:rPr lang="en-GB" sz="2400" dirty="0">
                <a:hlinkClick r:id="rId2"/>
              </a:rPr>
              <a:t>https://www.healthforkids.co.uk/game/lanterns/</a:t>
            </a:r>
            <a:r>
              <a:rPr lang="en-GB" sz="2400" dirty="0"/>
              <a:t> </a:t>
            </a:r>
          </a:p>
        </p:txBody>
      </p:sp>
    </p:spTree>
    <p:extLst>
      <p:ext uri="{BB962C8B-B14F-4D97-AF65-F5344CB8AC3E}">
        <p14:creationId xmlns:p14="http://schemas.microsoft.com/office/powerpoint/2010/main" val="285910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a:t>
            </a:r>
          </a:p>
        </p:txBody>
      </p:sp>
      <p:sp>
        <p:nvSpPr>
          <p:cNvPr id="3" name="Content Placeholder 2"/>
          <p:cNvSpPr>
            <a:spLocks noGrp="1"/>
          </p:cNvSpPr>
          <p:nvPr>
            <p:ph idx="1"/>
          </p:nvPr>
        </p:nvSpPr>
        <p:spPr/>
        <p:txBody>
          <a:bodyPr/>
          <a:lstStyle/>
          <a:p>
            <a:pPr marL="0" indent="0">
              <a:buNone/>
            </a:pPr>
            <a:r>
              <a:rPr lang="en-GB" dirty="0"/>
              <a:t>                                             </a:t>
            </a:r>
          </a:p>
          <a:p>
            <a:pPr marL="0" indent="0">
              <a:buNone/>
            </a:pP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
        <p:nvSpPr>
          <p:cNvPr id="4" name="Rectangle 3">
            <a:extLst>
              <a:ext uri="{FF2B5EF4-FFF2-40B4-BE49-F238E27FC236}">
                <a16:creationId xmlns:a16="http://schemas.microsoft.com/office/drawing/2014/main" id="{D72EF57A-2F91-43E9-8991-332C5115A34D}"/>
              </a:ext>
            </a:extLst>
          </p:cNvPr>
          <p:cNvSpPr/>
          <p:nvPr/>
        </p:nvSpPr>
        <p:spPr>
          <a:xfrm>
            <a:off x="1362075" y="2690336"/>
            <a:ext cx="9963150" cy="2677656"/>
          </a:xfrm>
          <a:prstGeom prst="rect">
            <a:avLst/>
          </a:prstGeom>
        </p:spPr>
        <p:txBody>
          <a:bodyPr wrap="square">
            <a:spAutoFit/>
          </a:bodyPr>
          <a:lstStyle/>
          <a:p>
            <a:r>
              <a:rPr lang="en-GB" sz="2400" dirty="0"/>
              <a:t>Now we are going to do some Jump Start Jonny to help us get some fun exercise and make us smile!</a:t>
            </a:r>
          </a:p>
          <a:p>
            <a:endParaRPr lang="en-GB" sz="2400" dirty="0"/>
          </a:p>
          <a:p>
            <a:r>
              <a:rPr lang="en-GB" sz="2400" dirty="0">
                <a:hlinkClick r:id="rId2"/>
              </a:rPr>
              <a:t>https://www.jumpstartjonny.co.uk/home</a:t>
            </a:r>
            <a:endParaRPr lang="en-GB" sz="2400" dirty="0"/>
          </a:p>
          <a:p>
            <a:endParaRPr lang="en-GB" sz="2400" dirty="0"/>
          </a:p>
          <a:p>
            <a:r>
              <a:rPr lang="en-GB" sz="2400" dirty="0"/>
              <a:t>Click on whichever video you like or do all three!  My favourite is I like to move it :) it certainly gets your heart beating!</a:t>
            </a:r>
            <a:endParaRPr lang="en-GB" sz="2400" dirty="0">
              <a:effectLst/>
            </a:endParaRPr>
          </a:p>
        </p:txBody>
      </p:sp>
    </p:spTree>
    <p:extLst>
      <p:ext uri="{BB962C8B-B14F-4D97-AF65-F5344CB8AC3E}">
        <p14:creationId xmlns:p14="http://schemas.microsoft.com/office/powerpoint/2010/main" val="140511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R.E</a:t>
            </a:r>
          </a:p>
          <a:p>
            <a:pPr marL="0" indent="0">
              <a:buNone/>
            </a:pPr>
            <a:r>
              <a:rPr lang="en-GB" dirty="0"/>
              <a:t>Literacy &amp; Maths – Assessment </a:t>
            </a:r>
          </a:p>
          <a:p>
            <a:pPr marL="0" indent="0">
              <a:buNone/>
            </a:pPr>
            <a:r>
              <a:rPr lang="en-GB" dirty="0"/>
              <a:t>IDL – ‘Magical Do Nothing Day’ </a:t>
            </a:r>
          </a:p>
          <a:p>
            <a:pPr marL="0" indent="0">
              <a:buNone/>
            </a:pPr>
            <a:r>
              <a:rPr lang="en-GB" dirty="0"/>
              <a:t>HWB – Stay Active!</a:t>
            </a:r>
          </a:p>
          <a:p>
            <a:pPr marL="0" indent="0">
              <a:buNone/>
            </a:pPr>
            <a:r>
              <a:rPr lang="en-GB" dirty="0"/>
              <a:t>Grid – Maximum of 2 activities from the new grid</a:t>
            </a:r>
          </a:p>
          <a:p>
            <a:pPr marL="0" indent="0">
              <a:buNone/>
            </a:pPr>
            <a:r>
              <a:rPr lang="en-GB" dirty="0"/>
              <a:t>Golden Time!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160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a:t>
            </a:r>
          </a:p>
        </p:txBody>
      </p:sp>
      <p:sp>
        <p:nvSpPr>
          <p:cNvPr id="3" name="Content Placeholder 2"/>
          <p:cNvSpPr>
            <a:spLocks noGrp="1"/>
          </p:cNvSpPr>
          <p:nvPr>
            <p:ph idx="1"/>
          </p:nvPr>
        </p:nvSpPr>
        <p:spPr/>
        <p:txBody>
          <a:bodyPr>
            <a:normAutofit fontScale="40000" lnSpcReduction="20000"/>
          </a:bodyPr>
          <a:lstStyle/>
          <a:p>
            <a:pPr marL="0" indent="0">
              <a:buNone/>
            </a:pPr>
            <a:r>
              <a:rPr lang="en-GB" sz="5100" dirty="0"/>
              <a:t>Now for some relaxing time.  A great way to relax is by doing yoga. Yoga is an ancient form of exercise that focuses on strength, flexibility and breathing to boost physical and mental wellbeing. The main components of yoga are postures (a series of movements designed to increase strength and flexibility) and breathing.    </a:t>
            </a:r>
          </a:p>
          <a:p>
            <a:pPr marL="0" indent="0">
              <a:buNone/>
            </a:pPr>
            <a:endParaRPr lang="en-GB" sz="5100" dirty="0"/>
          </a:p>
          <a:p>
            <a:pPr marL="0" indent="0">
              <a:buNone/>
            </a:pPr>
            <a:r>
              <a:rPr lang="en-GB" sz="5100" dirty="0">
                <a:hlinkClick r:id="rId2"/>
              </a:rPr>
              <a:t>https://www.youtube.com/watch?v=LhYtcadR9nw</a:t>
            </a:r>
            <a:r>
              <a:rPr lang="en-GB" sz="5100" dirty="0"/>
              <a:t> </a:t>
            </a:r>
          </a:p>
          <a:p>
            <a:pPr marL="0" indent="0">
              <a:buNone/>
            </a:pPr>
            <a:r>
              <a:rPr lang="en-GB" sz="5100" dirty="0"/>
              <a:t> Why not send us some pictures of you taking part in any of the exercises you have been doing today.  Send to my email or Tweet @</a:t>
            </a:r>
            <a:r>
              <a:rPr lang="en-GB" sz="5100" dirty="0" err="1"/>
              <a:t>St_BarbarasPS</a:t>
            </a:r>
            <a:r>
              <a:rPr lang="en-GB" sz="5100" dirty="0"/>
              <a:t>                                </a:t>
            </a:r>
          </a:p>
          <a:p>
            <a:pPr marL="0" indent="0">
              <a:buNone/>
            </a:pP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
        <p:nvSpPr>
          <p:cNvPr id="4" name="Rectangle 3">
            <a:extLst>
              <a:ext uri="{FF2B5EF4-FFF2-40B4-BE49-F238E27FC236}">
                <a16:creationId xmlns:a16="http://schemas.microsoft.com/office/drawing/2014/main" id="{D72EF57A-2F91-43E9-8991-332C5115A34D}"/>
              </a:ext>
            </a:extLst>
          </p:cNvPr>
          <p:cNvSpPr/>
          <p:nvPr/>
        </p:nvSpPr>
        <p:spPr>
          <a:xfrm>
            <a:off x="1362075" y="2690336"/>
            <a:ext cx="9963150" cy="523220"/>
          </a:xfrm>
          <a:prstGeom prst="rect">
            <a:avLst/>
          </a:prstGeom>
        </p:spPr>
        <p:txBody>
          <a:bodyPr wrap="square">
            <a:spAutoFit/>
          </a:bodyPr>
          <a:lstStyle/>
          <a:p>
            <a:endParaRPr lang="en-GB" sz="2800" dirty="0">
              <a:effectLst/>
            </a:endParaRPr>
          </a:p>
        </p:txBody>
      </p:sp>
    </p:spTree>
    <p:extLst>
      <p:ext uri="{BB962C8B-B14F-4D97-AF65-F5344CB8AC3E}">
        <p14:creationId xmlns:p14="http://schemas.microsoft.com/office/powerpoint/2010/main" val="210192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2200" dirty="0">
                <a:solidFill>
                  <a:srgbClr val="262626"/>
                </a:solidFill>
              </a:rPr>
              <a:t>Well done boys and girls you are now officially finished for today!  </a:t>
            </a:r>
          </a:p>
          <a:p>
            <a:pPr marL="0" indent="0">
              <a:lnSpc>
                <a:spcPct val="90000"/>
              </a:lnSpc>
              <a:buNone/>
            </a:pPr>
            <a:r>
              <a:rPr lang="en-GB" sz="2200" dirty="0">
                <a:solidFill>
                  <a:srgbClr val="262626"/>
                </a:solidFill>
              </a:rPr>
              <a:t>Don’t worry if you didn’t manage to complete all the activities and well done if you did! I appreciate anything you are trying to do at home. </a:t>
            </a:r>
          </a:p>
          <a:p>
            <a:pPr marL="0" indent="0">
              <a:lnSpc>
                <a:spcPct val="90000"/>
              </a:lnSpc>
              <a:buNone/>
            </a:pPr>
            <a:r>
              <a:rPr lang="en-GB" sz="2200" dirty="0">
                <a:solidFill>
                  <a:srgbClr val="262626"/>
                </a:solidFill>
              </a:rPr>
              <a:t>Enjoy the time you are having with your family and I will be back with you next Wednesday. </a:t>
            </a:r>
          </a:p>
          <a:p>
            <a:pPr marL="0" indent="0">
              <a:lnSpc>
                <a:spcPct val="90000"/>
              </a:lnSpc>
              <a:buNone/>
            </a:pPr>
            <a:r>
              <a:rPr lang="en-GB" sz="2200" dirty="0">
                <a:solidFill>
                  <a:srgbClr val="262626"/>
                </a:solidFill>
              </a:rPr>
              <a:t> </a:t>
            </a:r>
          </a:p>
          <a:p>
            <a:pPr marL="0" indent="0">
              <a:lnSpc>
                <a:spcPct val="90000"/>
              </a:lnSpc>
              <a:buNone/>
            </a:pPr>
            <a:endParaRPr lang="en-GB" sz="2200" dirty="0">
              <a:solidFill>
                <a:srgbClr val="262626"/>
              </a:solidFill>
            </a:endParaRPr>
          </a:p>
        </p:txBody>
      </p:sp>
      <p:pic>
        <p:nvPicPr>
          <p:cNvPr id="5" name="Picture 4" descr="A close up of a logo&#10;&#10;Description automatically generated">
            <a:extLst>
              <a:ext uri="{FF2B5EF4-FFF2-40B4-BE49-F238E27FC236}">
                <a16:creationId xmlns:a16="http://schemas.microsoft.com/office/drawing/2014/main" id="{3D9AC673-48AC-434C-B993-4CC29FD7AF9D}"/>
              </a:ext>
            </a:extLst>
          </p:cNvPr>
          <p:cNvPicPr>
            <a:picLocks noChangeAspect="1"/>
          </p:cNvPicPr>
          <p:nvPr/>
        </p:nvPicPr>
        <p:blipFill>
          <a:blip r:embed="rId3"/>
          <a:stretch>
            <a:fillRect/>
          </a:stretch>
        </p:blipFill>
        <p:spPr>
          <a:xfrm>
            <a:off x="8008620" y="2556932"/>
            <a:ext cx="2898988" cy="2898988"/>
          </a:xfrm>
          <a:prstGeom prst="rect">
            <a:avLst/>
          </a:prstGeom>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19 below: </a:t>
            </a:r>
          </a:p>
          <a:p>
            <a:pPr marL="0" indent="0">
              <a:buNone/>
            </a:pPr>
            <a:r>
              <a:rPr lang="en-GB" dirty="0">
                <a:hlinkClick r:id="rId2"/>
              </a:rPr>
              <a:t>https://www.youtube.com/watch?v=RiEwlaGvsfM</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 </a:t>
            </a:r>
          </a:p>
          <a:p>
            <a:pPr marL="0" indent="0">
              <a:buNone/>
            </a:pPr>
            <a:endParaRPr lang="en-GB" dirty="0"/>
          </a:p>
        </p:txBody>
      </p:sp>
      <p:sp>
        <p:nvSpPr>
          <p:cNvPr id="3" name="Rectangle 2">
            <a:extLst>
              <a:ext uri="{FF2B5EF4-FFF2-40B4-BE49-F238E27FC236}">
                <a16:creationId xmlns:a16="http://schemas.microsoft.com/office/drawing/2014/main" id="{A1EB3C50-250C-47CF-A48B-0724B45FC906}"/>
              </a:ext>
            </a:extLst>
          </p:cNvPr>
          <p:cNvSpPr/>
          <p:nvPr/>
        </p:nvSpPr>
        <p:spPr>
          <a:xfrm>
            <a:off x="1295401" y="2577251"/>
            <a:ext cx="9433559" cy="2677656"/>
          </a:xfrm>
          <a:prstGeom prst="rect">
            <a:avLst/>
          </a:prstGeom>
        </p:spPr>
        <p:txBody>
          <a:bodyPr wrap="square">
            <a:spAutoFit/>
          </a:bodyPr>
          <a:lstStyle/>
          <a:p>
            <a:r>
              <a:rPr lang="en-GB" sz="2400" dirty="0"/>
              <a:t>We have been learning how Jesus prayed for his friends and for all of us and how he taught his disciples to pray to our Heavenly Father.  We know that saying our prayers is very important.  On the accompanying illustration of Jesus praying, draw pictures or write names in the thought bubble of yourselves and some of the other people Jesus was praying for. You could choose your families and friends, as well as our brothers and sisters throughout the world.</a:t>
            </a:r>
          </a:p>
        </p:txBody>
      </p:sp>
    </p:spTree>
    <p:extLst>
      <p:ext uri="{BB962C8B-B14F-4D97-AF65-F5344CB8AC3E}">
        <p14:creationId xmlns:p14="http://schemas.microsoft.com/office/powerpoint/2010/main" val="269195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lnSpcReduction="10000"/>
          </a:bodyPr>
          <a:lstStyle/>
          <a:p>
            <a:pPr marL="0" indent="0">
              <a:buNone/>
            </a:pPr>
            <a:r>
              <a:rPr lang="en-GB" dirty="0">
                <a:hlinkClick r:id="rId2"/>
              </a:rPr>
              <a:t>https://blogs.glowscotland.org.uk/nl/public/stbarbaras/uploads/sites/26624/2020/05/21221455/Prayer_childrens-liturgy_7th-Sunday-Easter-A-pic.pdf</a:t>
            </a:r>
            <a:r>
              <a:rPr lang="en-GB" dirty="0"/>
              <a:t> </a:t>
            </a:r>
          </a:p>
          <a:p>
            <a:pPr marL="0" indent="0">
              <a:buNone/>
            </a:pPr>
            <a:endParaRPr lang="en-GB" dirty="0"/>
          </a:p>
          <a:p>
            <a:pPr marL="0" indent="0">
              <a:buNone/>
            </a:pPr>
            <a:r>
              <a:rPr lang="en-GB" dirty="0"/>
              <a:t>Colour your picture in when you have finished writing in the names of your family and friends.  Now show someone your picture and tell them how much you love them and that you will remember them in your prayers. Please send us a copy of your picture at </a:t>
            </a:r>
            <a:r>
              <a:rPr lang="en-GB" dirty="0">
                <a:hlinkClick r:id="rId3"/>
              </a:rPr>
              <a:t>gw14waughamanda@glow.sch.uk</a:t>
            </a:r>
            <a:r>
              <a:rPr lang="en-GB" dirty="0"/>
              <a:t> or Tweet us @</a:t>
            </a:r>
            <a:r>
              <a:rPr lang="en-GB" dirty="0" err="1"/>
              <a:t>St_BarbarasPS</a:t>
            </a:r>
            <a:endParaRPr lang="en-GB" dirty="0"/>
          </a:p>
          <a:p>
            <a:pPr marL="0" indent="0">
              <a:buNone/>
            </a:pPr>
            <a:endParaRPr lang="en-GB" dirty="0"/>
          </a:p>
        </p:txBody>
      </p:sp>
    </p:spTree>
    <p:extLst>
      <p:ext uri="{BB962C8B-B14F-4D97-AF65-F5344CB8AC3E}">
        <p14:creationId xmlns:p14="http://schemas.microsoft.com/office/powerpoint/2010/main" val="66774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t>Please complete a spelling test for the words you have been revising this week. </a:t>
            </a:r>
          </a:p>
          <a:p>
            <a:pPr marL="0" indent="0">
              <a:buNone/>
            </a:pPr>
            <a:endParaRPr lang="en-GB" dirty="0"/>
          </a:p>
          <a:p>
            <a:pPr marL="0" indent="0">
              <a:buNone/>
            </a:pPr>
            <a:r>
              <a:rPr lang="en-GB" dirty="0"/>
              <a:t>If you got any wrong please continue to work on these at home- 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Learning Logs</a:t>
            </a:r>
          </a:p>
        </p:txBody>
      </p:sp>
      <p:sp>
        <p:nvSpPr>
          <p:cNvPr id="3" name="Content Placeholder 2"/>
          <p:cNvSpPr>
            <a:spLocks noGrp="1"/>
          </p:cNvSpPr>
          <p:nvPr>
            <p:ph idx="1"/>
          </p:nvPr>
        </p:nvSpPr>
        <p:spPr/>
        <p:txBody>
          <a:bodyPr>
            <a:normAutofit fontScale="62500" lnSpcReduction="20000"/>
          </a:bodyPr>
          <a:lstStyle/>
          <a:p>
            <a:pPr marL="0" indent="0">
              <a:buNone/>
            </a:pPr>
            <a:r>
              <a:rPr lang="en-GB" sz="3300" dirty="0"/>
              <a:t>Please copy and complete the sentences below in your jotter. </a:t>
            </a:r>
          </a:p>
          <a:p>
            <a:pPr marL="0" indent="0">
              <a:buNone/>
            </a:pPr>
            <a:endParaRPr lang="en-GB" sz="2900" dirty="0"/>
          </a:p>
          <a:p>
            <a:pPr marL="457200" indent="-457200">
              <a:buAutoNum type="arabicPeriod"/>
            </a:pPr>
            <a:r>
              <a:rPr lang="en-GB" sz="3800" dirty="0"/>
              <a:t>This week I have learned….</a:t>
            </a:r>
          </a:p>
          <a:p>
            <a:pPr marL="457200" indent="-457200">
              <a:buAutoNum type="arabicPeriod"/>
            </a:pPr>
            <a:r>
              <a:rPr lang="en-GB" sz="3800" dirty="0"/>
              <a:t>This week I have enjoyed…</a:t>
            </a:r>
          </a:p>
          <a:p>
            <a:pPr marL="457200" indent="-457200">
              <a:buAutoNum type="arabicPeriod"/>
            </a:pPr>
            <a:r>
              <a:rPr lang="en-GB" sz="3800" dirty="0"/>
              <a:t>Next week I want to learn…</a:t>
            </a:r>
          </a:p>
          <a:p>
            <a:pPr marL="457200" indent="-457200">
              <a:buAutoNum type="arabicPeriod"/>
            </a:pPr>
            <a:r>
              <a:rPr lang="en-GB" sz="3800" dirty="0"/>
              <a:t>Next week my target is… </a:t>
            </a:r>
          </a:p>
          <a:p>
            <a:pPr marL="457200" indent="-457200">
              <a:buAutoNum type="arabicPeriod"/>
            </a:pPr>
            <a:endParaRPr lang="en-GB" sz="2900" dirty="0"/>
          </a:p>
          <a:p>
            <a:pPr marL="0" indent="0" algn="ctr">
              <a:buNone/>
            </a:pPr>
            <a:r>
              <a:rPr lang="en-GB" sz="3300" dirty="0"/>
              <a:t>Ask an adult to email me your answers if you can. </a:t>
            </a:r>
          </a:p>
          <a:p>
            <a:pPr marL="0" indent="0">
              <a:buNone/>
            </a:pPr>
            <a:endParaRPr lang="en-GB" dirty="0"/>
          </a:p>
        </p:txBody>
      </p:sp>
    </p:spTree>
    <p:extLst>
      <p:ext uri="{BB962C8B-B14F-4D97-AF65-F5344CB8AC3E}">
        <p14:creationId xmlns:p14="http://schemas.microsoft.com/office/powerpoint/2010/main" val="285698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Table of the Week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endParaRPr lang="en-GB" dirty="0"/>
          </a:p>
          <a:p>
            <a:pPr marL="0" indent="0">
              <a:buNone/>
            </a:pPr>
            <a:r>
              <a:rPr lang="en-GB" dirty="0"/>
              <a:t>Set a timer and write the multiplication table you have been working on. </a:t>
            </a:r>
          </a:p>
          <a:p>
            <a:pPr marL="0" indent="0">
              <a:buNone/>
            </a:pPr>
            <a:r>
              <a:rPr lang="en-GB" dirty="0"/>
              <a:t>Remember to take a note of how long it took you to complete it and try to beat that time next week. </a:t>
            </a:r>
          </a:p>
          <a:p>
            <a:pPr marL="0" indent="0">
              <a:buNone/>
            </a:pPr>
            <a:r>
              <a:rPr lang="en-GB" dirty="0"/>
              <a:t>If you would like me to set you a table to work on please email me at </a:t>
            </a:r>
            <a:r>
              <a:rPr lang="en-GB" dirty="0">
                <a:hlinkClick r:id="rId2"/>
              </a:rPr>
              <a:t>gw14waughamanda@glow.sch.uk</a:t>
            </a:r>
            <a:r>
              <a:rPr lang="en-GB" dirty="0"/>
              <a:t> </a:t>
            </a:r>
          </a:p>
          <a:p>
            <a:pPr marL="0" indent="0">
              <a:buNone/>
            </a:pPr>
            <a:r>
              <a:rPr lang="en-GB" dirty="0"/>
              <a:t>Good luck! </a:t>
            </a:r>
          </a:p>
        </p:txBody>
      </p:sp>
    </p:spTree>
    <p:extLst>
      <p:ext uri="{BB962C8B-B14F-4D97-AF65-F5344CB8AC3E}">
        <p14:creationId xmlns:p14="http://schemas.microsoft.com/office/powerpoint/2010/main" val="2739790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111</TotalTime>
  <Words>1129</Words>
  <Application>Microsoft Office PowerPoint</Application>
  <PresentationFormat>Widescreen</PresentationFormat>
  <Paragraphs>115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P5/4 – Friday 29th May </vt:lpstr>
      <vt:lpstr>Timetable for today </vt:lpstr>
      <vt:lpstr>Morning Prayer</vt:lpstr>
      <vt:lpstr>Diocese of Motherwell</vt:lpstr>
      <vt:lpstr>R.E.</vt:lpstr>
      <vt:lpstr>R.E.</vt:lpstr>
      <vt:lpstr>Assessment – Spelling Test </vt:lpstr>
      <vt:lpstr>Assessment – Learning Logs</vt:lpstr>
      <vt:lpstr>Numeracy – Table of the Week </vt:lpstr>
      <vt:lpstr>Numeracy – Mental Maths Test </vt:lpstr>
      <vt:lpstr>Numeracy – Mental Maths Test </vt:lpstr>
      <vt:lpstr>Numeracy – Mental Maths Test </vt:lpstr>
      <vt:lpstr>Numeracy – Mental Maths Test </vt:lpstr>
      <vt:lpstr>IDL </vt:lpstr>
      <vt:lpstr>IDL </vt:lpstr>
      <vt:lpstr>IDL </vt:lpstr>
      <vt:lpstr>IDL </vt:lpstr>
      <vt:lpstr>Health</vt:lpstr>
      <vt:lpstr>Health</vt:lpstr>
      <vt:lpstr>Health</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20th May </dc:title>
  <dc:creator>Brian McGill</dc:creator>
  <cp:lastModifiedBy>Brian McGill</cp:lastModifiedBy>
  <cp:revision>39</cp:revision>
  <dcterms:created xsi:type="dcterms:W3CDTF">2020-05-17T19:46:33Z</dcterms:created>
  <dcterms:modified xsi:type="dcterms:W3CDTF">2020-05-29T06:02:51Z</dcterms:modified>
</cp:coreProperties>
</file>