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4" r:id="rId9"/>
    <p:sldId id="267" r:id="rId10"/>
    <p:sldId id="266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CF"/>
    <a:srgbClr val="1BFFF2"/>
    <a:srgbClr val="CC3399"/>
    <a:srgbClr val="FFEC7C"/>
    <a:srgbClr val="E793FF"/>
    <a:srgbClr val="CDF1FF"/>
    <a:srgbClr val="E9FF82"/>
    <a:srgbClr val="B5FFCD"/>
    <a:srgbClr val="875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37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9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3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7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6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8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1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3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5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17B1-B36E-D74E-ACE6-A69C610BBE5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66C2-1947-B648-94E6-1A58D343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1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bg1"/>
            </a:gs>
            <a:gs pos="100000">
              <a:srgbClr val="1BFF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/>
                <a:cs typeface="Comic Sans MS"/>
              </a:rPr>
              <a:t>Handling Data</a:t>
            </a:r>
            <a:endParaRPr 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omic Sans MS"/>
                <a:cs typeface="Comic Sans MS"/>
              </a:rPr>
              <a:t>Calculating the mode and median </a:t>
            </a:r>
            <a:endParaRPr lang="en-US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540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bg1"/>
            </a:gs>
            <a:gs pos="100000">
              <a:srgbClr val="E9FF8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The Median</a:t>
            </a:r>
            <a:endParaRPr lang="en-US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5888"/>
            <a:ext cx="9144000" cy="55840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3366FF"/>
                </a:solidFill>
                <a:latin typeface="Comic Sans MS"/>
                <a:cs typeface="Comic Sans MS"/>
              </a:rPr>
              <a:t>The median is the middle number.</a:t>
            </a:r>
            <a:endParaRPr lang="en-US" sz="3600" i="1" dirty="0" smtClean="0">
              <a:solidFill>
                <a:srgbClr val="3366FF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Put the numbers in order from the smallest to the largest.</a:t>
            </a:r>
          </a:p>
          <a:p>
            <a:pPr marL="0" indent="0" algn="ctr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Cover up one number on each end until you get to the middle.</a:t>
            </a:r>
          </a:p>
          <a:p>
            <a:pPr marL="0" indent="0" algn="ctr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Comic Sans MS"/>
                <a:cs typeface="Comic Sans MS"/>
              </a:rPr>
              <a:t>2, 2, 5, 6, 7, 8, 9 </a:t>
            </a:r>
          </a:p>
        </p:txBody>
      </p:sp>
      <p:sp>
        <p:nvSpPr>
          <p:cNvPr id="4" name="Oval 3"/>
          <p:cNvSpPr/>
          <p:nvPr/>
        </p:nvSpPr>
        <p:spPr>
          <a:xfrm>
            <a:off x="4271650" y="5930853"/>
            <a:ext cx="548387" cy="59164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bg1"/>
            </a:gs>
            <a:gs pos="100000">
              <a:srgbClr val="CDF1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The Median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688"/>
            <a:ext cx="9144000" cy="58282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3366FF"/>
                </a:solidFill>
                <a:latin typeface="Comic Sans MS"/>
                <a:cs typeface="Comic Sans MS"/>
              </a:rPr>
              <a:t>The median is the middle number.</a:t>
            </a:r>
            <a:endParaRPr lang="en-US" sz="2400" i="1" dirty="0" smtClean="0">
              <a:solidFill>
                <a:srgbClr val="3366FF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median is the value that appears in the middle…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It helps if you order the values from smallest to largest.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2, 3, 4, 1, 2, 3, 5, 6, 3, 3, 1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 and cross them out until you reach the middle)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  <a:t>1, 1, 2, 2, 3, 3, 3, 3, 4, 5, 6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704591" y="4733138"/>
            <a:ext cx="2828524" cy="5483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33114" y="4528395"/>
            <a:ext cx="141426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3 is the median because it appears in the middle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2253022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6421906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2620145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5988969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5599326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3053082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3486019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5166389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3918956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4704591" y="5310350"/>
            <a:ext cx="432937" cy="461769"/>
          </a:xfrm>
          <a:prstGeom prst="mathMultiply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23038" y="5281489"/>
            <a:ext cx="468144" cy="476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19050" cmpd="sng">
            <a:solidFill>
              <a:srgbClr val="875A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7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1"/>
            </a:gs>
            <a:gs pos="100000">
              <a:srgbClr val="FFEC7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The Median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688"/>
            <a:ext cx="9144000" cy="58272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3366FF"/>
                </a:solidFill>
                <a:latin typeface="Comic Sans MS"/>
                <a:cs typeface="Comic Sans MS"/>
              </a:rPr>
              <a:t>The median is the middle value</a:t>
            </a:r>
            <a:br>
              <a:rPr lang="en-US" sz="2800" dirty="0" smtClean="0">
                <a:solidFill>
                  <a:srgbClr val="3366FF"/>
                </a:solidFill>
                <a:latin typeface="Comic Sans MS"/>
                <a:cs typeface="Comic Sans MS"/>
              </a:rPr>
            </a:br>
            <a:r>
              <a:rPr lang="en-US" sz="2400" i="1" dirty="0" smtClean="0">
                <a:solidFill>
                  <a:srgbClr val="3366FF"/>
                </a:solidFill>
                <a:latin typeface="Comic Sans MS"/>
                <a:cs typeface="Comic Sans MS"/>
              </a:rPr>
              <a:t>(it appears in the middle)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median is the value that appears in the middle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median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*It helps if you order the values from smallest to largest.*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11, 23, 22, 14, 23, 10, 11, 16, 19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10, 11, 11, 14, 16, 19, 22, 23, 23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02550" y="5072251"/>
            <a:ext cx="674193" cy="58442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7"/>
          </p:cNvCxnSpPr>
          <p:nvPr/>
        </p:nvCxnSpPr>
        <p:spPr>
          <a:xfrm flipH="1">
            <a:off x="4678010" y="4653771"/>
            <a:ext cx="2782947" cy="5040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0957" y="3790508"/>
            <a:ext cx="141426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16 is the median because it appears the middle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019" y="3789488"/>
            <a:ext cx="8965881" cy="29494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4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/>
            </a:gs>
            <a:gs pos="100000">
              <a:srgbClr val="FFC2C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The Median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688"/>
            <a:ext cx="9144000" cy="58272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3366FF"/>
                </a:solidFill>
                <a:latin typeface="Comic Sans MS"/>
                <a:cs typeface="Comic Sans MS"/>
              </a:rPr>
              <a:t>The median is the middle value</a:t>
            </a:r>
            <a:br>
              <a:rPr lang="en-US" sz="2800" dirty="0" smtClean="0">
                <a:solidFill>
                  <a:srgbClr val="3366FF"/>
                </a:solidFill>
                <a:latin typeface="Comic Sans MS"/>
                <a:cs typeface="Comic Sans MS"/>
              </a:rPr>
            </a:br>
            <a:r>
              <a:rPr lang="en-US" sz="2400" i="1" dirty="0" smtClean="0">
                <a:solidFill>
                  <a:srgbClr val="3366FF"/>
                </a:solidFill>
                <a:latin typeface="Comic Sans MS"/>
                <a:cs typeface="Comic Sans MS"/>
              </a:rPr>
              <a:t>(it appears in the middle)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median is the value that appears in the middle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median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*It helps if you order the values from smallest to largest.*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11, 23, 22, 14, 23, 14, 10, 11, 16, 19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10, 11, 11, 14, 14, 16, 19, 22, 23, 23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53143" y="5107333"/>
            <a:ext cx="1140069" cy="58442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8" idx="1"/>
            <a:endCxn id="4" idx="7"/>
          </p:cNvCxnSpPr>
          <p:nvPr/>
        </p:nvCxnSpPr>
        <p:spPr>
          <a:xfrm flipH="1">
            <a:off x="4826253" y="4606116"/>
            <a:ext cx="2620271" cy="5868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46524" y="3790508"/>
            <a:ext cx="1620376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mic Sans MS"/>
                <a:cs typeface="Comic Sans MS"/>
              </a:rPr>
              <a:t>The middle of this sequence is in-between 14 and 16 = </a:t>
            </a:r>
            <a:r>
              <a:rPr lang="en-US" sz="1600" b="1" i="1" dirty="0" smtClean="0">
                <a:latin typeface="Comic Sans MS"/>
                <a:cs typeface="Comic Sans MS"/>
              </a:rPr>
              <a:t>15</a:t>
            </a:r>
          </a:p>
          <a:p>
            <a:pPr algn="ctr"/>
            <a:r>
              <a:rPr lang="en-US" sz="1600" b="1" i="1" dirty="0" smtClean="0">
                <a:solidFill>
                  <a:srgbClr val="3366FF"/>
                </a:solidFill>
                <a:latin typeface="Comic Sans MS"/>
                <a:cs typeface="Comic Sans MS"/>
              </a:rPr>
              <a:t>15 is the median</a:t>
            </a:r>
            <a:endParaRPr lang="en-US" sz="1600" b="1" i="1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790508"/>
            <a:ext cx="9144000" cy="29484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6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5FFCD"/>
            </a:gs>
            <a:gs pos="74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The Median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688"/>
            <a:ext cx="9144000" cy="58272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3366FF"/>
                </a:solidFill>
                <a:latin typeface="Comic Sans MS"/>
                <a:cs typeface="Comic Sans MS"/>
              </a:rPr>
              <a:t>The median is the middle value</a:t>
            </a:r>
            <a:br>
              <a:rPr lang="en-US" sz="2800" dirty="0" smtClean="0">
                <a:solidFill>
                  <a:srgbClr val="3366FF"/>
                </a:solidFill>
                <a:latin typeface="Comic Sans MS"/>
                <a:cs typeface="Comic Sans MS"/>
              </a:rPr>
            </a:br>
            <a:r>
              <a:rPr lang="en-US" sz="2400" i="1" dirty="0" smtClean="0">
                <a:solidFill>
                  <a:srgbClr val="3366FF"/>
                </a:solidFill>
                <a:latin typeface="Comic Sans MS"/>
                <a:cs typeface="Comic Sans MS"/>
              </a:rPr>
              <a:t>(it appears in the middle)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median is the value that appears in the middle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median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*It helps if you order the values from smallest to largest.*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23, 34, 22, 24, 43, 34, 23, 34, 22, 13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13, 22, 22, 23, 23, 24, 34, 34, 34, 43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82006" y="4992884"/>
            <a:ext cx="1385399" cy="69887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8" idx="1"/>
            <a:endCxn id="4" idx="7"/>
          </p:cNvCxnSpPr>
          <p:nvPr/>
        </p:nvCxnSpPr>
        <p:spPr>
          <a:xfrm flipH="1">
            <a:off x="5064518" y="4575338"/>
            <a:ext cx="2252125" cy="5198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16643" y="3790508"/>
            <a:ext cx="1827357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mic Sans MS"/>
                <a:cs typeface="Comic Sans MS"/>
              </a:rPr>
              <a:t>The middle of this sequence is in-between </a:t>
            </a:r>
            <a:br>
              <a:rPr lang="en-US" sz="1600" dirty="0" smtClean="0">
                <a:latin typeface="Comic Sans MS"/>
                <a:cs typeface="Comic Sans MS"/>
              </a:rPr>
            </a:br>
            <a:r>
              <a:rPr lang="en-US" sz="1600" dirty="0" smtClean="0">
                <a:latin typeface="Comic Sans MS"/>
                <a:cs typeface="Comic Sans MS"/>
              </a:rPr>
              <a:t>23 and 24 = </a:t>
            </a:r>
            <a:r>
              <a:rPr lang="en-US" sz="1600" b="1" i="1" dirty="0" smtClean="0">
                <a:latin typeface="Comic Sans MS"/>
                <a:cs typeface="Comic Sans MS"/>
              </a:rPr>
              <a:t>23.5</a:t>
            </a:r>
          </a:p>
          <a:p>
            <a:pPr algn="ctr"/>
            <a:r>
              <a:rPr lang="en-US" sz="1600" b="1" i="1" dirty="0" smtClean="0">
                <a:solidFill>
                  <a:srgbClr val="3366FF"/>
                </a:solidFill>
                <a:latin typeface="Comic Sans MS"/>
                <a:cs typeface="Comic Sans MS"/>
              </a:rPr>
              <a:t>23.5 is the median</a:t>
            </a:r>
            <a:endParaRPr lang="en-US" sz="1600" b="1" i="1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790508"/>
            <a:ext cx="9144000" cy="28680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3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1"/>
            </a:gs>
            <a:gs pos="100000">
              <a:srgbClr val="B5FFC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3175" y="2395430"/>
            <a:ext cx="8970825" cy="1734642"/>
          </a:xfrm>
        </p:spPr>
        <p:txBody>
          <a:bodyPr>
            <a:noAutofit/>
          </a:bodyPr>
          <a:lstStyle/>
          <a:p>
            <a:r>
              <a:rPr lang="en-US" sz="1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/>
                <a:cs typeface="Comic Sans MS"/>
              </a:rPr>
              <a:t>The Mode</a:t>
            </a:r>
            <a:endParaRPr lang="en-US" sz="13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298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bg1">
                <a:alpha val="78000"/>
              </a:schemeClr>
            </a:gs>
            <a:gs pos="100000">
              <a:srgbClr val="FFEC7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  <a:cs typeface="Comic Sans MS"/>
              </a:rPr>
              <a:t>The Mode</a:t>
            </a:r>
            <a:endParaRPr 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5888"/>
            <a:ext cx="9144000" cy="55840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mode is the most frequent value</a:t>
            </a:r>
            <a:br>
              <a:rPr lang="en-US" sz="4000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36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(it appears the most)</a:t>
            </a:r>
          </a:p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Count how many of each value appears</a:t>
            </a:r>
          </a:p>
          <a:p>
            <a:pPr marL="0" indent="0" algn="ctr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The mode is the value that appears the most</a:t>
            </a:r>
          </a:p>
          <a:p>
            <a:pPr marL="0" indent="0" algn="ctr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*You can have more than one mode*</a:t>
            </a:r>
          </a:p>
        </p:txBody>
      </p:sp>
    </p:spTree>
    <p:extLst>
      <p:ext uri="{BB962C8B-B14F-4D97-AF65-F5344CB8AC3E}">
        <p14:creationId xmlns:p14="http://schemas.microsoft.com/office/powerpoint/2010/main" val="42261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bg1"/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  <a:cs typeface="Comic Sans MS"/>
              </a:rPr>
              <a:t>The Mode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688"/>
            <a:ext cx="9144000" cy="58282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mode is the most frequent value</a:t>
            </a:r>
            <a:b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24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(it appears the most)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mode is the value that appears the most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It helps if you order the values from smallest to largest.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2, 3, 4, 1, 2, 3, 5, 6, 3, 1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  <a:t>1, 1, 2, 2, 3, 3, 3, 4, 5, 6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68020" y="5160798"/>
            <a:ext cx="1107130" cy="70004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275151" y="4863011"/>
            <a:ext cx="2185805" cy="4184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0956" y="4422134"/>
            <a:ext cx="141426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3 is the mode because it appears the most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986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bg1">
                <a:alpha val="81000"/>
              </a:schemeClr>
            </a:gs>
            <a:gs pos="100000">
              <a:srgbClr val="875A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913467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  <a:cs typeface="Comic Sans MS"/>
              </a:rPr>
              <a:t>You can have more than one mode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3733"/>
            <a:ext cx="9144000" cy="5656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mode is the most frequent value</a:t>
            </a:r>
            <a:b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24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(it appears the most)</a:t>
            </a:r>
          </a:p>
          <a:p>
            <a:pPr marL="0" indent="0" algn="ctr">
              <a:buNone/>
            </a:pPr>
            <a:endParaRPr lang="en-US" sz="36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Comic Sans MS"/>
                <a:cs typeface="Comic Sans MS"/>
              </a:rPr>
              <a:t>1, 3, 3, 3, 5, 6, 6, 9, 9, 9</a:t>
            </a:r>
            <a:endParaRPr lang="en-US" sz="4400" dirty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14285" y="3365865"/>
            <a:ext cx="2063447" cy="85053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27485" y="3365865"/>
            <a:ext cx="2063447" cy="85053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604933" y="4216400"/>
            <a:ext cx="1315455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1357" y="4214690"/>
            <a:ext cx="1175043" cy="12209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1357" y="5508401"/>
            <a:ext cx="3619664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/>
                <a:cs typeface="Comic Sans MS"/>
              </a:rPr>
              <a:t>There are two modes here 3 and 9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986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/>
            </a:gs>
            <a:gs pos="100000">
              <a:srgbClr val="B5FFC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  <a:cs typeface="Comic Sans MS"/>
              </a:rPr>
              <a:t>The Mode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688"/>
            <a:ext cx="9144000" cy="58282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mode is the most frequent value</a:t>
            </a:r>
            <a:b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24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(it appears the most)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mode is the value that appears the most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mode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*It helps if you order the values from smallest to largest.*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1, 5, 6, 4, 3, 5, 3, 5, 6, 2, 10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1, 2, 3, 3, 4, 5, 5, 5, 6, 6, 10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20420" y="5021744"/>
            <a:ext cx="1107130" cy="70004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275151" y="4863011"/>
            <a:ext cx="2185805" cy="4184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0956" y="4422134"/>
            <a:ext cx="141426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5 is the mode because it appears the most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019" y="4069345"/>
            <a:ext cx="8918511" cy="26706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3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bg1"/>
            </a:gs>
            <a:gs pos="100000">
              <a:srgbClr val="E9FF8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6031394" y="5000274"/>
            <a:ext cx="1107130" cy="70004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9" idx="7"/>
          </p:cNvCxnSpPr>
          <p:nvPr/>
        </p:nvCxnSpPr>
        <p:spPr>
          <a:xfrm flipH="1">
            <a:off x="6976389" y="4806171"/>
            <a:ext cx="484567" cy="2966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  <a:cs typeface="Comic Sans MS"/>
              </a:rPr>
              <a:t>The Mode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688"/>
            <a:ext cx="9144000" cy="58282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mode is the most frequent value</a:t>
            </a:r>
            <a:b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24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(it appears the most)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mode is the value that appears the most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mode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*It helps if you order the values from smallest to largest.*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11, 23, 22, 14, 23, 10, 11, 16, 19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10, 11, 11, 14, 16, 19, 22, 23, 23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87651" y="5021744"/>
            <a:ext cx="1107130" cy="70004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362481" y="4653771"/>
            <a:ext cx="4098476" cy="4184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60957" y="3790508"/>
            <a:ext cx="1414262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11 and 23 are the two modes because they appear the most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175" y="3790508"/>
            <a:ext cx="8860787" cy="29494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bg1"/>
            </a:gs>
            <a:gs pos="100000">
              <a:srgbClr val="FFC2C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  <a:cs typeface="Comic Sans MS"/>
              </a:rPr>
              <a:t>The Mode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1688"/>
            <a:ext cx="9144000" cy="58416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mode is the most frequent value</a:t>
            </a:r>
            <a:b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24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(it appears the most)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The mode is the value that appears the most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Work out the mode of these numbers</a:t>
            </a:r>
            <a:br>
              <a:rPr lang="en-US" sz="2000" dirty="0" smtClean="0">
                <a:latin typeface="Comic Sans MS"/>
                <a:cs typeface="Comic Sans MS"/>
              </a:rPr>
            </a:br>
            <a:r>
              <a:rPr lang="en-US" sz="2000" dirty="0" smtClean="0">
                <a:latin typeface="Comic Sans MS"/>
                <a:cs typeface="Comic Sans MS"/>
              </a:rPr>
              <a:t>*It helps if you order the values from smallest to largest.*</a:t>
            </a:r>
          </a:p>
          <a:p>
            <a:pPr marL="0" indent="0" algn="ctr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11, 23, 22, 14, 10, 12, 16, 19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(order them from smallest to largest)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10, 11, 12, 14, 16, 19, 22, 23</a:t>
            </a:r>
          </a:p>
          <a:p>
            <a:pPr marL="0" indent="0" algn="ctr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Comic Sans MS"/>
                <a:cs typeface="Comic Sans MS"/>
              </a:rPr>
              <a:t>(Count them to check you have the same amount of numbers)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0957" y="4613035"/>
            <a:ext cx="141426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There is NO mode in this set of data!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019" y="3803918"/>
            <a:ext cx="8962489" cy="29494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5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rgbClr val="CDF1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3175" y="2395430"/>
            <a:ext cx="8970825" cy="1734642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/>
                <a:cs typeface="Comic Sans MS"/>
              </a:rPr>
              <a:t>The Median</a:t>
            </a:r>
            <a:endParaRPr 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494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1061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Office Theme</vt:lpstr>
      <vt:lpstr>Handling Data</vt:lpstr>
      <vt:lpstr>The Mode</vt:lpstr>
      <vt:lpstr>The Mode</vt:lpstr>
      <vt:lpstr>The Mode</vt:lpstr>
      <vt:lpstr>You can have more than one mode</vt:lpstr>
      <vt:lpstr>The Mode</vt:lpstr>
      <vt:lpstr>The Mode</vt:lpstr>
      <vt:lpstr>The Mode</vt:lpstr>
      <vt:lpstr>The Median</vt:lpstr>
      <vt:lpstr>The Median</vt:lpstr>
      <vt:lpstr>The Median</vt:lpstr>
      <vt:lpstr>The Median</vt:lpstr>
      <vt:lpstr>The Median</vt:lpstr>
      <vt:lpstr>The Median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Data</dc:title>
  <dc:creator>Jodie Clayton</dc:creator>
  <cp:lastModifiedBy>Administrator</cp:lastModifiedBy>
  <cp:revision>19</cp:revision>
  <dcterms:created xsi:type="dcterms:W3CDTF">2015-04-19T15:18:53Z</dcterms:created>
  <dcterms:modified xsi:type="dcterms:W3CDTF">2020-05-27T21:06:05Z</dcterms:modified>
</cp:coreProperties>
</file>