
<file path=[Content_Types].xml><?xml version="1.0" encoding="utf-8"?>
<Types xmlns="http://schemas.openxmlformats.org/package/2006/content-types">
  <Default Extension="jpeg" ContentType="image/jpeg"/>
  <Default Extension="jpg" ContentType="image/jpeg"/>
  <Default Extension="mov" ContentType="video/quicktime"/>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35" r:id="rId3"/>
    <p:sldId id="289" r:id="rId4"/>
    <p:sldId id="319" r:id="rId5"/>
    <p:sldId id="325" r:id="rId6"/>
    <p:sldId id="328" r:id="rId7"/>
    <p:sldId id="338" r:id="rId8"/>
    <p:sldId id="339" r:id="rId9"/>
    <p:sldId id="340" r:id="rId10"/>
    <p:sldId id="348" r:id="rId11"/>
    <p:sldId id="258" r:id="rId12"/>
    <p:sldId id="260" r:id="rId13"/>
    <p:sldId id="262" r:id="rId14"/>
    <p:sldId id="342" r:id="rId15"/>
    <p:sldId id="320" r:id="rId16"/>
    <p:sldId id="331" r:id="rId17"/>
    <p:sldId id="333" r:id="rId18"/>
    <p:sldId id="332" r:id="rId19"/>
    <p:sldId id="336" r:id="rId20"/>
    <p:sldId id="286" r:id="rId21"/>
    <p:sldId id="287" r:id="rId22"/>
    <p:sldId id="343" r:id="rId23"/>
    <p:sldId id="347" r:id="rId24"/>
    <p:sldId id="350" r:id="rId25"/>
    <p:sldId id="349" r:id="rId26"/>
    <p:sldId id="290" r:id="rId27"/>
    <p:sldId id="288"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B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5/26/2020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5/26/2020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5/26/2020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g14waughamanda@glow.sch.uk" TargetMode="External"/><Relationship Id="rId5" Type="http://schemas.openxmlformats.org/officeDocument/2006/relationships/image" Target="../media/image9.jp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teacherrose1964.blogspot.com/2011/03/cicle-inicial-segon-numbers.html"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en/spelling-language-blackboard-chalk-998350/"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youtu.be/Pwn4beja1QE" TargetMode="External"/><Relationship Id="rId2" Type="http://schemas.openxmlformats.org/officeDocument/2006/relationships/hyperlink" Target="https://www.bbc.co.uk/iplayer/episode/p06tmrxh/andys-wild-workouts-series-1-10-arctic"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1.mov"/><Relationship Id="rId1" Type="http://schemas.microsoft.com/office/2007/relationships/media" Target="../media/media1.mov"/><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7.jpg"/><Relationship Id="rId1" Type="http://schemas.openxmlformats.org/officeDocument/2006/relationships/slideLayout" Target="../slideLayouts/slideLayout5.xml"/><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ickofmg.blogspot.com/2018/02/being-thankful-on-purpose.html" TargetMode="External"/><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flickr.com/photos/terilynneupics/8434934649"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qmXiiQgpR6Q"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rcdom.org.uk/other-resourc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3B0d1_GRH7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P5/4 – Wednesday 26th May </a:t>
            </a:r>
          </a:p>
        </p:txBody>
      </p:sp>
      <p:sp>
        <p:nvSpPr>
          <p:cNvPr id="7" name="Content Placeholder 6"/>
          <p:cNvSpPr>
            <a:spLocks noGrp="1"/>
          </p:cNvSpPr>
          <p:nvPr>
            <p:ph idx="1"/>
          </p:nvPr>
        </p:nvSpPr>
        <p:spPr/>
        <p:txBody>
          <a:bodyPr>
            <a:normAutofit/>
          </a:bodyPr>
          <a:lstStyle/>
          <a:p>
            <a:pPr marL="0" indent="0">
              <a:buNone/>
            </a:pPr>
            <a:r>
              <a:rPr lang="en-GB" dirty="0"/>
              <a:t>Good morning boys and girls!</a:t>
            </a:r>
          </a:p>
          <a:p>
            <a:pPr marL="0" indent="0">
              <a:buNone/>
            </a:pPr>
            <a:r>
              <a:rPr lang="en-GB" dirty="0"/>
              <a:t>It is lovely to be back with you today after the holiday weekend. I hope you enjoyed the virtual sports day. Please email me any pictures you have and I can add them onto our blog. Some amazing work was sent through last week so I  have included it in our slides today too. </a:t>
            </a:r>
            <a:r>
              <a:rPr lang="en-GB" dirty="0">
                <a:sym typeface="Wingdings" panose="05000000000000000000" pitchFamily="2" charset="2"/>
              </a:rPr>
              <a:t></a:t>
            </a:r>
            <a:endParaRPr lang="en-GB" dirty="0"/>
          </a:p>
          <a:p>
            <a:pPr marL="0" indent="0">
              <a:buNone/>
            </a:pPr>
            <a:r>
              <a:rPr lang="en-GB" dirty="0"/>
              <a:t>Mrs McGill  </a:t>
            </a:r>
          </a:p>
        </p:txBody>
      </p:sp>
    </p:spTree>
    <p:extLst>
      <p:ext uri="{BB962C8B-B14F-4D97-AF65-F5344CB8AC3E}">
        <p14:creationId xmlns:p14="http://schemas.microsoft.com/office/powerpoint/2010/main" val="79089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572F6A24-139E-4EB5-86D2-431F42EF8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963AE85-BE5D-4975-BACF-DDDCC9C2AC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2" name="Picture 31">
              <a:extLst>
                <a:ext uri="{FF2B5EF4-FFF2-40B4-BE49-F238E27FC236}">
                  <a16:creationId xmlns:a16="http://schemas.microsoft.com/office/drawing/2014/main" id="{1E7751F0-16BF-4A9D-B778-5D46B92B44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3" name="Rectangle 32">
              <a:extLst>
                <a:ext uri="{FF2B5EF4-FFF2-40B4-BE49-F238E27FC236}">
                  <a16:creationId xmlns:a16="http://schemas.microsoft.com/office/drawing/2014/main" id="{1D755924-121A-47AA-8613-995D4108B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4" name="Picture 33">
              <a:extLst>
                <a:ext uri="{FF2B5EF4-FFF2-40B4-BE49-F238E27FC236}">
                  <a16:creationId xmlns:a16="http://schemas.microsoft.com/office/drawing/2014/main" id="{B4D2AFDA-19BE-4455-830E-1541E5D7BAE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5" name="Picture 34">
              <a:extLst>
                <a:ext uri="{FF2B5EF4-FFF2-40B4-BE49-F238E27FC236}">
                  <a16:creationId xmlns:a16="http://schemas.microsoft.com/office/drawing/2014/main" id="{0FB15EBF-E414-4E00-87E7-700A78A60F6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p:cNvSpPr>
            <a:spLocks noGrp="1"/>
          </p:cNvSpPr>
          <p:nvPr>
            <p:ph type="title"/>
          </p:nvPr>
        </p:nvSpPr>
        <p:spPr>
          <a:xfrm>
            <a:off x="6094412" y="982132"/>
            <a:ext cx="4802185" cy="1303867"/>
          </a:xfrm>
        </p:spPr>
        <p:txBody>
          <a:bodyPr>
            <a:normAutofit/>
          </a:bodyPr>
          <a:lstStyle/>
          <a:p>
            <a:r>
              <a:rPr lang="en-GB" dirty="0"/>
              <a:t>R.E.</a:t>
            </a:r>
          </a:p>
        </p:txBody>
      </p:sp>
      <p:sp>
        <p:nvSpPr>
          <p:cNvPr id="37" name="Rectangle 36">
            <a:extLst>
              <a:ext uri="{FF2B5EF4-FFF2-40B4-BE49-F238E27FC236}">
                <a16:creationId xmlns:a16="http://schemas.microsoft.com/office/drawing/2014/main" id="{C9DA5B05-DD14-4860-AC45-02A8D2EE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map&#10;&#10;Description automatically generated">
            <a:extLst>
              <a:ext uri="{FF2B5EF4-FFF2-40B4-BE49-F238E27FC236}">
                <a16:creationId xmlns:a16="http://schemas.microsoft.com/office/drawing/2014/main" id="{FB9B5E50-B51E-4F13-830B-9EE513902E92}"/>
              </a:ext>
            </a:extLst>
          </p:cNvPr>
          <p:cNvPicPr>
            <a:picLocks noChangeAspect="1"/>
          </p:cNvPicPr>
          <p:nvPr/>
        </p:nvPicPr>
        <p:blipFill rotWithShape="1">
          <a:blip r:embed="rId5"/>
          <a:srcRect t="12663" r="-2" b="10445"/>
          <a:stretch/>
        </p:blipFill>
        <p:spPr>
          <a:xfrm>
            <a:off x="1412683" y="1410208"/>
            <a:ext cx="3876801" cy="3858780"/>
          </a:xfrm>
          <a:prstGeom prst="rect">
            <a:avLst/>
          </a:prstGeom>
        </p:spPr>
      </p:pic>
      <p:cxnSp>
        <p:nvCxnSpPr>
          <p:cNvPr id="39" name="Straight Connector 38">
            <a:extLst>
              <a:ext uri="{FF2B5EF4-FFF2-40B4-BE49-F238E27FC236}">
                <a16:creationId xmlns:a16="http://schemas.microsoft.com/office/drawing/2014/main" id="{36BE37AC-AD36-4C42-9B8C-C5500F4E7C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Content Placeholder 8"/>
          <p:cNvSpPr>
            <a:spLocks noGrp="1"/>
          </p:cNvSpPr>
          <p:nvPr>
            <p:ph idx="1"/>
          </p:nvPr>
        </p:nvSpPr>
        <p:spPr>
          <a:xfrm>
            <a:off x="6094412" y="2556932"/>
            <a:ext cx="4802184" cy="3318936"/>
          </a:xfrm>
        </p:spPr>
        <p:txBody>
          <a:bodyPr>
            <a:normAutofit/>
          </a:bodyPr>
          <a:lstStyle/>
          <a:p>
            <a:pPr marL="0" indent="0">
              <a:buNone/>
            </a:pPr>
            <a:r>
              <a:rPr lang="en-GB" dirty="0"/>
              <a:t>I would like you to download the picture below if you can and colour it in.  If you can't download it why not draw a picture like this one.</a:t>
            </a:r>
          </a:p>
          <a:p>
            <a:pPr marL="0" indent="0">
              <a:buNone/>
            </a:pPr>
            <a:endParaRPr lang="en-GB" dirty="0"/>
          </a:p>
          <a:p>
            <a:pPr marL="0" indent="0">
              <a:buNone/>
            </a:pPr>
            <a:r>
              <a:rPr lang="en-GB" dirty="0"/>
              <a:t>Please send me a copy of your picture </a:t>
            </a:r>
            <a:r>
              <a:rPr lang="en-GB" dirty="0">
                <a:hlinkClick r:id="rId6"/>
              </a:rPr>
              <a:t>g14waughamanda@glow.sch.uk</a:t>
            </a:r>
            <a:r>
              <a:rPr lang="en-GB" dirty="0"/>
              <a:t> </a:t>
            </a:r>
          </a:p>
          <a:p>
            <a:pPr marL="0" indent="0">
              <a:buNone/>
            </a:pPr>
            <a:endParaRPr lang="en-GB" dirty="0"/>
          </a:p>
        </p:txBody>
      </p:sp>
    </p:spTree>
    <p:extLst>
      <p:ext uri="{BB962C8B-B14F-4D97-AF65-F5344CB8AC3E}">
        <p14:creationId xmlns:p14="http://schemas.microsoft.com/office/powerpoint/2010/main" val="3800595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Numeracy</a:t>
            </a:r>
          </a:p>
        </p:txBody>
      </p:sp>
      <p:sp>
        <p:nvSpPr>
          <p:cNvPr id="3" name="Content Placeholder 2"/>
          <p:cNvSpPr>
            <a:spLocks noGrp="1"/>
          </p:cNvSpPr>
          <p:nvPr>
            <p:ph idx="1"/>
          </p:nvPr>
        </p:nvSpPr>
        <p:spPr/>
        <p:txBody>
          <a:bodyPr>
            <a:normAutofit/>
          </a:bodyPr>
          <a:lstStyle/>
          <a:p>
            <a:pPr marL="0" indent="0">
              <a:buNone/>
            </a:pPr>
            <a:r>
              <a:rPr lang="en-GB" dirty="0"/>
              <a:t>Please have a go at this chilli challenge.  Remember to choose the chilli that you think will challenge you.  </a:t>
            </a:r>
            <a:r>
              <a:rPr lang="en-GB"/>
              <a:t>Try to </a:t>
            </a:r>
            <a:r>
              <a:rPr lang="en-GB" dirty="0"/>
              <a:t>work out the answer in your head and think about all the strategies we have learned to work out the answer.  </a:t>
            </a:r>
          </a:p>
          <a:p>
            <a:pPr marL="0" indent="0">
              <a:buNone/>
            </a:pPr>
            <a:r>
              <a:rPr lang="en-GB" dirty="0"/>
              <a:t>The answers are on the slide after the chilli challenge so make sure you don’t go too far ahead until you’re ready!</a:t>
            </a:r>
          </a:p>
          <a:p>
            <a:pPr marL="0" indent="0">
              <a:buNone/>
            </a:pPr>
            <a:r>
              <a:rPr lang="en-GB" dirty="0"/>
              <a:t>Good luck! </a:t>
            </a:r>
          </a:p>
          <a:p>
            <a:pPr marL="0" indent="0">
              <a:buNone/>
            </a:pPr>
            <a:endParaRPr lang="en-GB" dirty="0"/>
          </a:p>
        </p:txBody>
      </p:sp>
      <p:pic>
        <p:nvPicPr>
          <p:cNvPr id="5" name="Picture 4">
            <a:extLst>
              <a:ext uri="{FF2B5EF4-FFF2-40B4-BE49-F238E27FC236}">
                <a16:creationId xmlns:a16="http://schemas.microsoft.com/office/drawing/2014/main" id="{061575B4-E1DC-4DB8-9755-F7144A0CCC9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717280" y="4364966"/>
            <a:ext cx="2250440" cy="1654735"/>
          </a:xfrm>
          <a:prstGeom prst="rect">
            <a:avLst/>
          </a:prstGeom>
        </p:spPr>
      </p:pic>
    </p:spTree>
    <p:extLst>
      <p:ext uri="{BB962C8B-B14F-4D97-AF65-F5344CB8AC3E}">
        <p14:creationId xmlns:p14="http://schemas.microsoft.com/office/powerpoint/2010/main" val="1150364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1358537" y="621019"/>
            <a:ext cx="9601200" cy="1303337"/>
          </a:xfrm>
        </p:spPr>
        <p:txBody>
          <a:bodyPr/>
          <a:lstStyle/>
          <a:p>
            <a:pPr eaLnBrk="1" hangingPunct="1"/>
            <a:r>
              <a:rPr lang="en-GB" altLang="en-US" sz="5400" b="1" u="sng" dirty="0"/>
              <a:t>Number Talks </a:t>
            </a:r>
          </a:p>
        </p:txBody>
      </p:sp>
      <p:sp>
        <p:nvSpPr>
          <p:cNvPr id="7174" name="TextBox 8"/>
          <p:cNvSpPr txBox="1">
            <a:spLocks noChangeArrowheads="1"/>
          </p:cNvSpPr>
          <p:nvPr/>
        </p:nvSpPr>
        <p:spPr bwMode="auto">
          <a:xfrm>
            <a:off x="1026282" y="3823492"/>
            <a:ext cx="2074801" cy="831850"/>
          </a:xfrm>
          <a:prstGeom prst="rect">
            <a:avLst/>
          </a:prstGeom>
          <a:solidFill>
            <a:schemeClr val="bg2">
              <a:lumMod val="9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4800" b="1" dirty="0"/>
              <a:t>56+17</a:t>
            </a:r>
          </a:p>
        </p:txBody>
      </p:sp>
      <p:sp>
        <p:nvSpPr>
          <p:cNvPr id="7175" name="TextBox 11"/>
          <p:cNvSpPr txBox="1">
            <a:spLocks noChangeArrowheads="1"/>
          </p:cNvSpPr>
          <p:nvPr/>
        </p:nvSpPr>
        <p:spPr bwMode="auto">
          <a:xfrm>
            <a:off x="4547475" y="3823492"/>
            <a:ext cx="2636378" cy="769441"/>
          </a:xfrm>
          <a:prstGeom prst="rect">
            <a:avLst/>
          </a:prstGeom>
          <a:solidFill>
            <a:schemeClr val="bg2">
              <a:lumMod val="9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4400" b="1" dirty="0"/>
              <a:t>481+220</a:t>
            </a:r>
          </a:p>
        </p:txBody>
      </p:sp>
      <p:sp>
        <p:nvSpPr>
          <p:cNvPr id="7176" name="TextBox 12"/>
          <p:cNvSpPr txBox="1">
            <a:spLocks noChangeArrowheads="1"/>
          </p:cNvSpPr>
          <p:nvPr/>
        </p:nvSpPr>
        <p:spPr bwMode="auto">
          <a:xfrm>
            <a:off x="8206449" y="3823493"/>
            <a:ext cx="3342931" cy="769441"/>
          </a:xfrm>
          <a:prstGeom prst="rect">
            <a:avLst/>
          </a:prstGeom>
          <a:solidFill>
            <a:schemeClr val="bg2">
              <a:lumMod val="9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4400" b="1" dirty="0"/>
              <a:t>1505+2101</a:t>
            </a:r>
          </a:p>
        </p:txBody>
      </p:sp>
      <p:pic>
        <p:nvPicPr>
          <p:cNvPr id="7178"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31388" y="4764088"/>
            <a:ext cx="1676989" cy="140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283" y="1965324"/>
            <a:ext cx="2074800" cy="182696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9949" y="1924355"/>
            <a:ext cx="3122875" cy="1867931"/>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47475" y="1924356"/>
            <a:ext cx="2636378" cy="1867932"/>
          </a:xfrm>
          <a:prstGeom prst="rect">
            <a:avLst/>
          </a:prstGeom>
        </p:spPr>
      </p:pic>
    </p:spTree>
    <p:extLst>
      <p:ext uri="{BB962C8B-B14F-4D97-AF65-F5344CB8AC3E}">
        <p14:creationId xmlns:p14="http://schemas.microsoft.com/office/powerpoint/2010/main" val="1634768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1358537" y="621019"/>
            <a:ext cx="9601200" cy="1303337"/>
          </a:xfrm>
        </p:spPr>
        <p:txBody>
          <a:bodyPr/>
          <a:lstStyle/>
          <a:p>
            <a:pPr eaLnBrk="1" hangingPunct="1"/>
            <a:r>
              <a:rPr lang="en-GB" altLang="en-US" sz="5400" b="1" u="sng" dirty="0"/>
              <a:t>Number Talks - Answers </a:t>
            </a:r>
          </a:p>
        </p:txBody>
      </p:sp>
      <p:sp>
        <p:nvSpPr>
          <p:cNvPr id="7174" name="TextBox 8"/>
          <p:cNvSpPr txBox="1">
            <a:spLocks noChangeArrowheads="1"/>
          </p:cNvSpPr>
          <p:nvPr/>
        </p:nvSpPr>
        <p:spPr bwMode="auto">
          <a:xfrm>
            <a:off x="1091596" y="2353269"/>
            <a:ext cx="1410303" cy="523220"/>
          </a:xfrm>
          <a:prstGeom prst="rect">
            <a:avLst/>
          </a:prstGeom>
          <a:solidFill>
            <a:schemeClr val="bg2">
              <a:lumMod val="9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b="1" dirty="0"/>
              <a:t>56+17</a:t>
            </a:r>
          </a:p>
        </p:txBody>
      </p:sp>
      <p:sp>
        <p:nvSpPr>
          <p:cNvPr id="7175" name="TextBox 11"/>
          <p:cNvSpPr txBox="1">
            <a:spLocks noChangeArrowheads="1"/>
          </p:cNvSpPr>
          <p:nvPr/>
        </p:nvSpPr>
        <p:spPr bwMode="auto">
          <a:xfrm>
            <a:off x="5375880" y="2339220"/>
            <a:ext cx="1857827" cy="492443"/>
          </a:xfrm>
          <a:prstGeom prst="rect">
            <a:avLst/>
          </a:prstGeom>
          <a:solidFill>
            <a:schemeClr val="bg2">
              <a:lumMod val="9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2600" b="1" dirty="0"/>
              <a:t>481+220</a:t>
            </a:r>
          </a:p>
        </p:txBody>
      </p:sp>
      <p:sp>
        <p:nvSpPr>
          <p:cNvPr id="7176" name="TextBox 12"/>
          <p:cNvSpPr txBox="1">
            <a:spLocks noChangeArrowheads="1"/>
          </p:cNvSpPr>
          <p:nvPr/>
        </p:nvSpPr>
        <p:spPr bwMode="auto">
          <a:xfrm>
            <a:off x="9194800" y="2438912"/>
            <a:ext cx="1857827" cy="492443"/>
          </a:xfrm>
          <a:prstGeom prst="rect">
            <a:avLst/>
          </a:prstGeom>
          <a:solidFill>
            <a:schemeClr val="bg2">
              <a:lumMod val="9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2600" b="1" dirty="0"/>
              <a:t>1505+2101</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597" y="1622107"/>
            <a:ext cx="946208" cy="68643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6371" y="1622107"/>
            <a:ext cx="875211" cy="74674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0481" y="1622107"/>
            <a:ext cx="1030365" cy="709626"/>
          </a:xfrm>
          <a:prstGeom prst="rect">
            <a:avLst/>
          </a:prstGeom>
        </p:spPr>
      </p:pic>
      <p:sp>
        <p:nvSpPr>
          <p:cNvPr id="7" name="TextBox 6"/>
          <p:cNvSpPr txBox="1"/>
          <p:nvPr/>
        </p:nvSpPr>
        <p:spPr>
          <a:xfrm>
            <a:off x="731520" y="2925444"/>
            <a:ext cx="2913017" cy="2064567"/>
          </a:xfrm>
          <a:prstGeom prst="rect">
            <a:avLst/>
          </a:prstGeom>
          <a:noFill/>
          <a:ln>
            <a:solidFill>
              <a:schemeClr val="tx1"/>
            </a:solidFill>
            <a:prstDash val="sysDot"/>
          </a:ln>
        </p:spPr>
        <p:txBody>
          <a:bodyPr wrap="square" rtlCol="0">
            <a:spAutoFit/>
          </a:bodyPr>
          <a:lstStyle/>
          <a:p>
            <a:endParaRPr lang="en-GB" dirty="0"/>
          </a:p>
        </p:txBody>
      </p:sp>
      <p:sp>
        <p:nvSpPr>
          <p:cNvPr id="13" name="TextBox 12"/>
          <p:cNvSpPr txBox="1"/>
          <p:nvPr/>
        </p:nvSpPr>
        <p:spPr>
          <a:xfrm>
            <a:off x="4383029" y="2918655"/>
            <a:ext cx="2644788" cy="2071356"/>
          </a:xfrm>
          <a:prstGeom prst="rect">
            <a:avLst/>
          </a:prstGeom>
          <a:noFill/>
          <a:ln>
            <a:solidFill>
              <a:schemeClr val="tx1"/>
            </a:solidFill>
            <a:prstDash val="sysDot"/>
          </a:ln>
        </p:spPr>
        <p:txBody>
          <a:bodyPr wrap="square" rtlCol="0">
            <a:spAutoFit/>
          </a:bodyPr>
          <a:lstStyle/>
          <a:p>
            <a:endParaRPr lang="en-GB" dirty="0"/>
          </a:p>
        </p:txBody>
      </p:sp>
      <p:sp>
        <p:nvSpPr>
          <p:cNvPr id="15" name="TextBox 14"/>
          <p:cNvSpPr txBox="1"/>
          <p:nvPr/>
        </p:nvSpPr>
        <p:spPr>
          <a:xfrm>
            <a:off x="8473441" y="2976018"/>
            <a:ext cx="2773679" cy="2013993"/>
          </a:xfrm>
          <a:prstGeom prst="rect">
            <a:avLst/>
          </a:prstGeom>
          <a:noFill/>
          <a:ln>
            <a:solidFill>
              <a:schemeClr val="tx1"/>
            </a:solidFill>
            <a:prstDash val="sysDot"/>
          </a:ln>
        </p:spPr>
        <p:txBody>
          <a:bodyPr wrap="square" rtlCol="0">
            <a:spAutoFit/>
          </a:bodyPr>
          <a:lstStyle/>
          <a:p>
            <a:endParaRPr lang="en-GB" dirty="0"/>
          </a:p>
        </p:txBody>
      </p:sp>
      <p:sp>
        <p:nvSpPr>
          <p:cNvPr id="8" name="Rectangle 7"/>
          <p:cNvSpPr/>
          <p:nvPr/>
        </p:nvSpPr>
        <p:spPr>
          <a:xfrm>
            <a:off x="1770286" y="3492668"/>
            <a:ext cx="835485"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73</a:t>
            </a:r>
          </a:p>
        </p:txBody>
      </p:sp>
      <p:sp>
        <p:nvSpPr>
          <p:cNvPr id="16" name="Rectangle 15"/>
          <p:cNvSpPr/>
          <p:nvPr/>
        </p:nvSpPr>
        <p:spPr>
          <a:xfrm>
            <a:off x="5150625" y="3418585"/>
            <a:ext cx="1109599"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701</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17" name="Rectangle 16"/>
          <p:cNvSpPr/>
          <p:nvPr/>
        </p:nvSpPr>
        <p:spPr>
          <a:xfrm>
            <a:off x="9117129" y="3427935"/>
            <a:ext cx="1486304"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3606</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18" name="Rectangle 17"/>
          <p:cNvSpPr/>
          <p:nvPr/>
        </p:nvSpPr>
        <p:spPr>
          <a:xfrm>
            <a:off x="5686765" y="5115268"/>
            <a:ext cx="357790"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 </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4294129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Maths</a:t>
            </a:r>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225675" y="2838450"/>
            <a:ext cx="2857500" cy="2857500"/>
          </a:xfrm>
        </p:spPr>
      </p:pic>
      <p:sp>
        <p:nvSpPr>
          <p:cNvPr id="8" name="Content Placeholder 7"/>
          <p:cNvSpPr>
            <a:spLocks noGrp="1"/>
          </p:cNvSpPr>
          <p:nvPr>
            <p:ph sz="quarter" idx="4"/>
          </p:nvPr>
        </p:nvSpPr>
        <p:spPr>
          <a:xfrm>
            <a:off x="6180670" y="2658534"/>
            <a:ext cx="4718304" cy="3217333"/>
          </a:xfrm>
        </p:spPr>
        <p:txBody>
          <a:bodyPr/>
          <a:lstStyle/>
          <a:p>
            <a:pPr marL="0" indent="0">
              <a:buNone/>
            </a:pPr>
            <a:r>
              <a:rPr lang="en-GB" dirty="0"/>
              <a:t>Times Table Challenge!</a:t>
            </a:r>
          </a:p>
          <a:p>
            <a:pPr marL="0" indent="0">
              <a:buNone/>
            </a:pPr>
            <a:r>
              <a:rPr lang="en-GB" dirty="0"/>
              <a:t>As you have all been working hard on your table of the week I am keen to see how you are getting on.</a:t>
            </a:r>
          </a:p>
          <a:p>
            <a:pPr marL="0" indent="0">
              <a:buNone/>
            </a:pPr>
            <a:r>
              <a:rPr lang="en-GB" dirty="0"/>
              <a:t>Please complete the times table challenge I have set on </a:t>
            </a:r>
            <a:r>
              <a:rPr lang="en-GB" dirty="0" err="1"/>
              <a:t>Sumdog</a:t>
            </a:r>
            <a:r>
              <a:rPr lang="en-GB" dirty="0"/>
              <a:t>. It will end on Friday – good luck! </a:t>
            </a:r>
          </a:p>
        </p:txBody>
      </p:sp>
    </p:spTree>
    <p:extLst>
      <p:ext uri="{BB962C8B-B14F-4D97-AF65-F5344CB8AC3E}">
        <p14:creationId xmlns:p14="http://schemas.microsoft.com/office/powerpoint/2010/main" val="2781733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1" y="603310"/>
            <a:ext cx="9601196" cy="1303867"/>
          </a:xfrm>
        </p:spPr>
        <p:txBody>
          <a:bodyPr/>
          <a:lstStyle/>
          <a:p>
            <a:r>
              <a:rPr lang="en-GB" dirty="0"/>
              <a:t>Literacy</a:t>
            </a:r>
          </a:p>
        </p:txBody>
      </p:sp>
      <p:sp>
        <p:nvSpPr>
          <p:cNvPr id="5" name="Content Placeholder 4"/>
          <p:cNvSpPr>
            <a:spLocks noGrp="1"/>
          </p:cNvSpPr>
          <p:nvPr>
            <p:ph idx="1"/>
          </p:nvPr>
        </p:nvSpPr>
        <p:spPr>
          <a:xfrm>
            <a:off x="1295401" y="1907177"/>
            <a:ext cx="9601196" cy="4274548"/>
          </a:xfrm>
        </p:spPr>
        <p:txBody>
          <a:bodyPr>
            <a:normAutofit/>
          </a:bodyPr>
          <a:lstStyle/>
          <a:p>
            <a:pPr marL="0" indent="0">
              <a:buNone/>
            </a:pPr>
            <a:r>
              <a:rPr lang="en-GB" dirty="0"/>
              <a:t>Consolidation Week</a:t>
            </a:r>
          </a:p>
          <a:p>
            <a:pPr marL="0" indent="0">
              <a:buNone/>
            </a:pPr>
            <a:endParaRPr lang="en-GB" dirty="0"/>
          </a:p>
          <a:p>
            <a:pPr marL="0" indent="0">
              <a:buNone/>
            </a:pPr>
            <a:r>
              <a:rPr lang="en-GB" dirty="0"/>
              <a:t>This week you will not have any new spelling words.</a:t>
            </a:r>
          </a:p>
          <a:p>
            <a:pPr marL="0" indent="0">
              <a:buNone/>
            </a:pPr>
            <a:endParaRPr lang="en-GB" dirty="0"/>
          </a:p>
          <a:p>
            <a:pPr marL="0" indent="0">
              <a:buNone/>
            </a:pPr>
            <a:r>
              <a:rPr lang="en-GB" dirty="0"/>
              <a:t>Please look back over the words set for your group for past three weeks and see if there is any you still need to learn. </a:t>
            </a:r>
          </a:p>
          <a:p>
            <a:pPr marL="0" indent="0">
              <a:buNone/>
            </a:pPr>
            <a:endParaRPr lang="en-GB" dirty="0"/>
          </a:p>
          <a:p>
            <a:pPr marL="0" indent="0">
              <a:buNone/>
            </a:pPr>
            <a:endParaRPr lang="en-GB" dirty="0"/>
          </a:p>
          <a:p>
            <a:pPr marL="0" indent="0">
              <a:buNone/>
            </a:pPr>
            <a:endParaRPr lang="en-GB" dirty="0"/>
          </a:p>
        </p:txBody>
      </p:sp>
      <p:pic>
        <p:nvPicPr>
          <p:cNvPr id="6" name="Picture 5" descr="A black sign with white text&#10;&#10;Description automatically generated">
            <a:extLst>
              <a:ext uri="{FF2B5EF4-FFF2-40B4-BE49-F238E27FC236}">
                <a16:creationId xmlns:a16="http://schemas.microsoft.com/office/drawing/2014/main" id="{6997F45D-CF6D-4804-8227-10A4540EEC9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184640" y="779145"/>
            <a:ext cx="2042160" cy="1442276"/>
          </a:xfrm>
          <a:prstGeom prst="rect">
            <a:avLst/>
          </a:prstGeom>
        </p:spPr>
      </p:pic>
    </p:spTree>
    <p:extLst>
      <p:ext uri="{BB962C8B-B14F-4D97-AF65-F5344CB8AC3E}">
        <p14:creationId xmlns:p14="http://schemas.microsoft.com/office/powerpoint/2010/main" val="145780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1" y="603310"/>
            <a:ext cx="9601196" cy="1303867"/>
          </a:xfrm>
        </p:spPr>
        <p:txBody>
          <a:bodyPr/>
          <a:lstStyle/>
          <a:p>
            <a:r>
              <a:rPr lang="en-GB" dirty="0"/>
              <a:t>Literacy</a:t>
            </a:r>
          </a:p>
        </p:txBody>
      </p:sp>
      <p:sp>
        <p:nvSpPr>
          <p:cNvPr id="5" name="Content Placeholder 4"/>
          <p:cNvSpPr>
            <a:spLocks noGrp="1"/>
          </p:cNvSpPr>
          <p:nvPr>
            <p:ph idx="1"/>
          </p:nvPr>
        </p:nvSpPr>
        <p:spPr>
          <a:xfrm>
            <a:off x="1295401" y="1907177"/>
            <a:ext cx="9601196" cy="3968691"/>
          </a:xfrm>
        </p:spPr>
        <p:txBody>
          <a:bodyPr>
            <a:normAutofit/>
          </a:bodyPr>
          <a:lstStyle/>
          <a:p>
            <a:pPr marL="0" indent="0">
              <a:buNone/>
            </a:pPr>
            <a:r>
              <a:rPr lang="en-GB" dirty="0"/>
              <a:t>Solo Talk</a:t>
            </a:r>
          </a:p>
          <a:p>
            <a:pPr marL="0" indent="0">
              <a:buNone/>
            </a:pPr>
            <a:endParaRPr lang="en-GB" dirty="0"/>
          </a:p>
          <a:p>
            <a:pPr marL="0" indent="0">
              <a:buNone/>
            </a:pPr>
            <a:r>
              <a:rPr lang="en-GB" dirty="0"/>
              <a:t>Take some time today to continue to prepare your solo talk. </a:t>
            </a:r>
          </a:p>
          <a:p>
            <a:pPr marL="0" indent="0">
              <a:buNone/>
            </a:pPr>
            <a:r>
              <a:rPr lang="en-GB" dirty="0"/>
              <a:t>The next few slides give you some top tips and remember you have until </a:t>
            </a:r>
            <a:r>
              <a:rPr lang="en-GB" b="1" dirty="0"/>
              <a:t>Friday 5</a:t>
            </a:r>
            <a:r>
              <a:rPr lang="en-GB" b="1" baseline="30000" dirty="0"/>
              <a:t>th</a:t>
            </a:r>
            <a:r>
              <a:rPr lang="en-GB" b="1" dirty="0"/>
              <a:t> June </a:t>
            </a:r>
            <a:r>
              <a:rPr lang="en-GB" dirty="0"/>
              <a:t>to complete this. </a:t>
            </a:r>
            <a:endParaRPr lang="en-GB" b="1"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749024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1" y="603310"/>
            <a:ext cx="9601196" cy="1303867"/>
          </a:xfrm>
        </p:spPr>
        <p:txBody>
          <a:bodyPr/>
          <a:lstStyle/>
          <a:p>
            <a:r>
              <a:rPr lang="en-GB" dirty="0"/>
              <a:t>Literacy</a:t>
            </a:r>
          </a:p>
        </p:txBody>
      </p:sp>
      <p:sp>
        <p:nvSpPr>
          <p:cNvPr id="5" name="Content Placeholder 4"/>
          <p:cNvSpPr>
            <a:spLocks noGrp="1"/>
          </p:cNvSpPr>
          <p:nvPr>
            <p:ph idx="1"/>
          </p:nvPr>
        </p:nvSpPr>
        <p:spPr>
          <a:xfrm>
            <a:off x="1295401" y="1907177"/>
            <a:ext cx="9601196" cy="3968691"/>
          </a:xfrm>
        </p:spPr>
        <p:txBody>
          <a:bodyPr>
            <a:normAutofit lnSpcReduction="10000"/>
          </a:bodyPr>
          <a:lstStyle/>
          <a:p>
            <a:pPr marL="0" indent="0">
              <a:buNone/>
            </a:pPr>
            <a:r>
              <a:rPr lang="en-GB" dirty="0"/>
              <a:t>Solo Talk – Top Tips</a:t>
            </a:r>
          </a:p>
          <a:p>
            <a:pPr marL="0" indent="0">
              <a:buNone/>
            </a:pPr>
            <a:endParaRPr lang="en-GB" u="sng" dirty="0"/>
          </a:p>
          <a:p>
            <a:pPr marL="0" indent="0">
              <a:buNone/>
            </a:pPr>
            <a:r>
              <a:rPr lang="en-GB" u="sng" dirty="0"/>
              <a:t>Your Purpose: what do you want to achieve in your talk?</a:t>
            </a:r>
          </a:p>
          <a:p>
            <a:pPr marL="0" indent="0">
              <a:buNone/>
            </a:pPr>
            <a:r>
              <a:rPr lang="en-GB" dirty="0"/>
              <a:t>Will you:</a:t>
            </a:r>
          </a:p>
          <a:p>
            <a:r>
              <a:rPr lang="en-GB" dirty="0"/>
              <a:t>Try to persuade the audience about an issue?</a:t>
            </a:r>
          </a:p>
          <a:p>
            <a:r>
              <a:rPr lang="en-GB" dirty="0"/>
              <a:t>Reflect on something you have achieved?</a:t>
            </a:r>
          </a:p>
          <a:p>
            <a:r>
              <a:rPr lang="en-GB" dirty="0"/>
              <a:t>Put forward a point of view?</a:t>
            </a:r>
          </a:p>
          <a:p>
            <a:r>
              <a:rPr lang="en-GB" dirty="0"/>
              <a:t>Give information?</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056597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1" y="603310"/>
            <a:ext cx="9601196" cy="1303867"/>
          </a:xfrm>
        </p:spPr>
        <p:txBody>
          <a:bodyPr/>
          <a:lstStyle/>
          <a:p>
            <a:r>
              <a:rPr lang="en-GB" dirty="0"/>
              <a:t>Literacy</a:t>
            </a:r>
          </a:p>
        </p:txBody>
      </p:sp>
      <p:sp>
        <p:nvSpPr>
          <p:cNvPr id="5" name="Content Placeholder 4"/>
          <p:cNvSpPr>
            <a:spLocks noGrp="1"/>
          </p:cNvSpPr>
          <p:nvPr>
            <p:ph idx="1"/>
          </p:nvPr>
        </p:nvSpPr>
        <p:spPr>
          <a:xfrm>
            <a:off x="1295401" y="1907177"/>
            <a:ext cx="9601196" cy="3968691"/>
          </a:xfrm>
        </p:spPr>
        <p:txBody>
          <a:bodyPr>
            <a:normAutofit fontScale="92500" lnSpcReduction="10000"/>
          </a:bodyPr>
          <a:lstStyle/>
          <a:p>
            <a:pPr marL="0" indent="0">
              <a:buNone/>
            </a:pPr>
            <a:r>
              <a:rPr lang="en-GB" dirty="0"/>
              <a:t>Solo Talk – Top Tips</a:t>
            </a:r>
          </a:p>
          <a:p>
            <a:pPr marL="0" indent="0">
              <a:buNone/>
            </a:pPr>
            <a:endParaRPr lang="en-GB" u="sng" dirty="0"/>
          </a:p>
          <a:p>
            <a:pPr marL="0" indent="0">
              <a:buNone/>
            </a:pPr>
            <a:r>
              <a:rPr lang="en-GB" u="sng" dirty="0"/>
              <a:t>Choosing  Your Subject</a:t>
            </a:r>
          </a:p>
          <a:p>
            <a:r>
              <a:rPr lang="en-GB" dirty="0"/>
              <a:t>Choose a topic you already have an interest in</a:t>
            </a:r>
          </a:p>
          <a:p>
            <a:r>
              <a:rPr lang="en-GB" dirty="0"/>
              <a:t>Know your audience – is this something they might enjoy hearing about?</a:t>
            </a:r>
          </a:p>
          <a:p>
            <a:r>
              <a:rPr lang="en-GB" dirty="0"/>
              <a:t>Research your topic: were, when and how?</a:t>
            </a:r>
          </a:p>
          <a:p>
            <a:r>
              <a:rPr lang="en-GB" dirty="0"/>
              <a:t>Know the purpose: are you describing something or trying to persuade your audience about something?</a:t>
            </a:r>
          </a:p>
          <a:p>
            <a:r>
              <a:rPr lang="en-GB" dirty="0"/>
              <a:t>Be entertaining and engaging: speak clearly, use humour/props if you can.</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553655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Health and Wellbeing</a:t>
            </a:r>
          </a:p>
        </p:txBody>
      </p:sp>
      <p:sp>
        <p:nvSpPr>
          <p:cNvPr id="3" name="Content Placeholder 2"/>
          <p:cNvSpPr>
            <a:spLocks noGrp="1"/>
          </p:cNvSpPr>
          <p:nvPr>
            <p:ph idx="1"/>
          </p:nvPr>
        </p:nvSpPr>
        <p:spPr/>
        <p:txBody>
          <a:bodyPr>
            <a:normAutofit fontScale="77500" lnSpcReduction="20000"/>
          </a:bodyPr>
          <a:lstStyle/>
          <a:p>
            <a:pPr marL="0" indent="0">
              <a:buNone/>
            </a:pPr>
            <a:r>
              <a:rPr lang="en-GB" dirty="0"/>
              <a:t>I hope you enjoyed sport's day yesterday and had plenty of fun!  I would like you to keep having fun whilst exercising.  Research shows that regular exercise has lots of benefits including:</a:t>
            </a:r>
          </a:p>
          <a:p>
            <a:r>
              <a:rPr lang="en-GB" dirty="0"/>
              <a:t>improving fitness</a:t>
            </a:r>
          </a:p>
          <a:p>
            <a:r>
              <a:rPr lang="en-GB" dirty="0"/>
              <a:t>increasing concentration</a:t>
            </a:r>
          </a:p>
          <a:p>
            <a:r>
              <a:rPr lang="en-GB" dirty="0"/>
              <a:t>building a stronger heart, bones and healthier muscles</a:t>
            </a:r>
          </a:p>
          <a:p>
            <a:r>
              <a:rPr lang="en-GB" dirty="0"/>
              <a:t>encouraging healthy growth and development</a:t>
            </a:r>
          </a:p>
          <a:p>
            <a:r>
              <a:rPr lang="en-GB" dirty="0"/>
              <a:t>improving posture and balance</a:t>
            </a:r>
          </a:p>
          <a:p>
            <a:r>
              <a:rPr lang="en-GB" dirty="0"/>
              <a:t>lowering stress</a:t>
            </a:r>
          </a:p>
          <a:p>
            <a:r>
              <a:rPr lang="en-GB" dirty="0"/>
              <a:t>encouraging a better night's sleep</a:t>
            </a:r>
          </a:p>
          <a:p>
            <a:pPr marL="0" indent="0">
              <a:buNone/>
            </a:pPr>
            <a:endParaRPr lang="en-GB" dirty="0"/>
          </a:p>
        </p:txBody>
      </p:sp>
      <p:sp>
        <p:nvSpPr>
          <p:cNvPr id="5" name="Content Placeholder 2"/>
          <p:cNvSpPr txBox="1">
            <a:spLocks/>
          </p:cNvSpPr>
          <p:nvPr/>
        </p:nvSpPr>
        <p:spPr>
          <a:xfrm>
            <a:off x="1295402" y="2556932"/>
            <a:ext cx="9601196" cy="33189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endParaRPr lang="en-GB" dirty="0"/>
          </a:p>
        </p:txBody>
      </p:sp>
    </p:spTree>
    <p:extLst>
      <p:ext uri="{BB962C8B-B14F-4D97-AF65-F5344CB8AC3E}">
        <p14:creationId xmlns:p14="http://schemas.microsoft.com/office/powerpoint/2010/main" val="1921812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Timetable for today </a:t>
            </a:r>
          </a:p>
        </p:txBody>
      </p:sp>
      <p:sp>
        <p:nvSpPr>
          <p:cNvPr id="7" name="Content Placeholder 6"/>
          <p:cNvSpPr>
            <a:spLocks noGrp="1"/>
          </p:cNvSpPr>
          <p:nvPr>
            <p:ph idx="1"/>
          </p:nvPr>
        </p:nvSpPr>
        <p:spPr/>
        <p:txBody>
          <a:bodyPr>
            <a:normAutofit/>
          </a:bodyPr>
          <a:lstStyle/>
          <a:p>
            <a:pPr marL="0" indent="0">
              <a:buNone/>
            </a:pPr>
            <a:r>
              <a:rPr lang="en-GB" dirty="0"/>
              <a:t>R.E. – Prayers, Angelus Challenge, First Holy Communion Preparation, RME</a:t>
            </a:r>
          </a:p>
          <a:p>
            <a:pPr marL="0" indent="0">
              <a:buNone/>
            </a:pPr>
            <a:r>
              <a:rPr lang="en-GB" dirty="0"/>
              <a:t>Numeracy – Number Talks (Chilli Challenge), </a:t>
            </a:r>
            <a:r>
              <a:rPr lang="en-GB" dirty="0" err="1"/>
              <a:t>Sumdog</a:t>
            </a:r>
            <a:endParaRPr lang="en-GB" dirty="0"/>
          </a:p>
          <a:p>
            <a:pPr marL="0" indent="0">
              <a:buNone/>
            </a:pPr>
            <a:r>
              <a:rPr lang="en-GB" dirty="0"/>
              <a:t>Literacy – Spelling &amp; Solo Talk</a:t>
            </a:r>
          </a:p>
          <a:p>
            <a:pPr marL="0" indent="0">
              <a:buNone/>
            </a:pPr>
            <a:r>
              <a:rPr lang="en-GB" dirty="0"/>
              <a:t>HWB – Stay Active!</a:t>
            </a:r>
          </a:p>
          <a:p>
            <a:pPr marL="0" indent="0">
              <a:buNone/>
            </a:pPr>
            <a:r>
              <a:rPr lang="en-GB" dirty="0"/>
              <a:t>Grid – Maximum of 2 activities from the new grid</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911609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Health and Wellbeing</a:t>
            </a:r>
          </a:p>
        </p:txBody>
      </p:sp>
      <p:sp>
        <p:nvSpPr>
          <p:cNvPr id="3" name="Content Placeholder 2"/>
          <p:cNvSpPr>
            <a:spLocks noGrp="1"/>
          </p:cNvSpPr>
          <p:nvPr>
            <p:ph idx="1"/>
          </p:nvPr>
        </p:nvSpPr>
        <p:spPr/>
        <p:txBody>
          <a:bodyPr/>
          <a:lstStyle/>
          <a:p>
            <a:r>
              <a:rPr lang="en-GB" dirty="0"/>
              <a:t>Today we are going to have a Wild Workout with Andy.  Andy is off to the Arctic to see what he can find.  Let's join him and exercise on the way!</a:t>
            </a:r>
          </a:p>
          <a:p>
            <a:pPr marL="0" indent="0">
              <a:buNone/>
            </a:pPr>
            <a:r>
              <a:rPr lang="en-GB" dirty="0">
                <a:hlinkClick r:id="rId2"/>
              </a:rPr>
              <a:t>https://www.bbc.co.uk/iplayer/episode/p06tmrxh/andys-wild-workouts-series-1-10-arctic</a:t>
            </a:r>
            <a:endParaRPr lang="en-GB" dirty="0"/>
          </a:p>
          <a:p>
            <a:r>
              <a:rPr lang="en-GB" dirty="0"/>
              <a:t>Now let's do a fun dance video with </a:t>
            </a:r>
            <a:r>
              <a:rPr lang="en-GB" dirty="0" err="1"/>
              <a:t>GoNoodle</a:t>
            </a:r>
            <a:r>
              <a:rPr lang="en-GB" dirty="0"/>
              <a:t>:</a:t>
            </a:r>
          </a:p>
          <a:p>
            <a:pPr marL="0" indent="0">
              <a:buNone/>
            </a:pPr>
            <a:r>
              <a:rPr lang="en-GB" dirty="0">
                <a:hlinkClick r:id="rId3"/>
              </a:rPr>
              <a:t>https://youtu.be/Pwn4beja1QE</a:t>
            </a:r>
            <a:r>
              <a:rPr lang="en-GB" dirty="0"/>
              <a:t> </a:t>
            </a:r>
          </a:p>
          <a:p>
            <a:pPr marL="0" indent="0">
              <a:buNone/>
            </a:pPr>
            <a:endParaRPr lang="en-GB" dirty="0"/>
          </a:p>
        </p:txBody>
      </p:sp>
      <p:sp>
        <p:nvSpPr>
          <p:cNvPr id="5" name="Content Placeholder 2"/>
          <p:cNvSpPr txBox="1">
            <a:spLocks/>
          </p:cNvSpPr>
          <p:nvPr/>
        </p:nvSpPr>
        <p:spPr>
          <a:xfrm>
            <a:off x="1295402" y="2556932"/>
            <a:ext cx="9601196" cy="33189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endParaRPr lang="en-GB" dirty="0"/>
          </a:p>
        </p:txBody>
      </p:sp>
    </p:spTree>
    <p:extLst>
      <p:ext uri="{BB962C8B-B14F-4D97-AF65-F5344CB8AC3E}">
        <p14:creationId xmlns:p14="http://schemas.microsoft.com/office/powerpoint/2010/main" val="2859106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Grid Work</a:t>
            </a:r>
          </a:p>
        </p:txBody>
      </p:sp>
      <p:sp>
        <p:nvSpPr>
          <p:cNvPr id="3" name="Content Placeholder 2"/>
          <p:cNvSpPr>
            <a:spLocks noGrp="1"/>
          </p:cNvSpPr>
          <p:nvPr>
            <p:ph idx="1"/>
          </p:nvPr>
        </p:nvSpPr>
        <p:spPr/>
        <p:txBody>
          <a:bodyPr/>
          <a:lstStyle/>
          <a:p>
            <a:pPr marL="0" indent="0">
              <a:buNone/>
            </a:pPr>
            <a:r>
              <a:rPr lang="en-GB" dirty="0"/>
              <a:t>If you still feel up to it, why not try to do an activity from the new grid but no more than 2 activities per day.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167052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Good Work! </a:t>
            </a:r>
          </a:p>
        </p:txBody>
      </p:sp>
      <p:sp>
        <p:nvSpPr>
          <p:cNvPr id="4" name="Text Placeholder 3"/>
          <p:cNvSpPr>
            <a:spLocks noGrp="1"/>
          </p:cNvSpPr>
          <p:nvPr>
            <p:ph type="body" idx="1"/>
          </p:nvPr>
        </p:nvSpPr>
        <p:spPr/>
        <p:txBody>
          <a:bodyPr/>
          <a:lstStyle/>
          <a:p>
            <a:r>
              <a:rPr lang="en-GB" dirty="0"/>
              <a:t>By Amelia </a:t>
            </a:r>
          </a:p>
        </p:txBody>
      </p:sp>
      <p:sp>
        <p:nvSpPr>
          <p:cNvPr id="6" name="Text Placeholder 5"/>
          <p:cNvSpPr>
            <a:spLocks noGrp="1"/>
          </p:cNvSpPr>
          <p:nvPr>
            <p:ph type="body" sz="quarter" idx="3"/>
          </p:nvPr>
        </p:nvSpPr>
        <p:spPr/>
        <p:txBody>
          <a:bodyPr/>
          <a:lstStyle/>
          <a:p>
            <a:endParaRPr lang="en-GB" dirty="0"/>
          </a:p>
        </p:txBody>
      </p:sp>
      <p:sp>
        <p:nvSpPr>
          <p:cNvPr id="10" name="TextBox 9"/>
          <p:cNvSpPr txBox="1"/>
          <p:nvPr/>
        </p:nvSpPr>
        <p:spPr>
          <a:xfrm>
            <a:off x="2429691" y="3043646"/>
            <a:ext cx="184731" cy="369332"/>
          </a:xfrm>
          <a:prstGeom prst="rect">
            <a:avLst/>
          </a:prstGeom>
          <a:noFill/>
        </p:spPr>
        <p:txBody>
          <a:bodyPr wrap="none" rtlCol="0">
            <a:spAutoFit/>
          </a:bodyPr>
          <a:lstStyle/>
          <a:p>
            <a:endParaRPr lang="en-GB" dirty="0"/>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744583"/>
            <a:ext cx="1778726" cy="1632858"/>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7872" y="744583"/>
            <a:ext cx="1778726" cy="1632858"/>
          </a:xfrm>
          <a:prstGeom prst="rect">
            <a:avLst/>
          </a:prstGeom>
        </p:spPr>
      </p:pic>
      <p:sp>
        <p:nvSpPr>
          <p:cNvPr id="5" name="Content Placeholder 4">
            <a:extLst>
              <a:ext uri="{FF2B5EF4-FFF2-40B4-BE49-F238E27FC236}">
                <a16:creationId xmlns:a16="http://schemas.microsoft.com/office/drawing/2014/main" id="{3F03D73B-0BFE-4C10-9E64-262E5083EBD6}"/>
              </a:ext>
            </a:extLst>
          </p:cNvPr>
          <p:cNvSpPr>
            <a:spLocks noGrp="1"/>
          </p:cNvSpPr>
          <p:nvPr>
            <p:ph sz="half" idx="2"/>
          </p:nvPr>
        </p:nvSpPr>
        <p:spPr/>
        <p:txBody>
          <a:bodyPr>
            <a:normAutofit/>
          </a:bodyPr>
          <a:lstStyle/>
          <a:p>
            <a:r>
              <a:rPr lang="en-GB" dirty="0"/>
              <a:t>Ascension Video</a:t>
            </a:r>
          </a:p>
          <a:p>
            <a:pPr marL="0" indent="0">
              <a:buNone/>
            </a:pPr>
            <a:endParaRPr lang="en-GB" dirty="0"/>
          </a:p>
          <a:p>
            <a:endParaRPr lang="en-GB" dirty="0"/>
          </a:p>
          <a:p>
            <a:pPr marL="0" indent="0">
              <a:buNone/>
            </a:pPr>
            <a:r>
              <a:rPr lang="en-GB" dirty="0"/>
              <a:t> </a:t>
            </a:r>
          </a:p>
        </p:txBody>
      </p:sp>
      <p:sp>
        <p:nvSpPr>
          <p:cNvPr id="8" name="Content Placeholder 7">
            <a:extLst>
              <a:ext uri="{FF2B5EF4-FFF2-40B4-BE49-F238E27FC236}">
                <a16:creationId xmlns:a16="http://schemas.microsoft.com/office/drawing/2014/main" id="{5F744958-7F24-4A47-98D4-DDA57448E123}"/>
              </a:ext>
            </a:extLst>
          </p:cNvPr>
          <p:cNvSpPr>
            <a:spLocks noGrp="1"/>
          </p:cNvSpPr>
          <p:nvPr>
            <p:ph sz="quarter" idx="4"/>
          </p:nvPr>
        </p:nvSpPr>
        <p:spPr/>
        <p:txBody>
          <a:bodyPr>
            <a:normAutofit/>
          </a:bodyPr>
          <a:lstStyle/>
          <a:p>
            <a:pPr marL="0" indent="0">
              <a:buNone/>
            </a:pPr>
            <a:r>
              <a:rPr lang="en-GB" dirty="0"/>
              <a:t>Sports Day </a:t>
            </a:r>
          </a:p>
          <a:p>
            <a:pPr marL="0" indent="0">
              <a:buNone/>
            </a:pPr>
            <a:endParaRPr lang="en-GB" dirty="0"/>
          </a:p>
        </p:txBody>
      </p:sp>
      <p:pic>
        <p:nvPicPr>
          <p:cNvPr id="12" name="IMG_0667">
            <a:hlinkClick r:id="" action="ppaction://media"/>
            <a:extLst>
              <a:ext uri="{FF2B5EF4-FFF2-40B4-BE49-F238E27FC236}">
                <a16:creationId xmlns:a16="http://schemas.microsoft.com/office/drawing/2014/main" id="{00745DC1-5862-4984-BEC5-4B329E83D31B}"/>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93850" y="3823569"/>
            <a:ext cx="3648530" cy="2052298"/>
          </a:xfrm>
          <a:prstGeom prst="rect">
            <a:avLst/>
          </a:prstGeom>
        </p:spPr>
      </p:pic>
      <p:pic>
        <p:nvPicPr>
          <p:cNvPr id="7" name="Picture 6" descr="A person that is sitting in the grass&#10;&#10;Description automatically generated">
            <a:extLst>
              <a:ext uri="{FF2B5EF4-FFF2-40B4-BE49-F238E27FC236}">
                <a16:creationId xmlns:a16="http://schemas.microsoft.com/office/drawing/2014/main" id="{DE643272-CCEC-4C55-8827-43E09021E205}"/>
              </a:ext>
            </a:extLst>
          </p:cNvPr>
          <p:cNvPicPr>
            <a:picLocks noChangeAspect="1"/>
          </p:cNvPicPr>
          <p:nvPr/>
        </p:nvPicPr>
        <p:blipFill>
          <a:blip r:embed="rId6"/>
          <a:stretch>
            <a:fillRect/>
          </a:stretch>
        </p:blipFill>
        <p:spPr>
          <a:xfrm>
            <a:off x="7904530" y="3515887"/>
            <a:ext cx="2992068" cy="2244052"/>
          </a:xfrm>
          <a:prstGeom prst="rect">
            <a:avLst/>
          </a:prstGeom>
        </p:spPr>
      </p:pic>
    </p:spTree>
    <p:extLst>
      <p:ext uri="{BB962C8B-B14F-4D97-AF65-F5344CB8AC3E}">
        <p14:creationId xmlns:p14="http://schemas.microsoft.com/office/powerpoint/2010/main" val="309679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40"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Good Work! </a:t>
            </a:r>
          </a:p>
        </p:txBody>
      </p:sp>
      <p:sp>
        <p:nvSpPr>
          <p:cNvPr id="4" name="Text Placeholder 3"/>
          <p:cNvSpPr>
            <a:spLocks noGrp="1"/>
          </p:cNvSpPr>
          <p:nvPr>
            <p:ph type="body" idx="1"/>
          </p:nvPr>
        </p:nvSpPr>
        <p:spPr/>
        <p:txBody>
          <a:bodyPr/>
          <a:lstStyle/>
          <a:p>
            <a:r>
              <a:rPr lang="en-GB" dirty="0"/>
              <a:t>By Noah</a:t>
            </a:r>
          </a:p>
        </p:txBody>
      </p:sp>
      <p:sp>
        <p:nvSpPr>
          <p:cNvPr id="6" name="Text Placeholder 5"/>
          <p:cNvSpPr>
            <a:spLocks noGrp="1"/>
          </p:cNvSpPr>
          <p:nvPr>
            <p:ph type="body" sz="quarter" idx="3"/>
          </p:nvPr>
        </p:nvSpPr>
        <p:spPr/>
        <p:txBody>
          <a:bodyPr/>
          <a:lstStyle/>
          <a:p>
            <a:r>
              <a:rPr lang="en-GB" dirty="0"/>
              <a:t>By Rory</a:t>
            </a:r>
          </a:p>
        </p:txBody>
      </p:sp>
      <p:sp>
        <p:nvSpPr>
          <p:cNvPr id="10" name="TextBox 9"/>
          <p:cNvSpPr txBox="1"/>
          <p:nvPr/>
        </p:nvSpPr>
        <p:spPr>
          <a:xfrm>
            <a:off x="2429691" y="3043646"/>
            <a:ext cx="184731" cy="369332"/>
          </a:xfrm>
          <a:prstGeom prst="rect">
            <a:avLst/>
          </a:prstGeom>
          <a:noFill/>
        </p:spPr>
        <p:txBody>
          <a:bodyPr wrap="none" rtlCol="0">
            <a:spAutoFit/>
          </a:bodyPr>
          <a:lstStyle/>
          <a:p>
            <a:endParaRPr lang="en-GB"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744583"/>
            <a:ext cx="1778726" cy="1632858"/>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7872" y="744583"/>
            <a:ext cx="1778726" cy="1632858"/>
          </a:xfrm>
          <a:prstGeom prst="rect">
            <a:avLst/>
          </a:prstGeom>
        </p:spPr>
      </p:pic>
      <p:sp>
        <p:nvSpPr>
          <p:cNvPr id="5" name="Content Placeholder 4">
            <a:extLst>
              <a:ext uri="{FF2B5EF4-FFF2-40B4-BE49-F238E27FC236}">
                <a16:creationId xmlns:a16="http://schemas.microsoft.com/office/drawing/2014/main" id="{16412E3C-D597-4921-9C47-C7A24584EEF1}"/>
              </a:ext>
            </a:extLst>
          </p:cNvPr>
          <p:cNvSpPr>
            <a:spLocks noGrp="1"/>
          </p:cNvSpPr>
          <p:nvPr>
            <p:ph sz="half" idx="2"/>
          </p:nvPr>
        </p:nvSpPr>
        <p:spPr>
          <a:xfrm>
            <a:off x="1295399" y="3243262"/>
            <a:ext cx="9401175" cy="2632605"/>
          </a:xfrm>
        </p:spPr>
        <p:txBody>
          <a:bodyPr>
            <a:normAutofit fontScale="77500" lnSpcReduction="20000"/>
          </a:bodyPr>
          <a:lstStyle/>
          <a:p>
            <a:r>
              <a:rPr lang="en-GB" dirty="0"/>
              <a:t>Learning Log</a:t>
            </a:r>
          </a:p>
          <a:p>
            <a:pPr marL="0" indent="0">
              <a:buNone/>
            </a:pPr>
            <a:r>
              <a:rPr lang="en-GB" dirty="0"/>
              <a:t>This week I have learned how to </a:t>
            </a:r>
          </a:p>
          <a:p>
            <a:pPr marL="0" indent="0">
              <a:buNone/>
            </a:pPr>
            <a:r>
              <a:rPr lang="en-GB" dirty="0"/>
              <a:t>make super healthy cupcakes.</a:t>
            </a:r>
          </a:p>
          <a:p>
            <a:pPr marL="0" indent="0">
              <a:buNone/>
            </a:pPr>
            <a:r>
              <a:rPr lang="en-GB" dirty="0"/>
              <a:t>This week I have enjoyed PE.</a:t>
            </a:r>
          </a:p>
          <a:p>
            <a:pPr marL="0" indent="0">
              <a:buNone/>
            </a:pPr>
            <a:r>
              <a:rPr lang="en-GB" dirty="0"/>
              <a:t>This week I want to learn Physics.</a:t>
            </a:r>
          </a:p>
          <a:p>
            <a:pPr marL="0" indent="0">
              <a:buNone/>
            </a:pPr>
            <a:r>
              <a:rPr lang="en-GB" dirty="0"/>
              <a:t>This week my target is to make decisions </a:t>
            </a:r>
          </a:p>
          <a:p>
            <a:pPr marL="0" indent="0">
              <a:buNone/>
            </a:pPr>
            <a:r>
              <a:rPr lang="en-GB" dirty="0"/>
              <a:t>for myself. </a:t>
            </a:r>
          </a:p>
          <a:p>
            <a:pPr marL="0" indent="0">
              <a:buNone/>
            </a:pPr>
            <a:endParaRPr lang="en-GB" dirty="0"/>
          </a:p>
          <a:p>
            <a:pPr marL="0" indent="0">
              <a:buNone/>
            </a:pPr>
            <a:endParaRPr lang="en-GB" dirty="0"/>
          </a:p>
        </p:txBody>
      </p:sp>
      <p:sp>
        <p:nvSpPr>
          <p:cNvPr id="8" name="Content Placeholder 7">
            <a:extLst>
              <a:ext uri="{FF2B5EF4-FFF2-40B4-BE49-F238E27FC236}">
                <a16:creationId xmlns:a16="http://schemas.microsoft.com/office/drawing/2014/main" id="{4F75C79D-7693-48F3-AB4F-D71B6D35E4BA}"/>
              </a:ext>
            </a:extLst>
          </p:cNvPr>
          <p:cNvSpPr>
            <a:spLocks noGrp="1"/>
          </p:cNvSpPr>
          <p:nvPr>
            <p:ph sz="quarter" idx="4"/>
          </p:nvPr>
        </p:nvSpPr>
        <p:spPr/>
        <p:txBody>
          <a:bodyPr>
            <a:normAutofit fontScale="77500" lnSpcReduction="20000"/>
          </a:bodyPr>
          <a:lstStyle/>
          <a:p>
            <a:pPr marL="0" indent="0">
              <a:buNone/>
            </a:pPr>
            <a:r>
              <a:rPr lang="en-GB" dirty="0"/>
              <a:t> RE</a:t>
            </a:r>
          </a:p>
          <a:p>
            <a:pPr marL="0" indent="0">
              <a:buNone/>
            </a:pPr>
            <a:endParaRPr lang="en-GB" dirty="0"/>
          </a:p>
        </p:txBody>
      </p:sp>
      <p:pic>
        <p:nvPicPr>
          <p:cNvPr id="7" name="Picture 6" descr="A picture containing person, child, little, young&#10;&#10;Description automatically generated">
            <a:extLst>
              <a:ext uri="{FF2B5EF4-FFF2-40B4-BE49-F238E27FC236}">
                <a16:creationId xmlns:a16="http://schemas.microsoft.com/office/drawing/2014/main" id="{6C721605-8D79-4707-B361-EBEEE0F98901}"/>
              </a:ext>
            </a:extLst>
          </p:cNvPr>
          <p:cNvPicPr>
            <a:picLocks noChangeAspect="1"/>
          </p:cNvPicPr>
          <p:nvPr/>
        </p:nvPicPr>
        <p:blipFill>
          <a:blip r:embed="rId3"/>
          <a:stretch>
            <a:fillRect/>
          </a:stretch>
        </p:blipFill>
        <p:spPr>
          <a:xfrm rot="5400000">
            <a:off x="7209980" y="3021390"/>
            <a:ext cx="3251198" cy="2438399"/>
          </a:xfrm>
          <a:prstGeom prst="rect">
            <a:avLst/>
          </a:prstGeom>
        </p:spPr>
      </p:pic>
    </p:spTree>
    <p:extLst>
      <p:ext uri="{BB962C8B-B14F-4D97-AF65-F5344CB8AC3E}">
        <p14:creationId xmlns:p14="http://schemas.microsoft.com/office/powerpoint/2010/main" val="1823715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Good Work! </a:t>
            </a:r>
          </a:p>
        </p:txBody>
      </p:sp>
      <p:sp>
        <p:nvSpPr>
          <p:cNvPr id="4" name="Text Placeholder 3"/>
          <p:cNvSpPr>
            <a:spLocks noGrp="1"/>
          </p:cNvSpPr>
          <p:nvPr>
            <p:ph type="body" idx="1"/>
          </p:nvPr>
        </p:nvSpPr>
        <p:spPr/>
        <p:txBody>
          <a:bodyPr/>
          <a:lstStyle/>
          <a:p>
            <a:r>
              <a:rPr lang="en-GB" dirty="0"/>
              <a:t>Charlie </a:t>
            </a:r>
          </a:p>
        </p:txBody>
      </p:sp>
      <p:sp>
        <p:nvSpPr>
          <p:cNvPr id="6" name="Text Placeholder 5"/>
          <p:cNvSpPr>
            <a:spLocks noGrp="1"/>
          </p:cNvSpPr>
          <p:nvPr>
            <p:ph type="body" sz="quarter" idx="3"/>
          </p:nvPr>
        </p:nvSpPr>
        <p:spPr/>
        <p:txBody>
          <a:bodyPr/>
          <a:lstStyle/>
          <a:p>
            <a:endParaRPr lang="en-GB" dirty="0"/>
          </a:p>
        </p:txBody>
      </p:sp>
      <p:sp>
        <p:nvSpPr>
          <p:cNvPr id="10" name="TextBox 9"/>
          <p:cNvSpPr txBox="1"/>
          <p:nvPr/>
        </p:nvSpPr>
        <p:spPr>
          <a:xfrm>
            <a:off x="2429691" y="3043646"/>
            <a:ext cx="184731" cy="369332"/>
          </a:xfrm>
          <a:prstGeom prst="rect">
            <a:avLst/>
          </a:prstGeom>
          <a:noFill/>
        </p:spPr>
        <p:txBody>
          <a:bodyPr wrap="none" rtlCol="0">
            <a:spAutoFit/>
          </a:bodyPr>
          <a:lstStyle/>
          <a:p>
            <a:endParaRPr lang="en-GB"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744583"/>
            <a:ext cx="1778726" cy="1632858"/>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7872" y="744583"/>
            <a:ext cx="1778726" cy="1632858"/>
          </a:xfrm>
          <a:prstGeom prst="rect">
            <a:avLst/>
          </a:prstGeom>
        </p:spPr>
      </p:pic>
      <p:sp>
        <p:nvSpPr>
          <p:cNvPr id="5" name="Content Placeholder 4">
            <a:extLst>
              <a:ext uri="{FF2B5EF4-FFF2-40B4-BE49-F238E27FC236}">
                <a16:creationId xmlns:a16="http://schemas.microsoft.com/office/drawing/2014/main" id="{16412E3C-D597-4921-9C47-C7A24584EEF1}"/>
              </a:ext>
            </a:extLst>
          </p:cNvPr>
          <p:cNvSpPr>
            <a:spLocks noGrp="1"/>
          </p:cNvSpPr>
          <p:nvPr>
            <p:ph sz="half" idx="2"/>
          </p:nvPr>
        </p:nvSpPr>
        <p:spPr>
          <a:xfrm>
            <a:off x="1295399" y="3243262"/>
            <a:ext cx="9401175" cy="2632605"/>
          </a:xfrm>
        </p:spPr>
        <p:txBody>
          <a:bodyPr>
            <a:normAutofit/>
          </a:bodyPr>
          <a:lstStyle/>
          <a:p>
            <a:r>
              <a:rPr lang="en-GB" dirty="0"/>
              <a:t>Sports Day</a:t>
            </a:r>
          </a:p>
          <a:p>
            <a:pPr marL="0" indent="0">
              <a:buNone/>
            </a:pPr>
            <a:endParaRPr lang="en-GB" dirty="0"/>
          </a:p>
          <a:p>
            <a:pPr marL="0" indent="0">
              <a:buNone/>
            </a:pPr>
            <a:endParaRPr lang="en-GB" dirty="0"/>
          </a:p>
        </p:txBody>
      </p:sp>
      <p:sp>
        <p:nvSpPr>
          <p:cNvPr id="8" name="Content Placeholder 7">
            <a:extLst>
              <a:ext uri="{FF2B5EF4-FFF2-40B4-BE49-F238E27FC236}">
                <a16:creationId xmlns:a16="http://schemas.microsoft.com/office/drawing/2014/main" id="{4F75C79D-7693-48F3-AB4F-D71B6D35E4BA}"/>
              </a:ext>
            </a:extLst>
          </p:cNvPr>
          <p:cNvSpPr>
            <a:spLocks noGrp="1"/>
          </p:cNvSpPr>
          <p:nvPr>
            <p:ph sz="quarter" idx="4"/>
          </p:nvPr>
        </p:nvSpPr>
        <p:spPr/>
        <p:txBody>
          <a:bodyPr>
            <a:normAutofit/>
          </a:bodyPr>
          <a:lstStyle/>
          <a:p>
            <a:r>
              <a:rPr lang="en-GB" dirty="0"/>
              <a:t> Learning Log</a:t>
            </a:r>
          </a:p>
          <a:p>
            <a:endParaRPr lang="en-GB" dirty="0"/>
          </a:p>
        </p:txBody>
      </p:sp>
      <p:pic>
        <p:nvPicPr>
          <p:cNvPr id="9" name="Picture 8" descr="A picture containing grass, outdoor, man, child&#10;&#10;Description automatically generated">
            <a:extLst>
              <a:ext uri="{FF2B5EF4-FFF2-40B4-BE49-F238E27FC236}">
                <a16:creationId xmlns:a16="http://schemas.microsoft.com/office/drawing/2014/main" id="{EB56DDCB-ABF9-41AB-A1E0-91B8AF048D60}"/>
              </a:ext>
            </a:extLst>
          </p:cNvPr>
          <p:cNvPicPr>
            <a:picLocks noChangeAspect="1"/>
          </p:cNvPicPr>
          <p:nvPr/>
        </p:nvPicPr>
        <p:blipFill>
          <a:blip r:embed="rId3"/>
          <a:stretch>
            <a:fillRect/>
          </a:stretch>
        </p:blipFill>
        <p:spPr>
          <a:xfrm>
            <a:off x="882650" y="3886199"/>
            <a:ext cx="3917950" cy="1810303"/>
          </a:xfrm>
          <a:prstGeom prst="rect">
            <a:avLst/>
          </a:prstGeom>
        </p:spPr>
      </p:pic>
      <p:pic>
        <p:nvPicPr>
          <p:cNvPr id="7" name="Picture 6" descr="A close up of text on a white background&#10;&#10;Description automatically generated">
            <a:extLst>
              <a:ext uri="{FF2B5EF4-FFF2-40B4-BE49-F238E27FC236}">
                <a16:creationId xmlns:a16="http://schemas.microsoft.com/office/drawing/2014/main" id="{12CE54B5-C546-415A-B0EA-DCF9355146D8}"/>
              </a:ext>
            </a:extLst>
          </p:cNvPr>
          <p:cNvPicPr>
            <a:picLocks noChangeAspect="1"/>
          </p:cNvPicPr>
          <p:nvPr/>
        </p:nvPicPr>
        <p:blipFill>
          <a:blip r:embed="rId4"/>
          <a:stretch>
            <a:fillRect/>
          </a:stretch>
        </p:blipFill>
        <p:spPr>
          <a:xfrm rot="5400000">
            <a:off x="8232371" y="3332242"/>
            <a:ext cx="2907000" cy="2180250"/>
          </a:xfrm>
          <a:prstGeom prst="rect">
            <a:avLst/>
          </a:prstGeom>
        </p:spPr>
      </p:pic>
    </p:spTree>
    <p:extLst>
      <p:ext uri="{BB962C8B-B14F-4D97-AF65-F5344CB8AC3E}">
        <p14:creationId xmlns:p14="http://schemas.microsoft.com/office/powerpoint/2010/main" val="1748692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Good Work! </a:t>
            </a:r>
          </a:p>
        </p:txBody>
      </p:sp>
      <p:sp>
        <p:nvSpPr>
          <p:cNvPr id="4" name="Text Placeholder 3"/>
          <p:cNvSpPr>
            <a:spLocks noGrp="1"/>
          </p:cNvSpPr>
          <p:nvPr>
            <p:ph type="body" idx="1"/>
          </p:nvPr>
        </p:nvSpPr>
        <p:spPr/>
        <p:txBody>
          <a:bodyPr/>
          <a:lstStyle/>
          <a:p>
            <a:r>
              <a:rPr lang="en-GB" dirty="0"/>
              <a:t>Chloe</a:t>
            </a:r>
          </a:p>
        </p:txBody>
      </p:sp>
      <p:sp>
        <p:nvSpPr>
          <p:cNvPr id="6" name="Text Placeholder 5"/>
          <p:cNvSpPr>
            <a:spLocks noGrp="1"/>
          </p:cNvSpPr>
          <p:nvPr>
            <p:ph type="body" sz="quarter" idx="3"/>
          </p:nvPr>
        </p:nvSpPr>
        <p:spPr/>
        <p:txBody>
          <a:bodyPr/>
          <a:lstStyle/>
          <a:p>
            <a:endParaRPr lang="en-GB" dirty="0"/>
          </a:p>
        </p:txBody>
      </p:sp>
      <p:sp>
        <p:nvSpPr>
          <p:cNvPr id="10" name="TextBox 9"/>
          <p:cNvSpPr txBox="1"/>
          <p:nvPr/>
        </p:nvSpPr>
        <p:spPr>
          <a:xfrm>
            <a:off x="2429691" y="3043646"/>
            <a:ext cx="184731" cy="369332"/>
          </a:xfrm>
          <a:prstGeom prst="rect">
            <a:avLst/>
          </a:prstGeom>
          <a:noFill/>
        </p:spPr>
        <p:txBody>
          <a:bodyPr wrap="none" rtlCol="0">
            <a:spAutoFit/>
          </a:bodyPr>
          <a:lstStyle/>
          <a:p>
            <a:endParaRPr lang="en-GB"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744583"/>
            <a:ext cx="1778726" cy="1632858"/>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7872" y="744583"/>
            <a:ext cx="1778726" cy="1632858"/>
          </a:xfrm>
          <a:prstGeom prst="rect">
            <a:avLst/>
          </a:prstGeom>
        </p:spPr>
      </p:pic>
      <p:sp>
        <p:nvSpPr>
          <p:cNvPr id="5" name="Content Placeholder 4">
            <a:extLst>
              <a:ext uri="{FF2B5EF4-FFF2-40B4-BE49-F238E27FC236}">
                <a16:creationId xmlns:a16="http://schemas.microsoft.com/office/drawing/2014/main" id="{16412E3C-D597-4921-9C47-C7A24584EEF1}"/>
              </a:ext>
            </a:extLst>
          </p:cNvPr>
          <p:cNvSpPr>
            <a:spLocks noGrp="1"/>
          </p:cNvSpPr>
          <p:nvPr>
            <p:ph sz="half" idx="2"/>
          </p:nvPr>
        </p:nvSpPr>
        <p:spPr>
          <a:xfrm>
            <a:off x="1295399" y="3243262"/>
            <a:ext cx="9401175" cy="2632605"/>
          </a:xfrm>
        </p:spPr>
        <p:txBody>
          <a:bodyPr>
            <a:normAutofit/>
          </a:bodyPr>
          <a:lstStyle/>
          <a:p>
            <a:r>
              <a:rPr lang="en-GB" dirty="0"/>
              <a:t>Sports Day</a:t>
            </a:r>
          </a:p>
          <a:p>
            <a:pPr marL="0" indent="0">
              <a:buNone/>
            </a:pPr>
            <a:endParaRPr lang="en-GB" dirty="0"/>
          </a:p>
        </p:txBody>
      </p:sp>
      <p:sp>
        <p:nvSpPr>
          <p:cNvPr id="8" name="Content Placeholder 7">
            <a:extLst>
              <a:ext uri="{FF2B5EF4-FFF2-40B4-BE49-F238E27FC236}">
                <a16:creationId xmlns:a16="http://schemas.microsoft.com/office/drawing/2014/main" id="{4F75C79D-7693-48F3-AB4F-D71B6D35E4BA}"/>
              </a:ext>
            </a:extLst>
          </p:cNvPr>
          <p:cNvSpPr>
            <a:spLocks noGrp="1"/>
          </p:cNvSpPr>
          <p:nvPr>
            <p:ph sz="quarter" idx="4"/>
          </p:nvPr>
        </p:nvSpPr>
        <p:spPr/>
        <p:txBody>
          <a:bodyPr>
            <a:normAutofit/>
          </a:bodyPr>
          <a:lstStyle/>
          <a:p>
            <a:pPr marL="0" indent="0">
              <a:buNone/>
            </a:pPr>
            <a:r>
              <a:rPr lang="en-GB" dirty="0"/>
              <a:t> </a:t>
            </a:r>
          </a:p>
        </p:txBody>
      </p:sp>
      <p:pic>
        <p:nvPicPr>
          <p:cNvPr id="9" name="Picture 8" descr="A picture containing outdoor, woman, standing, holding&#10;&#10;Description automatically generated">
            <a:extLst>
              <a:ext uri="{FF2B5EF4-FFF2-40B4-BE49-F238E27FC236}">
                <a16:creationId xmlns:a16="http://schemas.microsoft.com/office/drawing/2014/main" id="{2E3D5764-D560-41D9-9759-A2A851ADEC36}"/>
              </a:ext>
            </a:extLst>
          </p:cNvPr>
          <p:cNvPicPr>
            <a:picLocks noChangeAspect="1"/>
          </p:cNvPicPr>
          <p:nvPr/>
        </p:nvPicPr>
        <p:blipFill>
          <a:blip r:embed="rId3"/>
          <a:stretch>
            <a:fillRect/>
          </a:stretch>
        </p:blipFill>
        <p:spPr>
          <a:xfrm>
            <a:off x="3308124" y="2658533"/>
            <a:ext cx="2330676" cy="3289833"/>
          </a:xfrm>
          <a:prstGeom prst="rect">
            <a:avLst/>
          </a:prstGeom>
        </p:spPr>
      </p:pic>
    </p:spTree>
    <p:extLst>
      <p:ext uri="{BB962C8B-B14F-4D97-AF65-F5344CB8AC3E}">
        <p14:creationId xmlns:p14="http://schemas.microsoft.com/office/powerpoint/2010/main" val="4248751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Prayer at the End of the Day</a:t>
            </a:r>
          </a:p>
        </p:txBody>
      </p:sp>
      <p:sp>
        <p:nvSpPr>
          <p:cNvPr id="3" name="Content Placeholder 2"/>
          <p:cNvSpPr>
            <a:spLocks noGrp="1"/>
          </p:cNvSpPr>
          <p:nvPr>
            <p:ph idx="1"/>
          </p:nvPr>
        </p:nvSpPr>
        <p:spPr/>
        <p:txBody>
          <a:bodyPr/>
          <a:lstStyle/>
          <a:p>
            <a:pPr marL="0" indent="0">
              <a:buNone/>
            </a:pPr>
            <a:r>
              <a:rPr lang="en-GB" dirty="0"/>
              <a:t>God our Father, as we finish our day’s work, we thank all who have helped and supported us today, and we ask you to help us use your gifts so that we may relax and rest as you would wish.  St. Barbara – Pray for us.  </a:t>
            </a:r>
          </a:p>
          <a:p>
            <a:pPr marL="0" indent="0">
              <a:buNone/>
            </a:pPr>
            <a:endParaRPr lang="en-GB" dirty="0"/>
          </a:p>
          <a:p>
            <a:pPr marL="0" indent="0">
              <a:buNone/>
            </a:pPr>
            <a:endParaRPr lang="en-GB" dirty="0"/>
          </a:p>
          <a:p>
            <a:pPr marL="0" indent="0">
              <a:buNone/>
            </a:pPr>
            <a:endParaRPr lang="en-GB" dirty="0"/>
          </a:p>
        </p:txBody>
      </p:sp>
      <p:pic>
        <p:nvPicPr>
          <p:cNvPr id="5" name="Picture 4" descr="A drawing of a face&#10;&#10;Description automatically generated">
            <a:extLst>
              <a:ext uri="{FF2B5EF4-FFF2-40B4-BE49-F238E27FC236}">
                <a16:creationId xmlns:a16="http://schemas.microsoft.com/office/drawing/2014/main" id="{E96C2713-34B5-4D7A-854F-C05BC57551F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121671" y="4259766"/>
            <a:ext cx="3003529" cy="1633120"/>
          </a:xfrm>
          <a:prstGeom prst="rect">
            <a:avLst/>
          </a:prstGeom>
        </p:spPr>
      </p:pic>
    </p:spTree>
    <p:extLst>
      <p:ext uri="{BB962C8B-B14F-4D97-AF65-F5344CB8AC3E}">
        <p14:creationId xmlns:p14="http://schemas.microsoft.com/office/powerpoint/2010/main" val="784328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normAutofit/>
          </a:bodyPr>
          <a:lstStyle/>
          <a:p>
            <a:r>
              <a:rPr lang="en-GB">
                <a:solidFill>
                  <a:srgbClr val="262626"/>
                </a:solidFill>
              </a:rPr>
              <a:t>You’re Finished!!!</a:t>
            </a:r>
          </a:p>
        </p:txBody>
      </p:sp>
      <p:sp>
        <p:nvSpPr>
          <p:cNvPr id="3" name="Content Placeholder 2"/>
          <p:cNvSpPr>
            <a:spLocks noGrp="1"/>
          </p:cNvSpPr>
          <p:nvPr>
            <p:ph idx="1"/>
          </p:nvPr>
        </p:nvSpPr>
        <p:spPr>
          <a:xfrm>
            <a:off x="1295402" y="2556932"/>
            <a:ext cx="6256866" cy="3318936"/>
          </a:xfrm>
        </p:spPr>
        <p:txBody>
          <a:bodyPr>
            <a:normAutofit/>
          </a:bodyPr>
          <a:lstStyle/>
          <a:p>
            <a:pPr marL="0" indent="0">
              <a:lnSpc>
                <a:spcPct val="90000"/>
              </a:lnSpc>
              <a:buNone/>
            </a:pPr>
            <a:r>
              <a:rPr lang="en-GB" sz="2200" dirty="0">
                <a:solidFill>
                  <a:srgbClr val="262626"/>
                </a:solidFill>
              </a:rPr>
              <a:t>Well done boys and girls you are now officially finished for today!  </a:t>
            </a:r>
          </a:p>
          <a:p>
            <a:pPr marL="0" indent="0">
              <a:lnSpc>
                <a:spcPct val="90000"/>
              </a:lnSpc>
              <a:buNone/>
            </a:pPr>
            <a:r>
              <a:rPr lang="en-GB" sz="2200" dirty="0">
                <a:solidFill>
                  <a:srgbClr val="262626"/>
                </a:solidFill>
              </a:rPr>
              <a:t>Don’t worry if you didn’t manage to complete all the activities and well done if you did! I appreciate anything you are trying to do at home. </a:t>
            </a:r>
          </a:p>
          <a:p>
            <a:pPr marL="0" indent="0">
              <a:lnSpc>
                <a:spcPct val="90000"/>
              </a:lnSpc>
              <a:buNone/>
            </a:pPr>
            <a:r>
              <a:rPr lang="en-GB" sz="2200" dirty="0">
                <a:solidFill>
                  <a:srgbClr val="262626"/>
                </a:solidFill>
              </a:rPr>
              <a:t>Have a good rest tonight and back to work tomorrow! </a:t>
            </a:r>
          </a:p>
          <a:p>
            <a:pPr marL="0" indent="0">
              <a:lnSpc>
                <a:spcPct val="90000"/>
              </a:lnSpc>
              <a:buNone/>
            </a:pPr>
            <a:endParaRPr lang="en-GB" sz="2200" dirty="0">
              <a:solidFill>
                <a:srgbClr val="262626"/>
              </a:solidFill>
            </a:endParaRPr>
          </a:p>
          <a:p>
            <a:pPr marL="0" indent="0">
              <a:lnSpc>
                <a:spcPct val="90000"/>
              </a:lnSpc>
              <a:buNone/>
            </a:pPr>
            <a:r>
              <a:rPr lang="en-GB" sz="2200" dirty="0">
                <a:solidFill>
                  <a:srgbClr val="262626"/>
                </a:solidFill>
              </a:rPr>
              <a:t> </a:t>
            </a:r>
          </a:p>
          <a:p>
            <a:pPr marL="0" indent="0">
              <a:lnSpc>
                <a:spcPct val="90000"/>
              </a:lnSpc>
              <a:buNone/>
            </a:pPr>
            <a:endParaRPr lang="en-GB" sz="2200" dirty="0">
              <a:solidFill>
                <a:srgbClr val="262626"/>
              </a:solidFill>
            </a:endParaRPr>
          </a:p>
        </p:txBody>
      </p:sp>
      <p:pic>
        <p:nvPicPr>
          <p:cNvPr id="6" name="Picture 5" descr="A picture containing clock&#10;&#10;Description automatically generated">
            <a:extLst>
              <a:ext uri="{FF2B5EF4-FFF2-40B4-BE49-F238E27FC236}">
                <a16:creationId xmlns:a16="http://schemas.microsoft.com/office/drawing/2014/main" id="{1C95A9A8-D5EC-41CA-A7E2-4CB391A515DC}"/>
              </a:ext>
            </a:extLst>
          </p:cNvPr>
          <p:cNvPicPr>
            <a:picLocks noChangeAspect="1"/>
          </p:cNvPicPr>
          <p:nvPr/>
        </p:nvPicPr>
        <p:blipFill>
          <a:blip r:embed="rId3"/>
          <a:stretch>
            <a:fillRect/>
          </a:stretch>
        </p:blipFill>
        <p:spPr>
          <a:xfrm>
            <a:off x="8085026" y="2757636"/>
            <a:ext cx="2739728" cy="2739728"/>
          </a:xfrm>
          <a:prstGeom prst="rect">
            <a:avLst/>
          </a:prstGeom>
          <a:ln w="57150" cmpd="thickThin">
            <a:solidFill>
              <a:srgbClr val="7F7F7F"/>
            </a:solidFill>
            <a:miter lim="800000"/>
          </a:ln>
        </p:spPr>
      </p:pic>
    </p:spTree>
    <p:extLst>
      <p:ext uri="{BB962C8B-B14F-4D97-AF65-F5344CB8AC3E}">
        <p14:creationId xmlns:p14="http://schemas.microsoft.com/office/powerpoint/2010/main" val="1966262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Morning Prayer</a:t>
            </a:r>
          </a:p>
        </p:txBody>
      </p:sp>
      <p:sp>
        <p:nvSpPr>
          <p:cNvPr id="3" name="Content Placeholder 2"/>
          <p:cNvSpPr>
            <a:spLocks noGrp="1"/>
          </p:cNvSpPr>
          <p:nvPr>
            <p:ph idx="1"/>
          </p:nvPr>
        </p:nvSpPr>
        <p:spPr/>
        <p:txBody>
          <a:bodyPr/>
          <a:lstStyle/>
          <a:p>
            <a:pPr marL="0" indent="0">
              <a:buNone/>
            </a:pPr>
            <a:r>
              <a:rPr lang="en-GB" dirty="0"/>
              <a:t>God our Father, as we prepare to begin our work, we ask you to help us use properly, the many gifts you have given us, so that we may fully benefit from our day together in school.  St. Barbara – Pray for us.  </a:t>
            </a:r>
          </a:p>
          <a:p>
            <a:pPr marL="0" indent="0">
              <a:buNone/>
            </a:pPr>
            <a:endParaRPr lang="en-GB" dirty="0"/>
          </a:p>
          <a:p>
            <a:pPr marL="0" indent="0">
              <a:buNone/>
            </a:pPr>
            <a:endParaRPr lang="en-GB" dirty="0"/>
          </a:p>
        </p:txBody>
      </p:sp>
      <p:pic>
        <p:nvPicPr>
          <p:cNvPr id="8" name="Picture 7" descr="A picture containing sitting, table, sign, clock&#10;&#10;Description automatically generated">
            <a:extLst>
              <a:ext uri="{FF2B5EF4-FFF2-40B4-BE49-F238E27FC236}">
                <a16:creationId xmlns:a16="http://schemas.microsoft.com/office/drawing/2014/main" id="{44E9A89E-733C-425C-B69C-728D90B705E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762240" y="3825493"/>
            <a:ext cx="3373120" cy="2250504"/>
          </a:xfrm>
          <a:prstGeom prst="rect">
            <a:avLst/>
          </a:prstGeom>
        </p:spPr>
      </p:pic>
    </p:spTree>
    <p:extLst>
      <p:ext uri="{BB962C8B-B14F-4D97-AF65-F5344CB8AC3E}">
        <p14:creationId xmlns:p14="http://schemas.microsoft.com/office/powerpoint/2010/main" val="1461948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Diocese of Motherwell</a:t>
            </a:r>
          </a:p>
        </p:txBody>
      </p:sp>
      <p:sp>
        <p:nvSpPr>
          <p:cNvPr id="3" name="Content Placeholder 2"/>
          <p:cNvSpPr>
            <a:spLocks noGrp="1"/>
          </p:cNvSpPr>
          <p:nvPr>
            <p:ph idx="1"/>
          </p:nvPr>
        </p:nvSpPr>
        <p:spPr/>
        <p:txBody>
          <a:bodyPr/>
          <a:lstStyle/>
          <a:p>
            <a:pPr marL="0" indent="0">
              <a:buNone/>
            </a:pPr>
            <a:r>
              <a:rPr lang="en-GB" dirty="0"/>
              <a:t>The Diocese of Motherwell are encouraging families to participate in the Angelus Challenge.  They are releasing videos every weekday on YouTube to help children with their participation.  Please find day 17 below:</a:t>
            </a:r>
          </a:p>
          <a:p>
            <a:pPr marL="0" indent="0">
              <a:buNone/>
            </a:pPr>
            <a:r>
              <a:rPr lang="en-GB" dirty="0">
                <a:hlinkClick r:id="rId2"/>
              </a:rPr>
              <a:t>https://www.youtube.com/watch?v=qmXiiQgpR6Q</a:t>
            </a:r>
            <a:r>
              <a:rPr lang="en-GB" dirty="0"/>
              <a:t> </a:t>
            </a:r>
          </a:p>
          <a:p>
            <a:pPr marL="0" indent="0">
              <a:buNone/>
            </a:pPr>
            <a:r>
              <a:rPr lang="en-GB" dirty="0"/>
              <a:t>When you have completed this why not colour in a flower on the Angelus Prayer Card.  Please find this uploaded onto the blog on the website.  </a:t>
            </a:r>
          </a:p>
        </p:txBody>
      </p:sp>
    </p:spTree>
    <p:extLst>
      <p:ext uri="{BB962C8B-B14F-4D97-AF65-F5344CB8AC3E}">
        <p14:creationId xmlns:p14="http://schemas.microsoft.com/office/powerpoint/2010/main" val="2683150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 – Sacrament of First Holy Communion</a:t>
            </a:r>
          </a:p>
        </p:txBody>
      </p:sp>
      <p:sp>
        <p:nvSpPr>
          <p:cNvPr id="3" name="Content Placeholder 2"/>
          <p:cNvSpPr>
            <a:spLocks noGrp="1"/>
          </p:cNvSpPr>
          <p:nvPr>
            <p:ph idx="1"/>
          </p:nvPr>
        </p:nvSpPr>
        <p:spPr/>
        <p:txBody>
          <a:bodyPr>
            <a:normAutofit/>
          </a:bodyPr>
          <a:lstStyle/>
          <a:p>
            <a:pPr marL="0" indent="0">
              <a:buNone/>
            </a:pPr>
            <a:r>
              <a:rPr lang="en-GB" dirty="0"/>
              <a:t>The Diocese of Motherwell has very kindly made available the First Holy Communion booklet we were working on in school and at home.  Please click </a:t>
            </a:r>
            <a:r>
              <a:rPr lang="en-GB" dirty="0">
                <a:hlinkClick r:id="rId2"/>
              </a:rPr>
              <a:t>here</a:t>
            </a:r>
            <a:r>
              <a:rPr lang="en-GB" dirty="0"/>
              <a:t> to download a copy.  Please be aware of copyright:</a:t>
            </a:r>
          </a:p>
          <a:p>
            <a:pPr marL="0" indent="0">
              <a:buNone/>
            </a:pPr>
            <a:r>
              <a:rPr lang="en-GB" sz="1300" b="1" dirty="0"/>
              <a:t>“Each Sacramental Workbook is copyright.  Consent is granted to copy, distribute and share these Sacramental Workbooks up to the time that our Government have allowed pupils return to normal school activities.  They will be removed from this website thereafter.  In downloading the content you agree to these terms.”</a:t>
            </a:r>
          </a:p>
        </p:txBody>
      </p:sp>
    </p:spTree>
    <p:extLst>
      <p:ext uri="{BB962C8B-B14F-4D97-AF65-F5344CB8AC3E}">
        <p14:creationId xmlns:p14="http://schemas.microsoft.com/office/powerpoint/2010/main" val="2662965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 – Sacrament of First Holy Communion</a:t>
            </a:r>
          </a:p>
        </p:txBody>
      </p:sp>
      <p:sp>
        <p:nvSpPr>
          <p:cNvPr id="3" name="Content Placeholder 2"/>
          <p:cNvSpPr>
            <a:spLocks noGrp="1"/>
          </p:cNvSpPr>
          <p:nvPr>
            <p:ph idx="1"/>
          </p:nvPr>
        </p:nvSpPr>
        <p:spPr>
          <a:xfrm>
            <a:off x="1390651" y="2556932"/>
            <a:ext cx="9601196" cy="3318936"/>
          </a:xfrm>
        </p:spPr>
        <p:txBody>
          <a:bodyPr>
            <a:normAutofit/>
          </a:bodyPr>
          <a:lstStyle/>
          <a:p>
            <a:pPr marL="0" indent="0">
              <a:buNone/>
            </a:pPr>
            <a:r>
              <a:rPr lang="en-GB" dirty="0"/>
              <a:t>“I am the bread of life, anyone who comes to me will not be hungry, and the man who believes in me will never be thirsty”                                                                                                                  John 6:35</a:t>
            </a:r>
          </a:p>
          <a:p>
            <a:pPr marL="0" indent="0">
              <a:buNone/>
            </a:pPr>
            <a:r>
              <a:rPr lang="en-GB" dirty="0"/>
              <a:t>We have learned that Jesus nourishes us on our faith journey towards our First Holy Communion. </a:t>
            </a:r>
          </a:p>
          <a:p>
            <a:pPr marL="0" indent="0">
              <a:buNone/>
            </a:pPr>
            <a:endParaRPr lang="en-GB" dirty="0"/>
          </a:p>
          <a:p>
            <a:pPr marL="0" indent="0">
              <a:buNone/>
            </a:pPr>
            <a:r>
              <a:rPr lang="en-GB" dirty="0"/>
              <a:t>Please complete page 25 of the Holy Communion Booklet. </a:t>
            </a:r>
          </a:p>
        </p:txBody>
      </p:sp>
    </p:spTree>
    <p:extLst>
      <p:ext uri="{BB962C8B-B14F-4D97-AF65-F5344CB8AC3E}">
        <p14:creationId xmlns:p14="http://schemas.microsoft.com/office/powerpoint/2010/main" val="4178165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t>
            </a:r>
          </a:p>
        </p:txBody>
      </p:sp>
      <p:sp>
        <p:nvSpPr>
          <p:cNvPr id="9" name="Content Placeholder 8"/>
          <p:cNvSpPr>
            <a:spLocks noGrp="1"/>
          </p:cNvSpPr>
          <p:nvPr>
            <p:ph idx="1"/>
          </p:nvPr>
        </p:nvSpPr>
        <p:spPr/>
        <p:txBody>
          <a:bodyPr>
            <a:normAutofit fontScale="92500" lnSpcReduction="20000"/>
          </a:bodyPr>
          <a:lstStyle/>
          <a:p>
            <a:r>
              <a:rPr lang="en-GB" dirty="0"/>
              <a:t>When Jesus needed to feel very close to his Father, what did he do? - He would pray.  Jesus prayed in the Garden of Gethsemane, before he was betrayed by Judas.  He prayed before he raised Lazarus from the dead and Jesus prayed during the Last Supper, before he broke the bread.  Like us Jesus needed to share his worries and problems with his heavenly Father; he knew that he was never alone.  Just as we are never alone.  God is always with us.</a:t>
            </a:r>
          </a:p>
          <a:p>
            <a:r>
              <a:rPr lang="en-GB" dirty="0"/>
              <a:t>When we pray we are having a conversation with God.  When we talk to God, he listens.  We don't have to have special times for saying prayers.  Often we say them at bedtime but we can talk to God at any time.  Do you ever feel unsure about what to say to God?  Don't worry as God our Father likes to hear about everything we have to tell him and he is always ready to listen.</a:t>
            </a:r>
          </a:p>
          <a:p>
            <a:pPr marL="0" indent="0">
              <a:buNone/>
            </a:pPr>
            <a:endParaRPr lang="en-GB" dirty="0"/>
          </a:p>
        </p:txBody>
      </p:sp>
    </p:spTree>
    <p:extLst>
      <p:ext uri="{BB962C8B-B14F-4D97-AF65-F5344CB8AC3E}">
        <p14:creationId xmlns:p14="http://schemas.microsoft.com/office/powerpoint/2010/main" val="2691955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t>
            </a:r>
          </a:p>
        </p:txBody>
      </p:sp>
      <p:sp>
        <p:nvSpPr>
          <p:cNvPr id="9" name="Content Placeholder 8"/>
          <p:cNvSpPr>
            <a:spLocks noGrp="1"/>
          </p:cNvSpPr>
          <p:nvPr>
            <p:ph idx="1"/>
          </p:nvPr>
        </p:nvSpPr>
        <p:spPr/>
        <p:txBody>
          <a:bodyPr>
            <a:normAutofit/>
          </a:bodyPr>
          <a:lstStyle/>
          <a:p>
            <a:r>
              <a:rPr lang="en-GB" dirty="0"/>
              <a:t>The apostles knew how important it was to pray to God but like us they often felt uncertain about how to pray.  One day they asked Jesus to teach them how to pray.  What was the prayer that Jesus taught them? - The Our Father.</a:t>
            </a:r>
          </a:p>
          <a:p>
            <a:r>
              <a:rPr lang="en-GB" dirty="0"/>
              <a:t>Watch this short video about how Jesus taught his disciples the Our Father:</a:t>
            </a:r>
          </a:p>
          <a:p>
            <a:pPr marL="0" indent="0">
              <a:buNone/>
            </a:pPr>
            <a:r>
              <a:rPr lang="en-GB" dirty="0">
                <a:hlinkClick r:id="rId2"/>
              </a:rPr>
              <a:t>https://www.youtube.com/watch?v=3B0d1_GRH7s</a:t>
            </a:r>
            <a:r>
              <a:rPr lang="en-GB" dirty="0"/>
              <a:t> </a:t>
            </a:r>
          </a:p>
        </p:txBody>
      </p:sp>
    </p:spTree>
    <p:extLst>
      <p:ext uri="{BB962C8B-B14F-4D97-AF65-F5344CB8AC3E}">
        <p14:creationId xmlns:p14="http://schemas.microsoft.com/office/powerpoint/2010/main" val="667740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normAutofit/>
          </a:bodyPr>
          <a:lstStyle/>
          <a:p>
            <a:r>
              <a:rPr lang="en-GB">
                <a:solidFill>
                  <a:srgbClr val="262626"/>
                </a:solidFill>
              </a:rPr>
              <a:t>R.E.</a:t>
            </a:r>
          </a:p>
        </p:txBody>
      </p:sp>
      <p:sp>
        <p:nvSpPr>
          <p:cNvPr id="9" name="Content Placeholder 8"/>
          <p:cNvSpPr>
            <a:spLocks noGrp="1"/>
          </p:cNvSpPr>
          <p:nvPr>
            <p:ph idx="1"/>
          </p:nvPr>
        </p:nvSpPr>
        <p:spPr>
          <a:xfrm>
            <a:off x="859249" y="2506132"/>
            <a:ext cx="6293391" cy="3500552"/>
          </a:xfrm>
        </p:spPr>
        <p:txBody>
          <a:bodyPr>
            <a:normAutofit/>
          </a:bodyPr>
          <a:lstStyle/>
          <a:p>
            <a:pPr marL="0" indent="0">
              <a:buNone/>
            </a:pPr>
            <a:r>
              <a:rPr lang="en-GB" dirty="0">
                <a:solidFill>
                  <a:srgbClr val="262626"/>
                </a:solidFill>
              </a:rPr>
              <a:t>Let's say the Our Father now.  I have copied the words to help you if you need it.</a:t>
            </a:r>
          </a:p>
          <a:p>
            <a:pPr marL="0" indent="0">
              <a:buNone/>
            </a:pPr>
            <a:endParaRPr lang="en-GB" dirty="0">
              <a:solidFill>
                <a:srgbClr val="262626"/>
              </a:solidFill>
            </a:endParaRPr>
          </a:p>
        </p:txBody>
      </p:sp>
      <p:pic>
        <p:nvPicPr>
          <p:cNvPr id="1026" name="Picture 2">
            <a:extLst>
              <a:ext uri="{FF2B5EF4-FFF2-40B4-BE49-F238E27FC236}">
                <a16:creationId xmlns:a16="http://schemas.microsoft.com/office/drawing/2014/main" id="{E59F13BC-4641-4D2D-8DA8-DA22C943023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51959" y="2582960"/>
            <a:ext cx="2413725" cy="3423724"/>
          </a:xfrm>
          <a:prstGeom prst="rect">
            <a:avLst/>
          </a:prstGeom>
          <a:noFill/>
          <a:ln w="57150" cmpd="thickThin">
            <a:solidFill>
              <a:srgbClr val="7F7F7F"/>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45963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15</TotalTime>
  <Words>1048</Words>
  <Application>Microsoft Office PowerPoint</Application>
  <PresentationFormat>Widescreen</PresentationFormat>
  <Paragraphs>155</Paragraphs>
  <Slides>27</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Garamond</vt:lpstr>
      <vt:lpstr>Organic</vt:lpstr>
      <vt:lpstr>P5/4 – Wednesday 26th May </vt:lpstr>
      <vt:lpstr>Timetable for today </vt:lpstr>
      <vt:lpstr>Morning Prayer</vt:lpstr>
      <vt:lpstr>Diocese of Motherwell</vt:lpstr>
      <vt:lpstr>R.E. – Sacrament of First Holy Communion</vt:lpstr>
      <vt:lpstr>R.E. – Sacrament of First Holy Communion</vt:lpstr>
      <vt:lpstr>R.E.</vt:lpstr>
      <vt:lpstr>R.E.</vt:lpstr>
      <vt:lpstr>R.E.</vt:lpstr>
      <vt:lpstr>R.E.</vt:lpstr>
      <vt:lpstr>Numeracy</vt:lpstr>
      <vt:lpstr>Number Talks </vt:lpstr>
      <vt:lpstr>Number Talks - Answers </vt:lpstr>
      <vt:lpstr>Maths</vt:lpstr>
      <vt:lpstr>Literacy</vt:lpstr>
      <vt:lpstr>Literacy</vt:lpstr>
      <vt:lpstr>Literacy</vt:lpstr>
      <vt:lpstr>Literacy</vt:lpstr>
      <vt:lpstr>Health and Wellbeing</vt:lpstr>
      <vt:lpstr>Health and Wellbeing</vt:lpstr>
      <vt:lpstr>Grid Work</vt:lpstr>
      <vt:lpstr>Good Work! </vt:lpstr>
      <vt:lpstr>Good Work! </vt:lpstr>
      <vt:lpstr>Good Work! </vt:lpstr>
      <vt:lpstr>Good Work! </vt:lpstr>
      <vt:lpstr>Prayer at the End of the Day</vt:lpstr>
      <vt:lpstr>You’re Finished!!!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P5/4 – Wednesday 26th May </dc:title>
  <dc:creator>Brian McGill</dc:creator>
  <cp:lastModifiedBy>Brian McGill</cp:lastModifiedBy>
  <cp:revision>12</cp:revision>
  <dcterms:created xsi:type="dcterms:W3CDTF">2020-05-26T12:23:47Z</dcterms:created>
  <dcterms:modified xsi:type="dcterms:W3CDTF">2020-05-26T20:31:33Z</dcterms:modified>
</cp:coreProperties>
</file>