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2CF"/>
    <a:srgbClr val="1BFFF2"/>
    <a:srgbClr val="CC3399"/>
    <a:srgbClr val="FFEC7C"/>
    <a:srgbClr val="E793FF"/>
    <a:srgbClr val="CDF1FF"/>
    <a:srgbClr val="E9FF82"/>
    <a:srgbClr val="B5FFCD"/>
    <a:srgbClr val="875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37" autoAdjust="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317B1-B36E-D74E-ACE6-A69C610BBE50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666C2-1947-B648-94E6-1A58D3434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97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317B1-B36E-D74E-ACE6-A69C610BBE50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666C2-1947-B648-94E6-1A58D3434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834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317B1-B36E-D74E-ACE6-A69C610BBE50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666C2-1947-B648-94E6-1A58D3434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776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317B1-B36E-D74E-ACE6-A69C610BBE50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666C2-1947-B648-94E6-1A58D3434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866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317B1-B36E-D74E-ACE6-A69C610BBE50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666C2-1947-B648-94E6-1A58D3434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887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317B1-B36E-D74E-ACE6-A69C610BBE50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666C2-1947-B648-94E6-1A58D3434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019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317B1-B36E-D74E-ACE6-A69C610BBE50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666C2-1947-B648-94E6-1A58D3434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437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317B1-B36E-D74E-ACE6-A69C610BBE50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666C2-1947-B648-94E6-1A58D3434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237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317B1-B36E-D74E-ACE6-A69C610BBE50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666C2-1947-B648-94E6-1A58D3434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74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317B1-B36E-D74E-ACE6-A69C610BBE50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666C2-1947-B648-94E6-1A58D3434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756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317B1-B36E-D74E-ACE6-A69C610BBE50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666C2-1947-B648-94E6-1A58D3434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05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317B1-B36E-D74E-ACE6-A69C610BBE50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666C2-1947-B648-94E6-1A58D34346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81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2000">
              <a:schemeClr val="bg1"/>
            </a:gs>
            <a:gs pos="100000">
              <a:srgbClr val="1BFFF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b="1" spc="30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Comic Sans MS"/>
                <a:cs typeface="Comic Sans MS"/>
              </a:rPr>
              <a:t>Handling Data</a:t>
            </a:r>
            <a:endParaRPr lang="en-US" sz="6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366FF"/>
                </a:solidFill>
                <a:latin typeface="Comic Sans MS"/>
                <a:cs typeface="Comic Sans MS"/>
              </a:rPr>
              <a:t>The Mean and</a:t>
            </a:r>
            <a:r>
              <a:rPr lang="en-US" dirty="0" smtClean="0">
                <a:solidFill>
                  <a:srgbClr val="3366FF"/>
                </a:solidFill>
                <a:latin typeface="Comic Sans MS"/>
                <a:cs typeface="Comic Sans MS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mic Sans MS"/>
                <a:cs typeface="Comic Sans MS"/>
              </a:rPr>
              <a:t>Range</a:t>
            </a:r>
            <a:endParaRPr lang="en-US" dirty="0">
              <a:solidFill>
                <a:srgbClr val="3366FF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45402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6000">
              <a:srgbClr val="FFC2CF"/>
            </a:gs>
            <a:gs pos="63000">
              <a:schemeClr val="bg1"/>
            </a:gs>
            <a:gs pos="100000">
              <a:schemeClr val="bg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6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/>
                <a:cs typeface="Comic Sans MS"/>
              </a:rPr>
              <a:t>The Mean</a:t>
            </a:r>
            <a:endParaRPr lang="en-US" sz="66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48215"/>
            <a:ext cx="9144000" cy="56907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CC3399"/>
                </a:solidFill>
                <a:latin typeface="Comic Sans MS"/>
                <a:cs typeface="Comic Sans MS"/>
              </a:rPr>
              <a:t>The mean is the average</a:t>
            </a:r>
            <a:endParaRPr lang="en-US" sz="2800" i="1" dirty="0" smtClean="0">
              <a:solidFill>
                <a:srgbClr val="CC3399"/>
              </a:solidFill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sz="2000" dirty="0" smtClean="0">
                <a:latin typeface="Comic Sans MS"/>
                <a:cs typeface="Comic Sans MS"/>
              </a:rPr>
              <a:t>To </a:t>
            </a:r>
            <a:r>
              <a:rPr lang="en-US" sz="2000" dirty="0">
                <a:latin typeface="Comic Sans MS"/>
                <a:cs typeface="Comic Sans MS"/>
              </a:rPr>
              <a:t>find the mean, add up all of the values to find a total.</a:t>
            </a:r>
          </a:p>
          <a:p>
            <a:pPr marL="0" indent="0" algn="ctr">
              <a:buNone/>
            </a:pPr>
            <a:r>
              <a:rPr lang="en-US" sz="2000" dirty="0" smtClean="0">
                <a:latin typeface="Comic Sans MS"/>
                <a:cs typeface="Comic Sans MS"/>
              </a:rPr>
              <a:t>Divide </a:t>
            </a:r>
            <a:r>
              <a:rPr lang="en-US" sz="2000" dirty="0">
                <a:latin typeface="Comic Sans MS"/>
                <a:cs typeface="Comic Sans MS"/>
              </a:rPr>
              <a:t>the total by the number of values you have added together </a:t>
            </a:r>
          </a:p>
          <a:p>
            <a:pPr marL="0" indent="0" algn="ctr">
              <a:buNone/>
            </a:pPr>
            <a:r>
              <a:rPr lang="en-US" sz="2000" dirty="0" smtClean="0">
                <a:latin typeface="Comic Sans MS"/>
                <a:cs typeface="Comic Sans MS"/>
              </a:rPr>
              <a:t>Work out the mean of these numbers</a:t>
            </a:r>
            <a:br>
              <a:rPr lang="en-US" sz="2000" dirty="0" smtClean="0">
                <a:latin typeface="Comic Sans MS"/>
                <a:cs typeface="Comic Sans MS"/>
              </a:rPr>
            </a:br>
            <a:endParaRPr lang="en-US" sz="2000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sz="2800" b="1" dirty="0" smtClean="0">
                <a:solidFill>
                  <a:srgbClr val="CC3399"/>
                </a:solidFill>
                <a:latin typeface="Comic Sans MS"/>
                <a:cs typeface="Comic Sans MS"/>
              </a:rPr>
              <a:t>10, 20, 15, 5</a:t>
            </a:r>
            <a:endParaRPr lang="en-US" sz="2800" b="1" dirty="0">
              <a:solidFill>
                <a:srgbClr val="CC3399"/>
              </a:solidFill>
              <a:latin typeface="Comic Sans MS"/>
              <a:cs typeface="Comic Sans MS"/>
            </a:endParaRPr>
          </a:p>
          <a:p>
            <a:pPr marL="0" indent="0" algn="ctr">
              <a:buNone/>
            </a:pPr>
            <a:endParaRPr lang="en-US" sz="2800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dirty="0" smtClean="0">
                <a:latin typeface="Comic Sans MS"/>
                <a:cs typeface="Comic Sans MS"/>
              </a:rPr>
              <a:t>5 + 10 + 15 + 20 = 50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7030A0"/>
                </a:solidFill>
                <a:latin typeface="Comic Sans MS"/>
                <a:cs typeface="Comic Sans MS"/>
              </a:rPr>
              <a:t>50 </a:t>
            </a:r>
            <a:r>
              <a:rPr lang="en-GB" b="1" dirty="0" smtClean="0">
                <a:solidFill>
                  <a:srgbClr val="7030A0"/>
                </a:solidFill>
                <a:latin typeface="Comic Sans MS" pitchFamily="66" charset="0"/>
              </a:rPr>
              <a:t>÷ 4 = 12.5</a:t>
            </a:r>
          </a:p>
          <a:p>
            <a:pPr marL="0" indent="0" algn="ctr">
              <a:buNone/>
            </a:pPr>
            <a:r>
              <a:rPr lang="en-GB" i="1" dirty="0" smtClean="0">
                <a:solidFill>
                  <a:srgbClr val="00B050"/>
                </a:solidFill>
                <a:latin typeface="Comic Sans MS" pitchFamily="66" charset="0"/>
                <a:cs typeface="Comic Sans MS"/>
              </a:rPr>
              <a:t>The mean is 12.5</a:t>
            </a:r>
            <a:endParaRPr lang="en-US" i="1" dirty="0">
              <a:solidFill>
                <a:srgbClr val="00B050"/>
              </a:solidFill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sz="2400" i="1" dirty="0" smtClean="0">
                <a:latin typeface="Comic Sans MS"/>
                <a:cs typeface="Comic Sans MS"/>
              </a:rPr>
              <a:t>(Count them to check you have the same amount of numbers)</a:t>
            </a:r>
          </a:p>
          <a:p>
            <a:pPr marL="0" indent="0" algn="ctr">
              <a:buNone/>
            </a:pPr>
            <a:endParaRPr lang="en-US" sz="2800" dirty="0" smtClean="0">
              <a:latin typeface="Comic Sans MS"/>
              <a:cs typeface="Comic Sans M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1019" y="3958683"/>
            <a:ext cx="8965881" cy="278026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701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2CF"/>
            </a:gs>
            <a:gs pos="60000">
              <a:schemeClr val="bg1"/>
            </a:gs>
            <a:gs pos="99000">
              <a:schemeClr val="bg1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73175" y="2395430"/>
            <a:ext cx="8970825" cy="1734642"/>
          </a:xfrm>
        </p:spPr>
        <p:txBody>
          <a:bodyPr>
            <a:noAutofit/>
          </a:bodyPr>
          <a:lstStyle/>
          <a:p>
            <a:r>
              <a:rPr lang="en-US" sz="13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Comic Sans MS"/>
                <a:cs typeface="Comic Sans MS"/>
              </a:rPr>
              <a:t>The Range</a:t>
            </a:r>
            <a:endParaRPr lang="en-US" sz="138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76110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DF1FF"/>
            </a:gs>
            <a:gs pos="69000">
              <a:schemeClr val="bg1">
                <a:lumMod val="89000"/>
                <a:alpha val="94000"/>
              </a:schemeClr>
            </a:gs>
            <a:gs pos="99000">
              <a:schemeClr val="bg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36702"/>
            <a:ext cx="9144000" cy="60997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FF0000"/>
                </a:solidFill>
                <a:latin typeface="Comic Sans MS"/>
                <a:cs typeface="Comic Sans MS"/>
              </a:rPr>
              <a:t>The range is the difference between the lowest and the highest value.</a:t>
            </a:r>
            <a:endParaRPr lang="en-US" sz="3600" i="1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 algn="ctr">
              <a:buNone/>
            </a:pPr>
            <a:endParaRPr lang="en-US" sz="3600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dirty="0" smtClean="0">
                <a:latin typeface="Comic Sans MS"/>
                <a:cs typeface="Comic Sans MS"/>
              </a:rPr>
              <a:t>Find the highest and lowest values</a:t>
            </a:r>
          </a:p>
          <a:p>
            <a:pPr marL="0" indent="0" algn="ctr">
              <a:buNone/>
            </a:pPr>
            <a:endParaRPr lang="en-US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dirty="0" smtClean="0">
                <a:latin typeface="Comic Sans MS"/>
                <a:cs typeface="Comic Sans MS"/>
              </a:rPr>
              <a:t>Subtract the lowest value from the highest </a:t>
            </a:r>
            <a:endParaRPr lang="en-US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sz="4000" dirty="0" smtClean="0">
                <a:latin typeface="Comic Sans MS"/>
                <a:cs typeface="Comic Sans MS"/>
              </a:rPr>
              <a:t>2, 2, 5, 6, 7, 8, 9 </a:t>
            </a:r>
          </a:p>
          <a:p>
            <a:pPr marL="0" indent="0" algn="ctr">
              <a:buNone/>
            </a:pPr>
            <a:r>
              <a:rPr lang="en-US" sz="40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9 – 2 = 7</a:t>
            </a:r>
          </a:p>
          <a:p>
            <a:pPr marL="0" indent="0" algn="ctr">
              <a:buNone/>
            </a:pPr>
            <a:r>
              <a:rPr lang="en-US" sz="3600" b="1" dirty="0" smtClean="0">
                <a:solidFill>
                  <a:srgbClr val="7030A0"/>
                </a:solidFill>
                <a:latin typeface="Comic Sans MS"/>
                <a:cs typeface="Comic Sans MS"/>
              </a:rPr>
              <a:t>Range = 7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89208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/>
                <a:cs typeface="Comic Sans MS"/>
              </a:rPr>
              <a:t>The Range</a:t>
            </a:r>
            <a:endParaRPr lang="en-US" sz="72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4" name="Oval 3"/>
          <p:cNvSpPr/>
          <p:nvPr/>
        </p:nvSpPr>
        <p:spPr>
          <a:xfrm>
            <a:off x="2442849" y="4815102"/>
            <a:ext cx="548387" cy="591643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107884" y="4815101"/>
            <a:ext cx="548387" cy="591643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71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6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/>
                <a:cs typeface="Comic Sans MS"/>
              </a:rPr>
              <a:t>The Range</a:t>
            </a:r>
            <a:endParaRPr lang="en-US" sz="6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25912"/>
            <a:ext cx="9144000" cy="57130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800" dirty="0" smtClean="0">
                <a:solidFill>
                  <a:srgbClr val="FF0000"/>
                </a:solidFill>
                <a:latin typeface="Comic Sans MS"/>
                <a:cs typeface="Comic Sans MS"/>
              </a:rPr>
              <a:t>The range is the difference between the lowest and the highest value.</a:t>
            </a:r>
            <a:endParaRPr lang="en-US" sz="2400" i="1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 algn="ctr">
              <a:buNone/>
            </a:pPr>
            <a:endParaRPr lang="en-US" sz="2000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sz="2000" dirty="0" smtClean="0">
                <a:latin typeface="Comic Sans MS"/>
                <a:cs typeface="Comic Sans MS"/>
              </a:rPr>
              <a:t>The range is the highest - lowest</a:t>
            </a:r>
          </a:p>
          <a:p>
            <a:pPr marL="0" indent="0" algn="ctr">
              <a:buNone/>
            </a:pPr>
            <a:r>
              <a:rPr lang="en-US" sz="2000" dirty="0" smtClean="0">
                <a:latin typeface="Comic Sans MS"/>
                <a:cs typeface="Comic Sans MS"/>
              </a:rPr>
              <a:t>Work out the range of these numbers</a:t>
            </a:r>
            <a:br>
              <a:rPr lang="en-US" sz="2000" dirty="0" smtClean="0">
                <a:latin typeface="Comic Sans MS"/>
                <a:cs typeface="Comic Sans MS"/>
              </a:rPr>
            </a:br>
            <a:r>
              <a:rPr lang="en-US" sz="2000" dirty="0" smtClean="0">
                <a:latin typeface="Comic Sans MS"/>
                <a:cs typeface="Comic Sans MS"/>
              </a:rPr>
              <a:t>*It helps if you order the values from smallest to largest.*</a:t>
            </a:r>
          </a:p>
          <a:p>
            <a:pPr marL="0" indent="0" algn="ctr">
              <a:buNone/>
            </a:pPr>
            <a:endParaRPr lang="en-US" sz="2000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sz="2800" dirty="0" smtClean="0">
                <a:latin typeface="Comic Sans MS"/>
                <a:cs typeface="Comic Sans MS"/>
              </a:rPr>
              <a:t>11, 23, 22, 14, 23, 10, 11, 16, 19</a:t>
            </a:r>
          </a:p>
          <a:p>
            <a:pPr marL="0" indent="0" algn="ctr">
              <a:buNone/>
            </a:pPr>
            <a:endParaRPr lang="en-US" sz="2800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sz="2400" i="1" dirty="0" smtClean="0">
                <a:latin typeface="Comic Sans MS"/>
                <a:cs typeface="Comic Sans MS"/>
              </a:rPr>
              <a:t>(order them from smallest to largest)</a:t>
            </a:r>
          </a:p>
          <a:p>
            <a:pPr marL="0" indent="0" algn="ctr">
              <a:buNone/>
            </a:pPr>
            <a:endParaRPr lang="en-US" sz="2800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sz="2800" dirty="0" smtClean="0">
                <a:latin typeface="Comic Sans MS"/>
                <a:cs typeface="Comic Sans MS"/>
              </a:rPr>
              <a:t>10, 11, 11, 14, 16, 19, 22, 23, 23</a:t>
            </a:r>
          </a:p>
          <a:p>
            <a:pPr marL="0" indent="0" algn="ctr">
              <a:buNone/>
            </a:pPr>
            <a:endParaRPr lang="en-US" sz="2800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sz="2400" i="1" dirty="0" smtClean="0">
                <a:latin typeface="Comic Sans MS"/>
                <a:cs typeface="Comic Sans MS"/>
              </a:rPr>
              <a:t>(Count them to check you have the same amount of numbers)</a:t>
            </a:r>
          </a:p>
          <a:p>
            <a:pPr marL="0" indent="0" algn="ctr">
              <a:buNone/>
            </a:pPr>
            <a:endParaRPr lang="en-US" sz="2800" dirty="0" smtClean="0">
              <a:latin typeface="Comic Sans MS"/>
              <a:cs typeface="Comic Sans MS"/>
            </a:endParaRPr>
          </a:p>
        </p:txBody>
      </p:sp>
      <p:sp>
        <p:nvSpPr>
          <p:cNvPr id="4" name="Oval 3"/>
          <p:cNvSpPr/>
          <p:nvPr/>
        </p:nvSpPr>
        <p:spPr>
          <a:xfrm>
            <a:off x="1838853" y="5267836"/>
            <a:ext cx="674193" cy="584428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endCxn id="4" idx="7"/>
          </p:cNvCxnSpPr>
          <p:nvPr/>
        </p:nvCxnSpPr>
        <p:spPr>
          <a:xfrm flipH="1">
            <a:off x="2414313" y="4849356"/>
            <a:ext cx="5046644" cy="50406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460956" y="4154920"/>
            <a:ext cx="1605943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mic Sans MS"/>
                <a:cs typeface="Comic Sans MS"/>
              </a:rPr>
              <a:t>23 – 10 = 13</a:t>
            </a:r>
          </a:p>
          <a:p>
            <a:pPr algn="ctr"/>
            <a:r>
              <a:rPr lang="en-US" b="1" i="1" dirty="0" smtClean="0">
                <a:latin typeface="Comic Sans MS"/>
                <a:cs typeface="Comic Sans MS"/>
              </a:rPr>
              <a:t>The range is 13</a:t>
            </a:r>
            <a:endParaRPr lang="en-US" b="1" i="1" dirty="0">
              <a:latin typeface="Comic Sans MS"/>
              <a:cs typeface="Comic Sans MS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6670362" y="4849356"/>
            <a:ext cx="790595" cy="40443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6552102" y="5197955"/>
            <a:ext cx="674193" cy="584428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1019" y="4070195"/>
            <a:ext cx="8965881" cy="266875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925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6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/>
                <a:cs typeface="Comic Sans MS"/>
              </a:rPr>
              <a:t>The Range</a:t>
            </a:r>
            <a:endParaRPr lang="en-US" sz="6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25912"/>
            <a:ext cx="9144000" cy="57130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800" dirty="0" smtClean="0">
                <a:solidFill>
                  <a:srgbClr val="FF0000"/>
                </a:solidFill>
                <a:latin typeface="Comic Sans MS"/>
                <a:cs typeface="Comic Sans MS"/>
              </a:rPr>
              <a:t>The range is the difference between the lowest and the highest value.</a:t>
            </a:r>
            <a:endParaRPr lang="en-US" sz="2400" i="1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 algn="ctr">
              <a:buNone/>
            </a:pPr>
            <a:endParaRPr lang="en-US" sz="2000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sz="2000" dirty="0" smtClean="0">
                <a:latin typeface="Comic Sans MS"/>
                <a:cs typeface="Comic Sans MS"/>
              </a:rPr>
              <a:t>The range is the highest - lowest</a:t>
            </a:r>
          </a:p>
          <a:p>
            <a:pPr marL="0" indent="0" algn="ctr">
              <a:buNone/>
            </a:pPr>
            <a:r>
              <a:rPr lang="en-US" sz="2000" dirty="0" smtClean="0">
                <a:latin typeface="Comic Sans MS"/>
                <a:cs typeface="Comic Sans MS"/>
              </a:rPr>
              <a:t>Work out the range of these numbers</a:t>
            </a:r>
            <a:br>
              <a:rPr lang="en-US" sz="2000" dirty="0" smtClean="0">
                <a:latin typeface="Comic Sans MS"/>
                <a:cs typeface="Comic Sans MS"/>
              </a:rPr>
            </a:br>
            <a:r>
              <a:rPr lang="en-US" sz="2000" dirty="0" smtClean="0">
                <a:latin typeface="Comic Sans MS"/>
                <a:cs typeface="Comic Sans MS"/>
              </a:rPr>
              <a:t>*It helps if you order the values from smallest to largest.*</a:t>
            </a:r>
          </a:p>
          <a:p>
            <a:pPr marL="0" indent="0" algn="ctr">
              <a:buNone/>
            </a:pPr>
            <a:endParaRPr lang="en-US" sz="2000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sz="2800" dirty="0" smtClean="0">
                <a:latin typeface="Comic Sans MS"/>
                <a:cs typeface="Comic Sans MS"/>
              </a:rPr>
              <a:t>20, 32, 45, 23, 24, 54, 23, 50, 60</a:t>
            </a:r>
          </a:p>
          <a:p>
            <a:pPr marL="0" indent="0" algn="ctr">
              <a:buNone/>
            </a:pPr>
            <a:endParaRPr lang="en-US" sz="2800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sz="2400" i="1" dirty="0" smtClean="0">
                <a:latin typeface="Comic Sans MS"/>
                <a:cs typeface="Comic Sans MS"/>
              </a:rPr>
              <a:t>(order them from smallest to largest)</a:t>
            </a:r>
          </a:p>
          <a:p>
            <a:pPr marL="0" indent="0" algn="ctr">
              <a:buNone/>
            </a:pPr>
            <a:endParaRPr lang="en-US" sz="2800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sz="2800" dirty="0" smtClean="0">
                <a:latin typeface="Comic Sans MS"/>
                <a:cs typeface="Comic Sans MS"/>
              </a:rPr>
              <a:t>20, 23, 23, 24, 32, 45, 50, 54, 60</a:t>
            </a:r>
            <a:endParaRPr lang="en-US" sz="2800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endParaRPr lang="en-US" sz="2800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sz="2400" i="1" dirty="0" smtClean="0">
                <a:latin typeface="Comic Sans MS"/>
                <a:cs typeface="Comic Sans MS"/>
              </a:rPr>
              <a:t>(Count them to check you have the same amount of numbers)</a:t>
            </a:r>
          </a:p>
          <a:p>
            <a:pPr marL="0" indent="0" algn="ctr">
              <a:buNone/>
            </a:pPr>
            <a:endParaRPr lang="en-US" sz="2800" dirty="0" smtClean="0">
              <a:latin typeface="Comic Sans MS"/>
              <a:cs typeface="Comic Sans MS"/>
            </a:endParaRPr>
          </a:p>
        </p:txBody>
      </p:sp>
      <p:sp>
        <p:nvSpPr>
          <p:cNvPr id="4" name="Oval 3"/>
          <p:cNvSpPr/>
          <p:nvPr/>
        </p:nvSpPr>
        <p:spPr>
          <a:xfrm>
            <a:off x="1717165" y="5267836"/>
            <a:ext cx="674193" cy="584428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endCxn id="4" idx="7"/>
          </p:cNvCxnSpPr>
          <p:nvPr/>
        </p:nvCxnSpPr>
        <p:spPr>
          <a:xfrm flipH="1">
            <a:off x="2292625" y="4849356"/>
            <a:ext cx="5168331" cy="50406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460956" y="4154920"/>
            <a:ext cx="1605943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mic Sans MS"/>
                <a:cs typeface="Comic Sans MS"/>
              </a:rPr>
              <a:t>60 – 20 = 40</a:t>
            </a:r>
          </a:p>
          <a:p>
            <a:pPr algn="ctr"/>
            <a:r>
              <a:rPr lang="en-US" b="1" i="1" dirty="0" smtClean="0">
                <a:latin typeface="Comic Sans MS"/>
                <a:cs typeface="Comic Sans MS"/>
              </a:rPr>
              <a:t>The range is 40</a:t>
            </a:r>
            <a:endParaRPr lang="en-US" b="1" i="1" dirty="0">
              <a:latin typeface="Comic Sans MS"/>
              <a:cs typeface="Comic Sans MS"/>
            </a:endParaRPr>
          </a:p>
        </p:txBody>
      </p:sp>
      <p:cxnSp>
        <p:nvCxnSpPr>
          <p:cNvPr id="10" name="Straight Arrow Connector 9"/>
          <p:cNvCxnSpPr>
            <a:endCxn id="9" idx="0"/>
          </p:cNvCxnSpPr>
          <p:nvPr/>
        </p:nvCxnSpPr>
        <p:spPr>
          <a:xfrm flipH="1">
            <a:off x="7123861" y="4849356"/>
            <a:ext cx="337097" cy="34859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6786764" y="5197955"/>
            <a:ext cx="674193" cy="584428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1019" y="4047893"/>
            <a:ext cx="8965881" cy="269105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595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6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/>
                <a:cs typeface="Comic Sans MS"/>
              </a:rPr>
              <a:t>The Range</a:t>
            </a:r>
            <a:endParaRPr lang="en-US" sz="6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25912"/>
            <a:ext cx="9144000" cy="57130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800" dirty="0" smtClean="0">
                <a:solidFill>
                  <a:srgbClr val="FF0000"/>
                </a:solidFill>
                <a:latin typeface="Comic Sans MS"/>
                <a:cs typeface="Comic Sans MS"/>
              </a:rPr>
              <a:t>The range is the difference between the lowest and the highest value.</a:t>
            </a:r>
            <a:endParaRPr lang="en-US" sz="2400" i="1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0" indent="0" algn="ctr">
              <a:buNone/>
            </a:pPr>
            <a:endParaRPr lang="en-US" sz="2000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sz="2000" dirty="0" smtClean="0">
                <a:latin typeface="Comic Sans MS"/>
                <a:cs typeface="Comic Sans MS"/>
              </a:rPr>
              <a:t>The range is the highest - lowest</a:t>
            </a:r>
          </a:p>
          <a:p>
            <a:pPr marL="0" indent="0" algn="ctr">
              <a:buNone/>
            </a:pPr>
            <a:r>
              <a:rPr lang="en-US" sz="2000" dirty="0" smtClean="0">
                <a:latin typeface="Comic Sans MS"/>
                <a:cs typeface="Comic Sans MS"/>
              </a:rPr>
              <a:t>Work out the range of these numbers</a:t>
            </a:r>
            <a:br>
              <a:rPr lang="en-US" sz="2000" dirty="0" smtClean="0">
                <a:latin typeface="Comic Sans MS"/>
                <a:cs typeface="Comic Sans MS"/>
              </a:rPr>
            </a:br>
            <a:r>
              <a:rPr lang="en-US" sz="2000" dirty="0" smtClean="0">
                <a:latin typeface="Comic Sans MS"/>
                <a:cs typeface="Comic Sans MS"/>
              </a:rPr>
              <a:t>*It helps if you order the values from smallest to largest.*</a:t>
            </a:r>
          </a:p>
          <a:p>
            <a:pPr marL="0" indent="0" algn="ctr">
              <a:buNone/>
            </a:pPr>
            <a:endParaRPr lang="en-US" sz="2000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sz="2800" dirty="0" smtClean="0">
                <a:latin typeface="Comic Sans MS"/>
                <a:cs typeface="Comic Sans MS"/>
              </a:rPr>
              <a:t>12, 17, 32, 21, 50, 43, 23, 5, 23, 21, 21</a:t>
            </a:r>
          </a:p>
          <a:p>
            <a:pPr marL="0" indent="0" algn="ctr">
              <a:buNone/>
            </a:pPr>
            <a:endParaRPr lang="en-US" sz="2800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sz="2400" i="1" dirty="0" smtClean="0">
                <a:latin typeface="Comic Sans MS"/>
                <a:cs typeface="Comic Sans MS"/>
              </a:rPr>
              <a:t>(order them from smallest to largest)</a:t>
            </a:r>
          </a:p>
          <a:p>
            <a:pPr marL="0" indent="0" algn="ctr">
              <a:buNone/>
            </a:pPr>
            <a:endParaRPr lang="en-US" sz="2800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sz="2800" dirty="0" smtClean="0">
                <a:latin typeface="Comic Sans MS"/>
                <a:cs typeface="Comic Sans MS"/>
              </a:rPr>
              <a:t>5, 12, 17, 21, 21, 21, 23, 23, 32, 43, 50</a:t>
            </a:r>
            <a:endParaRPr lang="en-US" sz="2800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endParaRPr lang="en-US" sz="2800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sz="2400" i="1" dirty="0" smtClean="0">
                <a:latin typeface="Comic Sans MS"/>
                <a:cs typeface="Comic Sans MS"/>
              </a:rPr>
              <a:t>(Count them to check you have the same amount of numbers)</a:t>
            </a:r>
          </a:p>
          <a:p>
            <a:pPr marL="0" indent="0" algn="ctr">
              <a:buNone/>
            </a:pPr>
            <a:endParaRPr lang="en-US" sz="2800" dirty="0" smtClean="0">
              <a:latin typeface="Comic Sans MS"/>
              <a:cs typeface="Comic Sans MS"/>
            </a:endParaRPr>
          </a:p>
        </p:txBody>
      </p:sp>
      <p:sp>
        <p:nvSpPr>
          <p:cNvPr id="4" name="Oval 3"/>
          <p:cNvSpPr/>
          <p:nvPr/>
        </p:nvSpPr>
        <p:spPr>
          <a:xfrm>
            <a:off x="1204209" y="5180686"/>
            <a:ext cx="674193" cy="584428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endCxn id="4" idx="7"/>
          </p:cNvCxnSpPr>
          <p:nvPr/>
        </p:nvCxnSpPr>
        <p:spPr>
          <a:xfrm flipH="1">
            <a:off x="1779669" y="4884234"/>
            <a:ext cx="5681287" cy="38203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460956" y="4154920"/>
            <a:ext cx="1605943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omic Sans MS"/>
                <a:cs typeface="Comic Sans MS"/>
              </a:rPr>
              <a:t>50 – 5 = 45</a:t>
            </a:r>
          </a:p>
          <a:p>
            <a:pPr algn="ctr"/>
            <a:r>
              <a:rPr lang="en-US" b="1" i="1" dirty="0" smtClean="0">
                <a:latin typeface="Comic Sans MS"/>
                <a:cs typeface="Comic Sans MS"/>
              </a:rPr>
              <a:t>The range is 45</a:t>
            </a:r>
            <a:endParaRPr lang="en-US" b="1" i="1" dirty="0">
              <a:latin typeface="Comic Sans MS"/>
              <a:cs typeface="Comic Sans MS"/>
            </a:endParaRPr>
          </a:p>
        </p:txBody>
      </p:sp>
      <p:cxnSp>
        <p:nvCxnSpPr>
          <p:cNvPr id="10" name="Straight Arrow Connector 9"/>
          <p:cNvCxnSpPr>
            <a:endCxn id="9" idx="0"/>
          </p:cNvCxnSpPr>
          <p:nvPr/>
        </p:nvCxnSpPr>
        <p:spPr>
          <a:xfrm flipH="1">
            <a:off x="7545232" y="5078250"/>
            <a:ext cx="168548" cy="18958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7208135" y="5267836"/>
            <a:ext cx="674193" cy="584428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00000" scaled="0"/>
            <a:tileRect/>
          </a:gra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1019" y="4036741"/>
            <a:ext cx="8965881" cy="270220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108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793FF"/>
            </a:gs>
            <a:gs pos="69000">
              <a:schemeClr val="bg1"/>
            </a:gs>
            <a:gs pos="99000">
              <a:schemeClr val="bg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73175" y="2395430"/>
            <a:ext cx="8970825" cy="1734642"/>
          </a:xfrm>
        </p:spPr>
        <p:txBody>
          <a:bodyPr>
            <a:noAutofit/>
          </a:bodyPr>
          <a:lstStyle/>
          <a:p>
            <a:r>
              <a:rPr lang="en-US" sz="138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omic Sans MS"/>
                <a:cs typeface="Comic Sans MS"/>
              </a:rPr>
              <a:t>The Mean</a:t>
            </a:r>
            <a:endParaRPr lang="en-US" sz="138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63824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6000">
              <a:srgbClr val="FFEC7C"/>
            </a:gs>
            <a:gs pos="78000">
              <a:schemeClr val="bg1"/>
            </a:gs>
            <a:gs pos="99000">
              <a:schemeClr val="bg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36702"/>
            <a:ext cx="9144000" cy="60997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rgbClr val="CC3399"/>
                </a:solidFill>
                <a:latin typeface="Comic Sans MS"/>
                <a:cs typeface="Comic Sans MS"/>
              </a:rPr>
              <a:t>The mean is the average.</a:t>
            </a:r>
            <a:endParaRPr lang="en-US" sz="3600" dirty="0">
              <a:solidFill>
                <a:srgbClr val="CC3399"/>
              </a:solidFill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dirty="0" smtClean="0">
                <a:latin typeface="Comic Sans MS"/>
                <a:cs typeface="Comic Sans MS"/>
              </a:rPr>
              <a:t>To find the mean, add up all of the values to find a total.</a:t>
            </a:r>
          </a:p>
          <a:p>
            <a:pPr marL="0" indent="0" algn="ctr">
              <a:buNone/>
            </a:pPr>
            <a:endParaRPr lang="en-US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dirty="0" smtClean="0">
                <a:latin typeface="Comic Sans MS"/>
                <a:cs typeface="Comic Sans MS"/>
              </a:rPr>
              <a:t>Divide the total by the number of values you have added together </a:t>
            </a:r>
            <a:endParaRPr lang="en-US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sz="4000" dirty="0" smtClean="0">
                <a:latin typeface="Comic Sans MS"/>
                <a:cs typeface="Comic Sans MS"/>
              </a:rPr>
              <a:t>2</a:t>
            </a:r>
            <a:r>
              <a:rPr lang="en-US" sz="4000" dirty="0">
                <a:latin typeface="Comic Sans MS"/>
                <a:cs typeface="Comic Sans MS"/>
              </a:rPr>
              <a:t> </a:t>
            </a:r>
            <a:r>
              <a:rPr lang="en-US" sz="4000" dirty="0" smtClean="0">
                <a:latin typeface="Comic Sans MS"/>
                <a:cs typeface="Comic Sans MS"/>
              </a:rPr>
              <a:t>+ 2 + 5 + 6 + 7 + 8 = 30</a:t>
            </a:r>
          </a:p>
          <a:p>
            <a:pPr marL="0" indent="0" algn="ctr">
              <a:buNone/>
            </a:pPr>
            <a:r>
              <a:rPr lang="en-US" sz="4000" b="1" dirty="0" smtClean="0">
                <a:solidFill>
                  <a:srgbClr val="7030A0"/>
                </a:solidFill>
                <a:latin typeface="Comic Sans MS"/>
                <a:cs typeface="Comic Sans MS"/>
              </a:rPr>
              <a:t>30</a:t>
            </a:r>
            <a:r>
              <a:rPr lang="en-US" sz="4000" b="1" dirty="0" smtClean="0">
                <a:solidFill>
                  <a:srgbClr val="7030A0"/>
                </a:solidFill>
                <a:latin typeface="Comic Sans MS" pitchFamily="66" charset="0"/>
                <a:cs typeface="Comic Sans MS"/>
              </a:rPr>
              <a:t> </a:t>
            </a:r>
            <a:r>
              <a:rPr lang="en-GB" sz="4000" b="1" dirty="0" smtClean="0">
                <a:solidFill>
                  <a:srgbClr val="7030A0"/>
                </a:solidFill>
                <a:latin typeface="Comic Sans MS" pitchFamily="66" charset="0"/>
              </a:rPr>
              <a:t>÷ 6 = 5</a:t>
            </a:r>
          </a:p>
          <a:p>
            <a:pPr marL="0" indent="0" algn="ctr">
              <a:buNone/>
            </a:pPr>
            <a:r>
              <a:rPr lang="en-GB" sz="4000" i="1" dirty="0" smtClean="0">
                <a:solidFill>
                  <a:srgbClr val="0070C0"/>
                </a:solidFill>
                <a:latin typeface="Comic Sans MS" pitchFamily="66" charset="0"/>
                <a:cs typeface="Comic Sans MS"/>
              </a:rPr>
              <a:t>The mean is 5</a:t>
            </a:r>
            <a:endParaRPr lang="en-US" sz="4000" i="1" dirty="0" smtClean="0">
              <a:solidFill>
                <a:srgbClr val="0070C0"/>
              </a:solidFill>
              <a:latin typeface="Comic Sans MS" pitchFamily="66" charset="0"/>
              <a:cs typeface="Comic Sans MS"/>
            </a:endParaRPr>
          </a:p>
        </p:txBody>
      </p:sp>
      <p:sp>
        <p:nvSpPr>
          <p:cNvPr id="6" name="Oval 5"/>
          <p:cNvSpPr/>
          <p:nvPr/>
        </p:nvSpPr>
        <p:spPr>
          <a:xfrm>
            <a:off x="1516566" y="4460488"/>
            <a:ext cx="591014" cy="54641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89208"/>
            <a:ext cx="8229600" cy="1143000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7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/>
                <a:cs typeface="Comic Sans MS"/>
              </a:rPr>
              <a:t>The Mean</a:t>
            </a:r>
            <a:endParaRPr lang="en-US" sz="72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7" name="Oval 6"/>
          <p:cNvSpPr/>
          <p:nvPr/>
        </p:nvSpPr>
        <p:spPr>
          <a:xfrm>
            <a:off x="2416098" y="4460488"/>
            <a:ext cx="591014" cy="54641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4947424" y="4473498"/>
            <a:ext cx="591014" cy="54641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3248723" y="4490225"/>
            <a:ext cx="591014" cy="54641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4092498" y="4460488"/>
            <a:ext cx="591014" cy="54641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5828371" y="4460488"/>
            <a:ext cx="591014" cy="54641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Arrow Connector 12"/>
          <p:cNvCxnSpPr>
            <a:stCxn id="11" idx="4"/>
          </p:cNvCxnSpPr>
          <p:nvPr/>
        </p:nvCxnSpPr>
        <p:spPr>
          <a:xfrm flipH="1">
            <a:off x="4861932" y="5006898"/>
            <a:ext cx="1261946" cy="4014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4761571" y="5006897"/>
            <a:ext cx="340112" cy="4014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470710" y="5006896"/>
            <a:ext cx="123592" cy="3010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789091" y="4936274"/>
            <a:ext cx="743415" cy="3717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864005" y="4958576"/>
            <a:ext cx="1524000" cy="3494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1994210" y="4956716"/>
            <a:ext cx="2538296" cy="451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125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BFFF2"/>
            </a:gs>
            <a:gs pos="50000">
              <a:schemeClr val="bg1"/>
            </a:gs>
            <a:gs pos="100000">
              <a:schemeClr val="bg1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6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/>
                <a:cs typeface="Comic Sans MS"/>
              </a:rPr>
              <a:t>The Mean</a:t>
            </a:r>
            <a:endParaRPr lang="en-US" sz="66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48215"/>
            <a:ext cx="9144000" cy="56907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CC3399"/>
                </a:solidFill>
                <a:latin typeface="Comic Sans MS"/>
                <a:cs typeface="Comic Sans MS"/>
              </a:rPr>
              <a:t>The mean is the average</a:t>
            </a:r>
            <a:endParaRPr lang="en-US" sz="2800" i="1" dirty="0" smtClean="0">
              <a:solidFill>
                <a:srgbClr val="CC3399"/>
              </a:solidFill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sz="2000" dirty="0" smtClean="0">
                <a:latin typeface="Comic Sans MS"/>
                <a:cs typeface="Comic Sans MS"/>
              </a:rPr>
              <a:t>To </a:t>
            </a:r>
            <a:r>
              <a:rPr lang="en-US" sz="2000" dirty="0">
                <a:latin typeface="Comic Sans MS"/>
                <a:cs typeface="Comic Sans MS"/>
              </a:rPr>
              <a:t>find the mean, add up all of the values to find a total.</a:t>
            </a:r>
          </a:p>
          <a:p>
            <a:pPr marL="0" indent="0" algn="ctr">
              <a:buNone/>
            </a:pPr>
            <a:r>
              <a:rPr lang="en-US" sz="2000" dirty="0" smtClean="0">
                <a:latin typeface="Comic Sans MS"/>
                <a:cs typeface="Comic Sans MS"/>
              </a:rPr>
              <a:t>Divide </a:t>
            </a:r>
            <a:r>
              <a:rPr lang="en-US" sz="2000" dirty="0">
                <a:latin typeface="Comic Sans MS"/>
                <a:cs typeface="Comic Sans MS"/>
              </a:rPr>
              <a:t>the total by the number of values you have added together </a:t>
            </a:r>
          </a:p>
          <a:p>
            <a:pPr marL="0" indent="0" algn="ctr">
              <a:buNone/>
            </a:pPr>
            <a:r>
              <a:rPr lang="en-US" sz="2000" dirty="0" smtClean="0">
                <a:latin typeface="Comic Sans MS"/>
                <a:cs typeface="Comic Sans MS"/>
              </a:rPr>
              <a:t>Work out the mean of these numbers</a:t>
            </a:r>
            <a:br>
              <a:rPr lang="en-US" sz="2000" dirty="0" smtClean="0">
                <a:latin typeface="Comic Sans MS"/>
                <a:cs typeface="Comic Sans MS"/>
              </a:rPr>
            </a:br>
            <a:endParaRPr lang="en-US" sz="2000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sz="2800" b="1" dirty="0" smtClean="0">
                <a:solidFill>
                  <a:srgbClr val="CC3399"/>
                </a:solidFill>
                <a:latin typeface="Comic Sans MS"/>
                <a:cs typeface="Comic Sans MS"/>
              </a:rPr>
              <a:t>11, 12, 10</a:t>
            </a:r>
            <a:endParaRPr lang="en-US" sz="2800" b="1" dirty="0">
              <a:solidFill>
                <a:srgbClr val="CC3399"/>
              </a:solidFill>
              <a:latin typeface="Comic Sans MS"/>
              <a:cs typeface="Comic Sans MS"/>
            </a:endParaRPr>
          </a:p>
          <a:p>
            <a:pPr marL="0" indent="0" algn="ctr">
              <a:buNone/>
            </a:pPr>
            <a:endParaRPr lang="en-US" sz="2800" dirty="0"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dirty="0" smtClean="0">
                <a:latin typeface="Comic Sans MS"/>
                <a:cs typeface="Comic Sans MS"/>
              </a:rPr>
              <a:t>10 + 11 + 12 = 33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7030A0"/>
                </a:solidFill>
                <a:latin typeface="Comic Sans MS"/>
                <a:cs typeface="Comic Sans MS"/>
              </a:rPr>
              <a:t>33 </a:t>
            </a:r>
            <a:r>
              <a:rPr lang="en-GB" b="1" dirty="0" smtClean="0">
                <a:solidFill>
                  <a:srgbClr val="7030A0"/>
                </a:solidFill>
                <a:latin typeface="Comic Sans MS" pitchFamily="66" charset="0"/>
              </a:rPr>
              <a:t>÷ 3 = 11</a:t>
            </a:r>
          </a:p>
          <a:p>
            <a:pPr marL="0" indent="0" algn="ctr">
              <a:buNone/>
            </a:pPr>
            <a:r>
              <a:rPr lang="en-GB" i="1" dirty="0" smtClean="0">
                <a:solidFill>
                  <a:srgbClr val="00B050"/>
                </a:solidFill>
                <a:latin typeface="Comic Sans MS" pitchFamily="66" charset="0"/>
                <a:cs typeface="Comic Sans MS"/>
              </a:rPr>
              <a:t>The mean is 11</a:t>
            </a:r>
            <a:endParaRPr lang="en-US" i="1" dirty="0">
              <a:solidFill>
                <a:srgbClr val="00B050"/>
              </a:solidFill>
              <a:latin typeface="Comic Sans MS"/>
              <a:cs typeface="Comic Sans MS"/>
            </a:endParaRPr>
          </a:p>
          <a:p>
            <a:pPr marL="0" indent="0" algn="ctr">
              <a:buNone/>
            </a:pPr>
            <a:r>
              <a:rPr lang="en-US" sz="2400" i="1" dirty="0" smtClean="0">
                <a:latin typeface="Comic Sans MS"/>
                <a:cs typeface="Comic Sans MS"/>
              </a:rPr>
              <a:t>(Count them to check you have the same amount of numbers)</a:t>
            </a:r>
          </a:p>
          <a:p>
            <a:pPr marL="0" indent="0" algn="ctr">
              <a:buNone/>
            </a:pPr>
            <a:endParaRPr lang="en-US" sz="2800" dirty="0" smtClean="0">
              <a:latin typeface="Comic Sans MS"/>
              <a:cs typeface="Comic Sans M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1019" y="3612995"/>
            <a:ext cx="8965881" cy="312595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23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</TotalTime>
  <Words>604</Words>
  <Application>Microsoft Office PowerPoint</Application>
  <PresentationFormat>On-screen Show (4:3)</PresentationFormat>
  <Paragraphs>88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Comic Sans MS</vt:lpstr>
      <vt:lpstr>Office Theme</vt:lpstr>
      <vt:lpstr>Handling Data</vt:lpstr>
      <vt:lpstr>The Range</vt:lpstr>
      <vt:lpstr>The Range</vt:lpstr>
      <vt:lpstr>The Range</vt:lpstr>
      <vt:lpstr>The Range</vt:lpstr>
      <vt:lpstr>The Range</vt:lpstr>
      <vt:lpstr>The Mean</vt:lpstr>
      <vt:lpstr>The Mean</vt:lpstr>
      <vt:lpstr>The Mean</vt:lpstr>
      <vt:lpstr>The Mean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Handling Data</dc:title>
  <dc:creator>Jodie Clayton</dc:creator>
  <cp:lastModifiedBy>Administrator</cp:lastModifiedBy>
  <cp:revision>19</cp:revision>
  <dcterms:created xsi:type="dcterms:W3CDTF">2015-04-19T15:18:53Z</dcterms:created>
  <dcterms:modified xsi:type="dcterms:W3CDTF">2020-05-20T15:40:00Z</dcterms:modified>
</cp:coreProperties>
</file>