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5" r:id="rId3"/>
    <p:sldId id="289" r:id="rId4"/>
    <p:sldId id="319" r:id="rId5"/>
    <p:sldId id="325" r:id="rId6"/>
    <p:sldId id="328" r:id="rId7"/>
    <p:sldId id="338" r:id="rId8"/>
    <p:sldId id="339" r:id="rId9"/>
    <p:sldId id="258" r:id="rId10"/>
    <p:sldId id="342" r:id="rId11"/>
    <p:sldId id="303" r:id="rId12"/>
    <p:sldId id="293" r:id="rId13"/>
    <p:sldId id="348" r:id="rId14"/>
    <p:sldId id="349" r:id="rId15"/>
    <p:sldId id="284" r:id="rId16"/>
    <p:sldId id="347" r:id="rId17"/>
    <p:sldId id="326" r:id="rId18"/>
    <p:sldId id="343" r:id="rId19"/>
    <p:sldId id="344" r:id="rId20"/>
    <p:sldId id="345" r:id="rId21"/>
    <p:sldId id="286" r:id="rId22"/>
    <p:sldId id="341" r:id="rId23"/>
    <p:sldId id="290" r:id="rId24"/>
    <p:sldId id="2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w14waughmanda@glow.sch.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clock-time-watch-timer-hour-439592/"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kpsna9A7WdI" TargetMode="External"/><Relationship Id="rId2" Type="http://schemas.openxmlformats.org/officeDocument/2006/relationships/hyperlink" Target="https://www.activityvillage.co.uk/bunch-of-daffodils" TargetMode="External"/><Relationship Id="rId1" Type="http://schemas.openxmlformats.org/officeDocument/2006/relationships/slideLayout" Target="../slideLayouts/slideLayout2.xml"/><Relationship Id="rId4" Type="http://schemas.openxmlformats.org/officeDocument/2006/relationships/hyperlink" Target="https://stillnomore.org/paper-flowers-for-kids/"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_QZDwlQMNh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FqwDcAhDsj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ckofmg.blogspot.com/2018/02/being-thankful-on-purpose.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ickr.com/photos/terilynneupics/843493464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l0md69k5kV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cdom.org.uk/other-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jT0ygUgPvP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Thursday 21</a:t>
            </a:r>
            <a:r>
              <a:rPr lang="en-GB" baseline="30000" dirty="0"/>
              <a:t>st</a:t>
            </a:r>
            <a:r>
              <a:rPr lang="en-GB" dirty="0"/>
              <a:t> May </a:t>
            </a:r>
          </a:p>
        </p:txBody>
      </p:sp>
      <p:sp>
        <p:nvSpPr>
          <p:cNvPr id="7" name="Content Placeholder 6"/>
          <p:cNvSpPr>
            <a:spLocks noGrp="1"/>
          </p:cNvSpPr>
          <p:nvPr>
            <p:ph idx="1"/>
          </p:nvPr>
        </p:nvSpPr>
        <p:spPr/>
        <p:txBody>
          <a:bodyPr>
            <a:normAutofit/>
          </a:bodyPr>
          <a:lstStyle/>
          <a:p>
            <a:pPr marL="0" indent="0">
              <a:buNone/>
            </a:pPr>
            <a:r>
              <a:rPr lang="en-GB" dirty="0"/>
              <a:t>Good morning boys and girls!</a:t>
            </a:r>
          </a:p>
          <a:p>
            <a:pPr marL="0" indent="0">
              <a:buNone/>
            </a:pPr>
            <a:r>
              <a:rPr lang="en-GB" dirty="0"/>
              <a:t>Please try to complete the activities for today but if you can’t </a:t>
            </a:r>
            <a:r>
              <a:rPr lang="en-GB" u="sng" dirty="0"/>
              <a:t>please do not worry. </a:t>
            </a:r>
            <a:r>
              <a:rPr lang="en-GB" dirty="0"/>
              <a:t>You can adapt them to suit you and your family in any way you can. </a:t>
            </a:r>
          </a:p>
          <a:p>
            <a:pPr marL="0" indent="0">
              <a:buNone/>
            </a:pPr>
            <a:r>
              <a:rPr lang="en-GB" dirty="0"/>
              <a:t>If you need anything please email me anytime. </a:t>
            </a:r>
            <a:r>
              <a:rPr lang="en-GB" dirty="0">
                <a:solidFill>
                  <a:srgbClr val="FF0000"/>
                </a:solidFill>
                <a:hlinkClick r:id="rId2">
                  <a:extLst>
                    <a:ext uri="{A12FA001-AC4F-418D-AE19-62706E023703}">
                      <ahyp:hlinkClr xmlns:ahyp="http://schemas.microsoft.com/office/drawing/2018/hyperlinkcolor" val="tx"/>
                    </a:ext>
                  </a:extLst>
                </a:hlinkClick>
              </a:rPr>
              <a:t>gw14waughmanda@glow.sch.uk</a:t>
            </a:r>
            <a:endParaRPr lang="en-GB" dirty="0"/>
          </a:p>
          <a:p>
            <a:pPr marL="0" indent="0">
              <a:buNone/>
            </a:pPr>
            <a:r>
              <a:rPr lang="en-GB" dirty="0"/>
              <a:t>Mrs McGill  </a:t>
            </a:r>
          </a:p>
        </p:txBody>
      </p:sp>
    </p:spTree>
    <p:extLst>
      <p:ext uri="{BB962C8B-B14F-4D97-AF65-F5344CB8AC3E}">
        <p14:creationId xmlns:p14="http://schemas.microsoft.com/office/powerpoint/2010/main" val="7908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Spelling Test </a:t>
            </a:r>
          </a:p>
        </p:txBody>
      </p:sp>
      <p:sp>
        <p:nvSpPr>
          <p:cNvPr id="3" name="Content Placeholder 2"/>
          <p:cNvSpPr>
            <a:spLocks noGrp="1"/>
          </p:cNvSpPr>
          <p:nvPr>
            <p:ph idx="1"/>
          </p:nvPr>
        </p:nvSpPr>
        <p:spPr/>
        <p:txBody>
          <a:bodyPr>
            <a:normAutofit/>
          </a:bodyPr>
          <a:lstStyle/>
          <a:p>
            <a:pPr marL="0" indent="0">
              <a:buNone/>
            </a:pPr>
            <a:r>
              <a:rPr lang="en-GB" dirty="0">
                <a:solidFill>
                  <a:srgbClr val="FF0000"/>
                </a:solidFill>
              </a:rPr>
              <a:t>Red group - after, faint, faithful, family, traffic, daffodil, difficult, graph, telephone, elephant</a:t>
            </a:r>
            <a:r>
              <a:rPr lang="en-GB" dirty="0"/>
              <a:t> </a:t>
            </a:r>
          </a:p>
          <a:p>
            <a:pPr marL="0" indent="0">
              <a:buNone/>
            </a:pPr>
            <a:r>
              <a:rPr lang="en-GB" dirty="0">
                <a:solidFill>
                  <a:srgbClr val="00B050"/>
                </a:solidFill>
              </a:rPr>
              <a:t>Green group </a:t>
            </a:r>
            <a:r>
              <a:rPr lang="en-GB" dirty="0"/>
              <a:t>–</a:t>
            </a:r>
            <a:r>
              <a:rPr lang="en-GB" dirty="0">
                <a:solidFill>
                  <a:srgbClr val="00B050"/>
                </a:solidFill>
              </a:rPr>
              <a:t>high, sigh, night, fright, sight, bright, might, light</a:t>
            </a:r>
            <a:r>
              <a:rPr lang="en-GB" dirty="0"/>
              <a:t>.</a:t>
            </a:r>
          </a:p>
          <a:p>
            <a:pPr marL="0" indent="0">
              <a:buNone/>
            </a:pPr>
            <a:r>
              <a:rPr lang="en-GB" dirty="0">
                <a:solidFill>
                  <a:srgbClr val="7030A0"/>
                </a:solidFill>
              </a:rPr>
              <a:t>Purple group </a:t>
            </a:r>
            <a:r>
              <a:rPr lang="en-GB" dirty="0"/>
              <a:t>– </a:t>
            </a:r>
            <a:r>
              <a:rPr lang="en-GB" dirty="0">
                <a:solidFill>
                  <a:srgbClr val="7030A0"/>
                </a:solidFill>
              </a:rPr>
              <a:t>bang, gang, hang, king, ring, sing, long, sung</a:t>
            </a:r>
            <a:r>
              <a:rPr lang="en-GB" dirty="0"/>
              <a:t>. </a:t>
            </a:r>
          </a:p>
          <a:p>
            <a:pPr marL="0" indent="0">
              <a:buNone/>
            </a:pPr>
            <a:endParaRPr lang="en-GB" dirty="0">
              <a:solidFill>
                <a:srgbClr val="7030A0"/>
              </a:solidFill>
            </a:endParaRPr>
          </a:p>
          <a:p>
            <a:pPr marL="0" indent="0" algn="ctr">
              <a:buNone/>
            </a:pPr>
            <a:r>
              <a:rPr lang="en-GB" dirty="0">
                <a:solidFill>
                  <a:schemeClr val="tx1"/>
                </a:solidFill>
              </a:rPr>
              <a:t>How did you do? </a:t>
            </a:r>
          </a:p>
        </p:txBody>
      </p:sp>
    </p:spTree>
    <p:extLst>
      <p:ext uri="{BB962C8B-B14F-4D97-AF65-F5344CB8AC3E}">
        <p14:creationId xmlns:p14="http://schemas.microsoft.com/office/powerpoint/2010/main" val="399103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Learning Logs</a:t>
            </a:r>
          </a:p>
        </p:txBody>
      </p:sp>
      <p:sp>
        <p:nvSpPr>
          <p:cNvPr id="3" name="Content Placeholder 2"/>
          <p:cNvSpPr>
            <a:spLocks noGrp="1"/>
          </p:cNvSpPr>
          <p:nvPr>
            <p:ph idx="1"/>
          </p:nvPr>
        </p:nvSpPr>
        <p:spPr/>
        <p:txBody>
          <a:bodyPr>
            <a:normAutofit fontScale="62500" lnSpcReduction="20000"/>
          </a:bodyPr>
          <a:lstStyle/>
          <a:p>
            <a:pPr marL="0" indent="0">
              <a:buNone/>
            </a:pPr>
            <a:r>
              <a:rPr lang="en-GB" sz="3300" dirty="0"/>
              <a:t>Please copy and complete the sentences below in your jotter. </a:t>
            </a:r>
          </a:p>
          <a:p>
            <a:pPr marL="0" indent="0">
              <a:buNone/>
            </a:pPr>
            <a:endParaRPr lang="en-GB" sz="2900" dirty="0"/>
          </a:p>
          <a:p>
            <a:pPr marL="457200" indent="-457200">
              <a:buAutoNum type="arabicPeriod"/>
            </a:pPr>
            <a:r>
              <a:rPr lang="en-GB" sz="3800" dirty="0"/>
              <a:t>This week I have learned….</a:t>
            </a:r>
          </a:p>
          <a:p>
            <a:pPr marL="457200" indent="-457200">
              <a:buAutoNum type="arabicPeriod"/>
            </a:pPr>
            <a:r>
              <a:rPr lang="en-GB" sz="3800" dirty="0"/>
              <a:t>This week I have enjoyed…</a:t>
            </a:r>
          </a:p>
          <a:p>
            <a:pPr marL="457200" indent="-457200">
              <a:buAutoNum type="arabicPeriod"/>
            </a:pPr>
            <a:r>
              <a:rPr lang="en-GB" sz="3800" dirty="0"/>
              <a:t>Next week I want to learn…</a:t>
            </a:r>
          </a:p>
          <a:p>
            <a:pPr marL="457200" indent="-457200">
              <a:buAutoNum type="arabicPeriod"/>
            </a:pPr>
            <a:r>
              <a:rPr lang="en-GB" sz="3800" dirty="0"/>
              <a:t>Next week my target is… </a:t>
            </a:r>
          </a:p>
          <a:p>
            <a:pPr marL="457200" indent="-457200">
              <a:buAutoNum type="arabicPeriod"/>
            </a:pPr>
            <a:endParaRPr lang="en-GB" sz="2900" dirty="0"/>
          </a:p>
          <a:p>
            <a:pPr marL="0" indent="0" algn="ctr">
              <a:buNone/>
            </a:pPr>
            <a:r>
              <a:rPr lang="en-GB" sz="3300" dirty="0"/>
              <a:t>Ask an adult to email me your answers if you can. </a:t>
            </a:r>
          </a:p>
          <a:p>
            <a:pPr marL="0" indent="0">
              <a:buNone/>
            </a:pPr>
            <a:endParaRPr lang="en-GB" dirty="0"/>
          </a:p>
        </p:txBody>
      </p:sp>
    </p:spTree>
    <p:extLst>
      <p:ext uri="{BB962C8B-B14F-4D97-AF65-F5344CB8AC3E}">
        <p14:creationId xmlns:p14="http://schemas.microsoft.com/office/powerpoint/2010/main" val="285698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Table of the Week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endParaRPr lang="en-GB" dirty="0"/>
          </a:p>
          <a:p>
            <a:pPr marL="0" indent="0">
              <a:buNone/>
            </a:pPr>
            <a:r>
              <a:rPr lang="en-GB" dirty="0"/>
              <a:t>Set a timer and write the multiplication table you have been working on. </a:t>
            </a:r>
          </a:p>
          <a:p>
            <a:pPr marL="0" indent="0">
              <a:buNone/>
            </a:pPr>
            <a:r>
              <a:rPr lang="en-GB" dirty="0"/>
              <a:t>Remember to take a note of how long it took you to complete it and try to beat that time next week. </a:t>
            </a:r>
          </a:p>
          <a:p>
            <a:pPr marL="0" indent="0">
              <a:buNone/>
            </a:pPr>
            <a:endParaRPr lang="en-GB" dirty="0"/>
          </a:p>
          <a:p>
            <a:pPr marL="0" indent="0">
              <a:buNone/>
            </a:pPr>
            <a:r>
              <a:rPr lang="en-GB" dirty="0"/>
              <a:t>Good luck! </a:t>
            </a:r>
          </a:p>
        </p:txBody>
      </p:sp>
      <p:pic>
        <p:nvPicPr>
          <p:cNvPr id="3" name="Picture 2" descr="A clock that is on a white background&#10;&#10;Description automatically generated">
            <a:extLst>
              <a:ext uri="{FF2B5EF4-FFF2-40B4-BE49-F238E27FC236}">
                <a16:creationId xmlns:a16="http://schemas.microsoft.com/office/drawing/2014/main" id="{CEDCEA61-EEF8-45EE-8171-A4487DBD16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90870" y="3891522"/>
            <a:ext cx="1338580" cy="1338580"/>
          </a:xfrm>
          <a:prstGeom prst="rect">
            <a:avLst/>
          </a:prstGeom>
        </p:spPr>
      </p:pic>
    </p:spTree>
    <p:extLst>
      <p:ext uri="{BB962C8B-B14F-4D97-AF65-F5344CB8AC3E}">
        <p14:creationId xmlns:p14="http://schemas.microsoft.com/office/powerpoint/2010/main" val="273979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Please answer the below questions in your jotter - </a:t>
            </a:r>
          </a:p>
          <a:p>
            <a:pPr marL="457200" indent="-457200">
              <a:buAutoNum type="arabicPeriod"/>
            </a:pPr>
            <a:r>
              <a:rPr lang="en-GB" dirty="0"/>
              <a:t>Write the number two thousand, six hundred and ten in figures.</a:t>
            </a:r>
          </a:p>
          <a:p>
            <a:pPr marL="457200" indent="-457200">
              <a:buAutoNum type="arabicPeriod"/>
            </a:pPr>
            <a:r>
              <a:rPr lang="en-GB" dirty="0"/>
              <a:t>What is half of 46?</a:t>
            </a:r>
          </a:p>
          <a:p>
            <a:pPr marL="457200" indent="-457200">
              <a:buAutoNum type="arabicPeriod"/>
            </a:pPr>
            <a:r>
              <a:rPr lang="en-GB" dirty="0"/>
              <a:t>Write an odd number between 89 and 99.</a:t>
            </a:r>
          </a:p>
          <a:p>
            <a:pPr marL="457200" indent="-457200">
              <a:buAutoNum type="arabicPeriod"/>
            </a:pPr>
            <a:r>
              <a:rPr lang="en-GB" dirty="0"/>
              <a:t>What is 80 minus 63?</a:t>
            </a:r>
          </a:p>
          <a:p>
            <a:pPr marL="457200" indent="-457200">
              <a:buAutoNum type="arabicPeriod"/>
            </a:pPr>
            <a:r>
              <a:rPr lang="en-GB" dirty="0"/>
              <a:t>What is one quarter of 32?</a:t>
            </a:r>
          </a:p>
        </p:txBody>
      </p:sp>
    </p:spTree>
    <p:extLst>
      <p:ext uri="{BB962C8B-B14F-4D97-AF65-F5344CB8AC3E}">
        <p14:creationId xmlns:p14="http://schemas.microsoft.com/office/powerpoint/2010/main" val="164004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Please answer the below questions in your jotter - </a:t>
            </a:r>
          </a:p>
          <a:p>
            <a:pPr marL="0" indent="0">
              <a:buNone/>
            </a:pPr>
            <a:r>
              <a:rPr lang="en-GB" dirty="0"/>
              <a:t>6. What is 605 rounded to the nearest 10?</a:t>
            </a:r>
          </a:p>
          <a:p>
            <a:pPr marL="0" indent="0">
              <a:buNone/>
            </a:pPr>
            <a:r>
              <a:rPr lang="en-GB" dirty="0"/>
              <a:t>7. How many 2p coins make £1?</a:t>
            </a:r>
          </a:p>
          <a:p>
            <a:pPr marL="0" indent="0">
              <a:buNone/>
            </a:pPr>
            <a:r>
              <a:rPr lang="en-GB" dirty="0"/>
              <a:t>8. Multiply 16 by 100.</a:t>
            </a:r>
          </a:p>
          <a:p>
            <a:pPr marL="0" indent="0">
              <a:buNone/>
            </a:pPr>
            <a:r>
              <a:rPr lang="en-GB" dirty="0"/>
              <a:t>9. Roughly how long is your door? 2m, 4m or 6m? </a:t>
            </a:r>
          </a:p>
          <a:p>
            <a:pPr marL="0" indent="0">
              <a:buNone/>
            </a:pPr>
            <a:r>
              <a:rPr lang="en-GB" dirty="0"/>
              <a:t>10. Mrs McGill bakes 18 cakes. She shares them equally between herself, her daughter and husband. How many does each person get?</a:t>
            </a:r>
          </a:p>
        </p:txBody>
      </p:sp>
    </p:spTree>
    <p:extLst>
      <p:ext uri="{BB962C8B-B14F-4D97-AF65-F5344CB8AC3E}">
        <p14:creationId xmlns:p14="http://schemas.microsoft.com/office/powerpoint/2010/main" val="381428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solidFill>
                  <a:srgbClr val="FF0000"/>
                </a:solidFill>
              </a:rPr>
              <a:t>Answers </a:t>
            </a:r>
          </a:p>
          <a:p>
            <a:pPr marL="457200" indent="-457200">
              <a:buAutoNum type="arabicPeriod"/>
            </a:pPr>
            <a:r>
              <a:rPr lang="en-GB" dirty="0"/>
              <a:t>Write the number two thousand, six hundred and ten in figures. </a:t>
            </a:r>
            <a:r>
              <a:rPr lang="en-GB" dirty="0">
                <a:solidFill>
                  <a:srgbClr val="FF0000"/>
                </a:solidFill>
              </a:rPr>
              <a:t>2610</a:t>
            </a:r>
          </a:p>
          <a:p>
            <a:pPr marL="457200" indent="-457200">
              <a:buAutoNum type="arabicPeriod"/>
            </a:pPr>
            <a:r>
              <a:rPr lang="en-GB" dirty="0"/>
              <a:t>What is half of 46? </a:t>
            </a:r>
            <a:r>
              <a:rPr lang="en-GB" dirty="0">
                <a:solidFill>
                  <a:srgbClr val="FF0000"/>
                </a:solidFill>
              </a:rPr>
              <a:t>23</a:t>
            </a:r>
          </a:p>
          <a:p>
            <a:pPr marL="457200" indent="-457200">
              <a:buAutoNum type="arabicPeriod"/>
            </a:pPr>
            <a:r>
              <a:rPr lang="en-GB" dirty="0"/>
              <a:t>Write an odd number between 89 and 99. </a:t>
            </a:r>
            <a:r>
              <a:rPr lang="en-GB" dirty="0">
                <a:solidFill>
                  <a:srgbClr val="FF0000"/>
                </a:solidFill>
              </a:rPr>
              <a:t>91, 93, 95 or 97</a:t>
            </a:r>
          </a:p>
          <a:p>
            <a:pPr marL="457200" indent="-457200">
              <a:buAutoNum type="arabicPeriod"/>
            </a:pPr>
            <a:r>
              <a:rPr lang="en-GB" dirty="0"/>
              <a:t>What is 80 minus 63? </a:t>
            </a:r>
            <a:r>
              <a:rPr lang="en-GB" dirty="0">
                <a:solidFill>
                  <a:srgbClr val="FF0000"/>
                </a:solidFill>
              </a:rPr>
              <a:t>17</a:t>
            </a:r>
          </a:p>
          <a:p>
            <a:pPr marL="457200" indent="-457200">
              <a:buAutoNum type="arabicPeriod"/>
            </a:pPr>
            <a:r>
              <a:rPr lang="en-GB" dirty="0"/>
              <a:t>What is one quarter of 32? </a:t>
            </a:r>
            <a:r>
              <a:rPr lang="en-GB" dirty="0">
                <a:solidFill>
                  <a:srgbClr val="FF0000"/>
                </a:solidFill>
              </a:rPr>
              <a:t>8</a:t>
            </a:r>
          </a:p>
        </p:txBody>
      </p:sp>
    </p:spTree>
    <p:extLst>
      <p:ext uri="{BB962C8B-B14F-4D97-AF65-F5344CB8AC3E}">
        <p14:creationId xmlns:p14="http://schemas.microsoft.com/office/powerpoint/2010/main" val="145294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solidFill>
                  <a:srgbClr val="FF0000"/>
                </a:solidFill>
              </a:rPr>
              <a:t>Answers </a:t>
            </a:r>
          </a:p>
          <a:p>
            <a:pPr marL="0" indent="0">
              <a:buNone/>
            </a:pPr>
            <a:r>
              <a:rPr lang="en-GB" dirty="0"/>
              <a:t>6. What is 605 rounded to the nearest 10? </a:t>
            </a:r>
            <a:r>
              <a:rPr lang="en-GB" dirty="0">
                <a:solidFill>
                  <a:srgbClr val="FF0000"/>
                </a:solidFill>
              </a:rPr>
              <a:t>610</a:t>
            </a:r>
          </a:p>
          <a:p>
            <a:pPr marL="0" indent="0">
              <a:buNone/>
            </a:pPr>
            <a:r>
              <a:rPr lang="en-GB" dirty="0"/>
              <a:t>7. How many 2p coins make £1? </a:t>
            </a:r>
            <a:r>
              <a:rPr lang="en-GB" dirty="0">
                <a:solidFill>
                  <a:srgbClr val="FF0000"/>
                </a:solidFill>
              </a:rPr>
              <a:t>50</a:t>
            </a:r>
          </a:p>
          <a:p>
            <a:pPr marL="0" indent="0">
              <a:buNone/>
            </a:pPr>
            <a:r>
              <a:rPr lang="en-GB" dirty="0"/>
              <a:t>8. Multiply 16 by 100. </a:t>
            </a:r>
            <a:r>
              <a:rPr lang="en-GB" dirty="0">
                <a:solidFill>
                  <a:srgbClr val="FF0000"/>
                </a:solidFill>
              </a:rPr>
              <a:t>1600</a:t>
            </a:r>
          </a:p>
          <a:p>
            <a:pPr marL="0" indent="0">
              <a:buNone/>
            </a:pPr>
            <a:r>
              <a:rPr lang="en-GB" dirty="0"/>
              <a:t>9. Roughly how long is your door? 2m, 4m or 6m? </a:t>
            </a:r>
            <a:r>
              <a:rPr lang="en-GB" dirty="0">
                <a:solidFill>
                  <a:srgbClr val="FF0000"/>
                </a:solidFill>
              </a:rPr>
              <a:t>2m</a:t>
            </a:r>
          </a:p>
          <a:p>
            <a:pPr marL="0" indent="0">
              <a:buNone/>
            </a:pPr>
            <a:r>
              <a:rPr lang="en-GB" dirty="0"/>
              <a:t>10. Mrs McGill bakes 18 cakes. She shares them equally between herself,  daughter and husband. How many would each person get? </a:t>
            </a:r>
            <a:r>
              <a:rPr lang="en-GB" dirty="0">
                <a:solidFill>
                  <a:srgbClr val="FF0000"/>
                </a:solidFill>
              </a:rPr>
              <a:t>6</a:t>
            </a:r>
          </a:p>
        </p:txBody>
      </p:sp>
    </p:spTree>
    <p:extLst>
      <p:ext uri="{BB962C8B-B14F-4D97-AF65-F5344CB8AC3E}">
        <p14:creationId xmlns:p14="http://schemas.microsoft.com/office/powerpoint/2010/main" val="377806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a:bodyPr>
          <a:lstStyle/>
          <a:p>
            <a:r>
              <a:rPr lang="en-GB" dirty="0"/>
              <a:t>Recap on the rainbows of hope and the different colours of the rainbow. This week we are going to focus on yellow. (My favourite colour!)</a:t>
            </a:r>
          </a:p>
          <a:p>
            <a:r>
              <a:rPr lang="en-GB" dirty="0"/>
              <a:t>Scavenger hunt - set a challenge to find as many things as they can which are yellow throughout the day – this might even be when the child is outside or going for a walk (always making sure that the child only picks up items which are clean and suitable given the current restrictions). As part of the challenge you might like to recap on the sunflowers they drew last week.  Can they spot any different yellow flowers or even some bees? </a:t>
            </a:r>
          </a:p>
          <a:p>
            <a:pPr marL="0" indent="0">
              <a:buNone/>
            </a:pPr>
            <a:endParaRPr lang="en-GB" dirty="0"/>
          </a:p>
        </p:txBody>
      </p:sp>
    </p:spTree>
    <p:extLst>
      <p:ext uri="{BB962C8B-B14F-4D97-AF65-F5344CB8AC3E}">
        <p14:creationId xmlns:p14="http://schemas.microsoft.com/office/powerpoint/2010/main" val="361761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fontScale="92500" lnSpcReduction="20000"/>
          </a:bodyPr>
          <a:lstStyle/>
          <a:p>
            <a:r>
              <a:rPr lang="en-GB" dirty="0"/>
              <a:t>Invite the children to think about how the colour yellow makes them feel? If the children had to link the colour to a feeling, what would that feeling be?  Usually, yellow makes us feel happy.  At this time, we want to spread happiness to others.  Ask the children to think about someone they would like to make happy and what they could do to achieve this.  This might be helping out around the house, telling the person a joke or even singing them a song! </a:t>
            </a:r>
          </a:p>
          <a:p>
            <a:r>
              <a:rPr lang="en-GB" dirty="0"/>
              <a:t>Perhaps the children could make their own daffodils or paper flowers for that special someone. Here are some links to activities of different complexity which might help – </a:t>
            </a:r>
            <a:r>
              <a:rPr lang="en-GB" dirty="0">
                <a:hlinkClick r:id="rId2" tooltip="flower activities"/>
              </a:rPr>
              <a:t>https://www.activityvillage.co.uk/bunch-of-daffodils</a:t>
            </a:r>
            <a:r>
              <a:rPr lang="en-GB" dirty="0"/>
              <a:t> or  </a:t>
            </a:r>
            <a:r>
              <a:rPr lang="en-GB" dirty="0">
                <a:hlinkClick r:id="rId3" tooltip="flower activities"/>
              </a:rPr>
              <a:t>https://www.youtube.com/watch?v=kpsna9A7WdI</a:t>
            </a:r>
            <a:r>
              <a:rPr lang="en-GB" dirty="0"/>
              <a:t> or </a:t>
            </a:r>
            <a:r>
              <a:rPr lang="en-GB" dirty="0">
                <a:hlinkClick r:id="rId4" tooltip="flower activities"/>
              </a:rPr>
              <a:t>https://stillnomore.org/paper-flowers-for-kids/</a:t>
            </a:r>
            <a:endParaRPr lang="en-GB" dirty="0"/>
          </a:p>
          <a:p>
            <a:pPr marL="0" indent="0">
              <a:buNone/>
            </a:pPr>
            <a:endParaRPr lang="en-GB" dirty="0"/>
          </a:p>
        </p:txBody>
      </p:sp>
    </p:spTree>
    <p:extLst>
      <p:ext uri="{BB962C8B-B14F-4D97-AF65-F5344CB8AC3E}">
        <p14:creationId xmlns:p14="http://schemas.microsoft.com/office/powerpoint/2010/main" val="142565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a:bodyPr>
          <a:lstStyle/>
          <a:p>
            <a:pPr marL="0" indent="0">
              <a:buNone/>
            </a:pPr>
            <a:r>
              <a:rPr lang="en-GB" dirty="0"/>
              <a:t>Introduce the book, ‘If I Was a Banana’ by Alexandra </a:t>
            </a:r>
            <a:r>
              <a:rPr lang="en-GB" dirty="0" err="1"/>
              <a:t>Tylee</a:t>
            </a:r>
            <a:r>
              <a:rPr lang="en-GB" dirty="0"/>
              <a:t> . They can listen to the story being read here - </a:t>
            </a:r>
            <a:r>
              <a:rPr lang="en-GB" dirty="0">
                <a:hlinkClick r:id="rId2" tooltip="‘If I Was a Banana’ by Alexandra Tylee"/>
              </a:rPr>
              <a:t>https://www.youtube.com/watch?v=_QZDwlQMNh8</a:t>
            </a:r>
            <a:r>
              <a:rPr lang="en-GB" dirty="0"/>
              <a:t>.</a:t>
            </a:r>
          </a:p>
          <a:p>
            <a:pPr marL="0" indent="0">
              <a:buNone/>
            </a:pPr>
            <a:endParaRPr lang="en-GB" dirty="0"/>
          </a:p>
          <a:p>
            <a:pPr marL="0" indent="0">
              <a:buNone/>
            </a:pPr>
            <a:r>
              <a:rPr lang="en-GB" dirty="0"/>
              <a:t>Encourage the children to think about what they would be if they could be anything in the world and why. Invite the children to write about this and illustrate their story with colourful drawings. </a:t>
            </a:r>
          </a:p>
        </p:txBody>
      </p:sp>
    </p:spTree>
    <p:extLst>
      <p:ext uri="{BB962C8B-B14F-4D97-AF65-F5344CB8AC3E}">
        <p14:creationId xmlns:p14="http://schemas.microsoft.com/office/powerpoint/2010/main" val="73619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Angelus Challenge, First Holy Communion Preparation, R.E</a:t>
            </a:r>
          </a:p>
          <a:p>
            <a:pPr marL="0" indent="0">
              <a:buNone/>
            </a:pPr>
            <a:r>
              <a:rPr lang="en-GB" dirty="0"/>
              <a:t>Literacy &amp; Maths – Assessment </a:t>
            </a:r>
          </a:p>
          <a:p>
            <a:pPr marL="0" indent="0">
              <a:buNone/>
            </a:pPr>
            <a:r>
              <a:rPr lang="en-GB" dirty="0"/>
              <a:t>IDL – Yellow! </a:t>
            </a:r>
          </a:p>
          <a:p>
            <a:pPr marL="0" indent="0">
              <a:buNone/>
            </a:pPr>
            <a:r>
              <a:rPr lang="en-GB" dirty="0"/>
              <a:t>HWB – Stay Active!</a:t>
            </a:r>
          </a:p>
          <a:p>
            <a:pPr marL="0" indent="0">
              <a:buNone/>
            </a:pPr>
            <a:r>
              <a:rPr lang="en-GB" dirty="0"/>
              <a:t>Grid – Maximum of 2 activities from the new grid</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1160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lnSpcReduction="10000"/>
          </a:bodyPr>
          <a:lstStyle/>
          <a:p>
            <a:pPr marL="0" indent="0">
              <a:buNone/>
            </a:pPr>
            <a:r>
              <a:rPr lang="en-GB" dirty="0"/>
              <a:t>As an extension activity, ask the children to think about what two/three things they like best about themselves and to capture this in their drawing too. </a:t>
            </a:r>
          </a:p>
          <a:p>
            <a:pPr marL="0" indent="0">
              <a:buNone/>
            </a:pPr>
            <a:r>
              <a:rPr lang="en-GB" dirty="0"/>
              <a:t>Time for the Yellow Food Challenge. Can the children create a menu for breakfast, lunch and dinner of only yellow foods – remember it has to be healthy (well, custard lovers and vanilla ice cream fans could sneak in a little treat!). And they have to eat it too!  Maybe they could record their day on video or take pictures of the food they are eating.  Then, send them in for everyone to see!  Here’s how one family who only ate yellow for 24 hours got on - </a:t>
            </a:r>
            <a:r>
              <a:rPr lang="en-GB" dirty="0">
                <a:hlinkClick r:id="rId2" tooltip="family eating yellow foods"/>
              </a:rPr>
              <a:t>https://www.youtube.com/watch?v=FqwDcAhDsjc</a:t>
            </a:r>
            <a:endParaRPr lang="en-GB" dirty="0"/>
          </a:p>
        </p:txBody>
      </p:sp>
    </p:spTree>
    <p:extLst>
      <p:ext uri="{BB962C8B-B14F-4D97-AF65-F5344CB8AC3E}">
        <p14:creationId xmlns:p14="http://schemas.microsoft.com/office/powerpoint/2010/main" val="3982060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Wellbeing</a:t>
            </a:r>
          </a:p>
        </p:txBody>
      </p:sp>
      <p:sp>
        <p:nvSpPr>
          <p:cNvPr id="3" name="Content Placeholder 2"/>
          <p:cNvSpPr>
            <a:spLocks noGrp="1"/>
          </p:cNvSpPr>
          <p:nvPr>
            <p:ph idx="1"/>
          </p:nvPr>
        </p:nvSpPr>
        <p:spPr/>
        <p:txBody>
          <a:bodyPr/>
          <a:lstStyle/>
          <a:p>
            <a:r>
              <a:rPr lang="en-GB" dirty="0"/>
              <a:t>It's the last day before the holiday weekend and before Sports' Day on Tuesday!!! For some of today's activities you need dice or you can make some (see below).</a:t>
            </a:r>
          </a:p>
          <a:p>
            <a:endParaRPr lang="en-GB" dirty="0"/>
          </a:p>
          <a:p>
            <a:pPr marL="0" indent="0">
              <a:buNone/>
            </a:pPr>
            <a:r>
              <a:rPr lang="en-GB" dirty="0"/>
              <a:t>                                             </a:t>
            </a:r>
          </a:p>
          <a:p>
            <a:pPr marL="0" indent="0">
              <a:buNone/>
            </a:pPr>
            <a:r>
              <a:rPr lang="en-GB" dirty="0"/>
              <a:t>                  </a:t>
            </a:r>
          </a:p>
          <a:p>
            <a:pPr marL="0" indent="0">
              <a:buNone/>
            </a:pPr>
            <a:endParaRPr lang="en-GB" dirty="0"/>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pic>
        <p:nvPicPr>
          <p:cNvPr id="6" name="Picture 5" descr="A close up of a logo&#10;&#10;Description automatically generated">
            <a:extLst>
              <a:ext uri="{FF2B5EF4-FFF2-40B4-BE49-F238E27FC236}">
                <a16:creationId xmlns:a16="http://schemas.microsoft.com/office/drawing/2014/main" id="{A6E1447A-1711-46F2-9694-2B53FE0FB01E}"/>
              </a:ext>
            </a:extLst>
          </p:cNvPr>
          <p:cNvPicPr>
            <a:picLocks noChangeAspect="1"/>
          </p:cNvPicPr>
          <p:nvPr/>
        </p:nvPicPr>
        <p:blipFill>
          <a:blip r:embed="rId2"/>
          <a:stretch>
            <a:fillRect/>
          </a:stretch>
        </p:blipFill>
        <p:spPr>
          <a:xfrm>
            <a:off x="6096000" y="3589869"/>
            <a:ext cx="1840712" cy="2380824"/>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3652A68F-CD58-4924-8A79-099B485D06FD}"/>
              </a:ext>
            </a:extLst>
          </p:cNvPr>
          <p:cNvPicPr>
            <a:picLocks noChangeAspect="1"/>
          </p:cNvPicPr>
          <p:nvPr/>
        </p:nvPicPr>
        <p:blipFill>
          <a:blip r:embed="rId3"/>
          <a:stretch>
            <a:fillRect/>
          </a:stretch>
        </p:blipFill>
        <p:spPr>
          <a:xfrm>
            <a:off x="8270988" y="3562775"/>
            <a:ext cx="2025537" cy="2407918"/>
          </a:xfrm>
          <a:prstGeom prst="rect">
            <a:avLst/>
          </a:prstGeom>
        </p:spPr>
      </p:pic>
    </p:spTree>
    <p:extLst>
      <p:ext uri="{BB962C8B-B14F-4D97-AF65-F5344CB8AC3E}">
        <p14:creationId xmlns:p14="http://schemas.microsoft.com/office/powerpoint/2010/main" val="285910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Wellbeing</a:t>
            </a:r>
          </a:p>
        </p:txBody>
      </p:sp>
      <p:sp>
        <p:nvSpPr>
          <p:cNvPr id="3" name="Content Placeholder 2"/>
          <p:cNvSpPr>
            <a:spLocks noGrp="1"/>
          </p:cNvSpPr>
          <p:nvPr>
            <p:ph idx="1"/>
          </p:nvPr>
        </p:nvSpPr>
        <p:spPr/>
        <p:txBody>
          <a:bodyPr/>
          <a:lstStyle/>
          <a:p>
            <a:r>
              <a:rPr lang="en-GB" dirty="0"/>
              <a:t>Select one or more of the following to do today:</a:t>
            </a:r>
          </a:p>
          <a:p>
            <a:pPr marL="0" indent="0">
              <a:buNone/>
            </a:pPr>
            <a:r>
              <a:rPr lang="en-GB" dirty="0"/>
              <a:t>                                             </a:t>
            </a:r>
          </a:p>
          <a:p>
            <a:pPr marL="0" indent="0">
              <a:buNone/>
            </a:pPr>
            <a:r>
              <a:rPr lang="en-GB" dirty="0"/>
              <a:t>                  </a:t>
            </a:r>
          </a:p>
          <a:p>
            <a:pPr marL="0" indent="0">
              <a:buNone/>
            </a:pPr>
            <a:endParaRPr lang="en-GB" dirty="0"/>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pic>
        <p:nvPicPr>
          <p:cNvPr id="8" name="Picture 7" descr="A screenshot of a cell phone&#10;&#10;Description automatically generated">
            <a:extLst>
              <a:ext uri="{FF2B5EF4-FFF2-40B4-BE49-F238E27FC236}">
                <a16:creationId xmlns:a16="http://schemas.microsoft.com/office/drawing/2014/main" id="{3FC8BE8B-E6DF-42E3-9522-A87E408FA055}"/>
              </a:ext>
            </a:extLst>
          </p:cNvPr>
          <p:cNvPicPr>
            <a:picLocks noChangeAspect="1"/>
          </p:cNvPicPr>
          <p:nvPr/>
        </p:nvPicPr>
        <p:blipFill>
          <a:blip r:embed="rId2"/>
          <a:stretch>
            <a:fillRect/>
          </a:stretch>
        </p:blipFill>
        <p:spPr>
          <a:xfrm>
            <a:off x="7905751" y="2556932"/>
            <a:ext cx="2291106" cy="3518281"/>
          </a:xfrm>
          <a:prstGeom prst="rect">
            <a:avLst/>
          </a:prstGeom>
        </p:spPr>
      </p:pic>
    </p:spTree>
    <p:extLst>
      <p:ext uri="{BB962C8B-B14F-4D97-AF65-F5344CB8AC3E}">
        <p14:creationId xmlns:p14="http://schemas.microsoft.com/office/powerpoint/2010/main" val="1405110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a:p>
            <a:pPr marL="0" indent="0">
              <a:buNone/>
            </a:pPr>
            <a:endParaRPr lang="en-GB" dirty="0"/>
          </a:p>
          <a:p>
            <a:pPr marL="0" indent="0">
              <a:buNone/>
            </a:pPr>
            <a:endParaRPr lang="en-GB" dirty="0"/>
          </a:p>
        </p:txBody>
      </p:sp>
      <p:pic>
        <p:nvPicPr>
          <p:cNvPr id="5" name="Picture 4" descr="A drawing of a face&#10;&#10;Description automatically generated">
            <a:extLst>
              <a:ext uri="{FF2B5EF4-FFF2-40B4-BE49-F238E27FC236}">
                <a16:creationId xmlns:a16="http://schemas.microsoft.com/office/drawing/2014/main" id="{E96C2713-34B5-4D7A-854F-C05BC57551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1671" y="4259766"/>
            <a:ext cx="3003529" cy="1633120"/>
          </a:xfrm>
          <a:prstGeom prst="rect">
            <a:avLst/>
          </a:prstGeom>
        </p:spPr>
      </p:pic>
    </p:spTree>
    <p:extLst>
      <p:ext uri="{BB962C8B-B14F-4D97-AF65-F5344CB8AC3E}">
        <p14:creationId xmlns:p14="http://schemas.microsoft.com/office/powerpoint/2010/main" val="784328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lnSpc>
                <a:spcPct val="90000"/>
              </a:lnSpc>
              <a:buNone/>
            </a:pPr>
            <a:r>
              <a:rPr lang="en-GB" sz="2200" dirty="0">
                <a:solidFill>
                  <a:srgbClr val="262626"/>
                </a:solidFill>
              </a:rPr>
              <a:t>Well done boys and girls you are now officially finished for today!  </a:t>
            </a:r>
          </a:p>
          <a:p>
            <a:pPr marL="0" indent="0">
              <a:lnSpc>
                <a:spcPct val="90000"/>
              </a:lnSpc>
              <a:buNone/>
            </a:pPr>
            <a:r>
              <a:rPr lang="en-GB" sz="2200" dirty="0">
                <a:solidFill>
                  <a:srgbClr val="262626"/>
                </a:solidFill>
              </a:rPr>
              <a:t>Don’t worry if you didn’t manage to complete all the activities and well done if you did! I appreciate anything you are trying to do at home. </a:t>
            </a:r>
          </a:p>
          <a:p>
            <a:pPr marL="0" indent="0">
              <a:lnSpc>
                <a:spcPct val="90000"/>
              </a:lnSpc>
              <a:buNone/>
            </a:pPr>
            <a:r>
              <a:rPr lang="en-GB" sz="2200" dirty="0">
                <a:solidFill>
                  <a:srgbClr val="262626"/>
                </a:solidFill>
              </a:rPr>
              <a:t>Enjoy the time you are having with your family and I will be back with you next Wednesday. </a:t>
            </a:r>
          </a:p>
          <a:p>
            <a:pPr marL="0" indent="0">
              <a:lnSpc>
                <a:spcPct val="90000"/>
              </a:lnSpc>
              <a:buNone/>
            </a:pPr>
            <a:r>
              <a:rPr lang="en-GB" sz="2200" dirty="0">
                <a:solidFill>
                  <a:srgbClr val="262626"/>
                </a:solidFill>
              </a:rPr>
              <a:t> </a:t>
            </a:r>
          </a:p>
          <a:p>
            <a:pPr marL="0" indent="0">
              <a:lnSpc>
                <a:spcPct val="90000"/>
              </a:lnSpc>
              <a:buNone/>
            </a:pPr>
            <a:endParaRPr lang="en-GB" sz="2200" dirty="0">
              <a:solidFill>
                <a:srgbClr val="262626"/>
              </a:solidFill>
            </a:endParaRPr>
          </a:p>
        </p:txBody>
      </p:sp>
      <p:pic>
        <p:nvPicPr>
          <p:cNvPr id="6" name="Picture 5" descr="A picture containing drawing&#10;&#10;Description automatically generated">
            <a:extLst>
              <a:ext uri="{FF2B5EF4-FFF2-40B4-BE49-F238E27FC236}">
                <a16:creationId xmlns:a16="http://schemas.microsoft.com/office/drawing/2014/main" id="{54515A22-909F-43CA-B3AF-4668164A5ECB}"/>
              </a:ext>
            </a:extLst>
          </p:cNvPr>
          <p:cNvPicPr>
            <a:picLocks noChangeAspect="1"/>
          </p:cNvPicPr>
          <p:nvPr/>
        </p:nvPicPr>
        <p:blipFill>
          <a:blip r:embed="rId3"/>
          <a:stretch>
            <a:fillRect/>
          </a:stretch>
        </p:blipFill>
        <p:spPr>
          <a:xfrm>
            <a:off x="8008618" y="2689860"/>
            <a:ext cx="2887980" cy="2887980"/>
          </a:xfrm>
          <a:prstGeom prst="rect">
            <a:avLst/>
          </a:prstGeom>
        </p:spPr>
      </p:pic>
    </p:spTree>
    <p:extLst>
      <p:ext uri="{BB962C8B-B14F-4D97-AF65-F5344CB8AC3E}">
        <p14:creationId xmlns:p14="http://schemas.microsoft.com/office/powerpoint/2010/main" val="196626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pic>
        <p:nvPicPr>
          <p:cNvPr id="8" name="Picture 7" descr="A picture containing sitting, table, sign, clock&#10;&#10;Description automatically generated">
            <a:extLst>
              <a:ext uri="{FF2B5EF4-FFF2-40B4-BE49-F238E27FC236}">
                <a16:creationId xmlns:a16="http://schemas.microsoft.com/office/drawing/2014/main" id="{44E9A89E-733C-425C-B69C-728D90B70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2240" y="3825493"/>
            <a:ext cx="3373120" cy="2250504"/>
          </a:xfrm>
          <a:prstGeom prst="rect">
            <a:avLst/>
          </a:prstGeom>
        </p:spPr>
      </p:pic>
    </p:spTree>
    <p:extLst>
      <p:ext uri="{BB962C8B-B14F-4D97-AF65-F5344CB8AC3E}">
        <p14:creationId xmlns:p14="http://schemas.microsoft.com/office/powerpoint/2010/main" val="146194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Diocese of Motherwell</a:t>
            </a:r>
          </a:p>
        </p:txBody>
      </p:sp>
      <p:sp>
        <p:nvSpPr>
          <p:cNvPr id="3" name="Content Placeholder 2"/>
          <p:cNvSpPr>
            <a:spLocks noGrp="1"/>
          </p:cNvSpPr>
          <p:nvPr>
            <p:ph idx="1"/>
          </p:nvPr>
        </p:nvSpPr>
        <p:spPr/>
        <p:txBody>
          <a:bodyPr/>
          <a:lstStyle/>
          <a:p>
            <a:pPr marL="0" indent="0">
              <a:buNone/>
            </a:pPr>
            <a:r>
              <a:rPr lang="en-GB" dirty="0"/>
              <a:t>The Diocese of Motherwell are encouraging families to participate in the Angelus Challenge.  They are releasing videos every weekday on YouTube to help children with their participation.  Please find day 15 below:</a:t>
            </a:r>
          </a:p>
          <a:p>
            <a:pPr marL="0" indent="0">
              <a:buNone/>
            </a:pPr>
            <a:r>
              <a:rPr lang="en-GB" dirty="0">
                <a:hlinkClick r:id="rId2"/>
              </a:rPr>
              <a:t>https://www.youtube.com/watch?v=l0md69k5kVQ</a:t>
            </a:r>
            <a:r>
              <a:rPr lang="en-GB" dirty="0"/>
              <a:t> </a:t>
            </a:r>
          </a:p>
          <a:p>
            <a:pPr marL="0" indent="0">
              <a:buNone/>
            </a:pPr>
            <a:r>
              <a:rPr lang="en-GB" dirty="0"/>
              <a:t>When you have completed this why not colour in a flower on the Angelus Prayer Card.  Please find this uploaded onto the blog on the website.  </a:t>
            </a:r>
          </a:p>
        </p:txBody>
      </p:sp>
    </p:spTree>
    <p:extLst>
      <p:ext uri="{BB962C8B-B14F-4D97-AF65-F5344CB8AC3E}">
        <p14:creationId xmlns:p14="http://schemas.microsoft.com/office/powerpoint/2010/main" val="268315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normAutofit/>
          </a:bodyPr>
          <a:lstStyle/>
          <a:p>
            <a:pPr marL="0" indent="0">
              <a:buNone/>
            </a:pPr>
            <a:r>
              <a:rPr lang="en-GB" dirty="0"/>
              <a:t>The Diocese of Motherwell has very kindly made available the First Holy Communion booklet we were working on in school and at home.  Please click </a:t>
            </a:r>
            <a:r>
              <a:rPr lang="en-GB" dirty="0">
                <a:hlinkClick r:id="rId2"/>
              </a:rPr>
              <a:t>here</a:t>
            </a:r>
            <a:r>
              <a:rPr lang="en-GB" dirty="0"/>
              <a:t> to download a copy.  Please be aware of copyright:</a:t>
            </a:r>
          </a:p>
          <a:p>
            <a:pPr marL="0" indent="0">
              <a:buNone/>
            </a:pPr>
            <a:r>
              <a:rPr lang="en-GB" sz="1300" b="1" dirty="0"/>
              <a:t>“Each Sacramental Workbook is copyright.  Consent is granted to copy, distribute and share these Sacramental Workbooks up to the time that our Government have allowed pupils return to normal school activities.  They will be removed from this website thereafter.  In downloading the content you agree to these terms.”</a:t>
            </a:r>
          </a:p>
        </p:txBody>
      </p:sp>
    </p:spTree>
    <p:extLst>
      <p:ext uri="{BB962C8B-B14F-4D97-AF65-F5344CB8AC3E}">
        <p14:creationId xmlns:p14="http://schemas.microsoft.com/office/powerpoint/2010/main" val="266296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“I am the bread of life, anyone who comes to me will not be hungry, and the man who believes in me will never be thirsty”                                                                                                                  John 6:35</a:t>
            </a:r>
          </a:p>
          <a:p>
            <a:pPr marL="0" indent="0">
              <a:buNone/>
            </a:pPr>
            <a:r>
              <a:rPr lang="en-GB" dirty="0"/>
              <a:t>Please complete page 24 of the First Holy Communion Booklet. </a:t>
            </a:r>
          </a:p>
          <a:p>
            <a:pPr marL="0" indent="0">
              <a:buNone/>
            </a:pPr>
            <a:endParaRPr lang="en-GB" dirty="0"/>
          </a:p>
          <a:p>
            <a:pPr marL="0" indent="0">
              <a:buNone/>
            </a:pPr>
            <a:r>
              <a:rPr lang="en-GB" dirty="0"/>
              <a:t>We are learning about the Word of God.</a:t>
            </a:r>
          </a:p>
          <a:p>
            <a:pPr marL="0" indent="0">
              <a:buNone/>
            </a:pPr>
            <a:r>
              <a:rPr lang="en-GB" dirty="0"/>
              <a:t>The stories I have reflected on are The Journey of Elijah, The Miracle of the Loaves and Fishes &amp; The Road to Emmaus.</a:t>
            </a:r>
          </a:p>
        </p:txBody>
      </p:sp>
    </p:spTree>
    <p:extLst>
      <p:ext uri="{BB962C8B-B14F-4D97-AF65-F5344CB8AC3E}">
        <p14:creationId xmlns:p14="http://schemas.microsoft.com/office/powerpoint/2010/main" val="417816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a:bodyPr>
          <a:lstStyle/>
          <a:p>
            <a:pPr marL="0" indent="0">
              <a:buNone/>
            </a:pPr>
            <a:r>
              <a:rPr lang="en-GB" dirty="0"/>
              <a:t>Today is Ascension Thursday!</a:t>
            </a:r>
          </a:p>
          <a:p>
            <a:pPr marL="0" indent="0">
              <a:buNone/>
            </a:pPr>
            <a:r>
              <a:rPr lang="en-GB" dirty="0"/>
              <a:t>We have been thinking about loving and caring for others all week and we have tried to follow Jesus' commandment to, 'Love one another as I have loved you.'</a:t>
            </a:r>
          </a:p>
          <a:p>
            <a:pPr marL="0" indent="0">
              <a:buNone/>
            </a:pPr>
            <a:r>
              <a:rPr lang="en-GB" dirty="0"/>
              <a:t>You have created a Caring Wreath to </a:t>
            </a:r>
            <a:r>
              <a:rPr lang="en-GB" b="1" dirty="0"/>
              <a:t>show</a:t>
            </a:r>
            <a:r>
              <a:rPr lang="en-GB" dirty="0"/>
              <a:t> that you care and you have learned about how Jesus ascended into heaven forty days after his resurrection on Easter Sunday.</a:t>
            </a:r>
          </a:p>
          <a:p>
            <a:pPr marL="0" indent="0">
              <a:buNone/>
            </a:pPr>
            <a:r>
              <a:rPr lang="en-GB" dirty="0"/>
              <a:t> </a:t>
            </a:r>
          </a:p>
          <a:p>
            <a:pPr marL="0" indent="0">
              <a:buNone/>
            </a:pPr>
            <a:endParaRPr lang="en-GB" dirty="0"/>
          </a:p>
        </p:txBody>
      </p:sp>
    </p:spTree>
    <p:extLst>
      <p:ext uri="{BB962C8B-B14F-4D97-AF65-F5344CB8AC3E}">
        <p14:creationId xmlns:p14="http://schemas.microsoft.com/office/powerpoint/2010/main" val="269195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fontScale="92500"/>
          </a:bodyPr>
          <a:lstStyle/>
          <a:p>
            <a:pPr marL="0" indent="0">
              <a:buNone/>
            </a:pPr>
            <a:r>
              <a:rPr lang="en-GB" dirty="0"/>
              <a:t>Normally on Ascension Thursday we would all be going to Mass. Although we can't actually go to church today, Bishop </a:t>
            </a:r>
            <a:r>
              <a:rPr lang="en-GB" dirty="0" err="1"/>
              <a:t>Toal</a:t>
            </a:r>
            <a:r>
              <a:rPr lang="en-GB" dirty="0"/>
              <a:t> is celebrating Mass for all of the children of the Diocese of Motherwell at </a:t>
            </a:r>
            <a:r>
              <a:rPr lang="en-GB" b="1" dirty="0"/>
              <a:t>11am. </a:t>
            </a:r>
            <a:endParaRPr lang="en-GB" dirty="0"/>
          </a:p>
          <a:p>
            <a:pPr marL="0" indent="0">
              <a:buNone/>
            </a:pPr>
            <a:r>
              <a:rPr lang="en-GB" dirty="0"/>
              <a:t>Father Campbell is also celebrating Mass on St. Barbara's Parish website at </a:t>
            </a:r>
            <a:r>
              <a:rPr lang="en-GB" b="1" dirty="0"/>
              <a:t>10am.</a:t>
            </a:r>
            <a:endParaRPr lang="en-GB" dirty="0"/>
          </a:p>
          <a:p>
            <a:pPr marL="0" indent="0">
              <a:buNone/>
            </a:pPr>
            <a:r>
              <a:rPr lang="en-GB" dirty="0"/>
              <a:t>With an adult's permission, please select a Mass to follow.</a:t>
            </a:r>
          </a:p>
          <a:p>
            <a:pPr marL="0" indent="0">
              <a:buNone/>
            </a:pPr>
            <a:r>
              <a:rPr lang="en-GB" dirty="0"/>
              <a:t>You might also like to watch the clip below. You can join in if you like.</a:t>
            </a:r>
          </a:p>
          <a:p>
            <a:pPr marL="0" indent="0">
              <a:buNone/>
            </a:pPr>
            <a:r>
              <a:rPr lang="en-GB" dirty="0">
                <a:hlinkClick r:id="rId2"/>
              </a:rPr>
              <a:t>https://www.youtube.com/watch?v=jT0ygUgPvP0</a:t>
            </a:r>
            <a:r>
              <a:rPr lang="en-GB" dirty="0"/>
              <a:t> </a:t>
            </a:r>
          </a:p>
          <a:p>
            <a:pPr marL="0" indent="0">
              <a:buNone/>
            </a:pPr>
            <a:endParaRPr lang="en-GB" dirty="0"/>
          </a:p>
        </p:txBody>
      </p:sp>
    </p:spTree>
    <p:extLst>
      <p:ext uri="{BB962C8B-B14F-4D97-AF65-F5344CB8AC3E}">
        <p14:creationId xmlns:p14="http://schemas.microsoft.com/office/powerpoint/2010/main" val="66774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Spelling Test </a:t>
            </a:r>
          </a:p>
        </p:txBody>
      </p:sp>
      <p:sp>
        <p:nvSpPr>
          <p:cNvPr id="3" name="Content Placeholder 2"/>
          <p:cNvSpPr>
            <a:spLocks noGrp="1"/>
          </p:cNvSpPr>
          <p:nvPr>
            <p:ph idx="1"/>
          </p:nvPr>
        </p:nvSpPr>
        <p:spPr/>
        <p:txBody>
          <a:bodyPr>
            <a:normAutofit/>
          </a:bodyPr>
          <a:lstStyle/>
          <a:p>
            <a:pPr marL="0" indent="0">
              <a:buNone/>
            </a:pPr>
            <a:r>
              <a:rPr lang="en-GB" dirty="0"/>
              <a:t>Please complete a spelling test for the words you have been asked to learn this week. </a:t>
            </a:r>
          </a:p>
          <a:p>
            <a:pPr marL="0" indent="0">
              <a:buNone/>
            </a:pPr>
            <a:r>
              <a:rPr lang="en-GB" dirty="0"/>
              <a:t>If possible ask an adult to read them out to you. You can self assess them by looking at the next slide.</a:t>
            </a:r>
          </a:p>
          <a:p>
            <a:pPr marL="0" indent="0">
              <a:buNone/>
            </a:pPr>
            <a:endParaRPr lang="en-GB" dirty="0"/>
          </a:p>
          <a:p>
            <a:pPr marL="0" indent="0">
              <a:buNone/>
            </a:pPr>
            <a:r>
              <a:rPr lang="en-GB" dirty="0"/>
              <a:t>If you got any wrong please continue to work on these at home- good luck! </a:t>
            </a:r>
          </a:p>
          <a:p>
            <a:pPr marL="0" indent="0">
              <a:buNone/>
            </a:pPr>
            <a:endParaRPr lang="en-GB" dirty="0"/>
          </a:p>
        </p:txBody>
      </p:sp>
    </p:spTree>
    <p:extLst>
      <p:ext uri="{BB962C8B-B14F-4D97-AF65-F5344CB8AC3E}">
        <p14:creationId xmlns:p14="http://schemas.microsoft.com/office/powerpoint/2010/main" val="11503644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71</TotalTime>
  <Words>1397</Words>
  <Application>Microsoft Office PowerPoint</Application>
  <PresentationFormat>Widescreen</PresentationFormat>
  <Paragraphs>122</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Garamond</vt:lpstr>
      <vt:lpstr>Organic</vt:lpstr>
      <vt:lpstr>P5/4 – Thursday 21st May </vt:lpstr>
      <vt:lpstr>Timetable for today </vt:lpstr>
      <vt:lpstr>Morning Prayer</vt:lpstr>
      <vt:lpstr>Diocese of Motherwell</vt:lpstr>
      <vt:lpstr>R.E. – Sacrament of First Holy Communion</vt:lpstr>
      <vt:lpstr>R.E. – Sacrament of First Holy Communion</vt:lpstr>
      <vt:lpstr>R.E.</vt:lpstr>
      <vt:lpstr>R.E.</vt:lpstr>
      <vt:lpstr>Assessment – Spelling Test </vt:lpstr>
      <vt:lpstr>Assessment – Spelling Test </vt:lpstr>
      <vt:lpstr>Assessment – Learning Logs</vt:lpstr>
      <vt:lpstr>Numeracy – Table of the Week </vt:lpstr>
      <vt:lpstr>Numeracy – Mental Maths Test </vt:lpstr>
      <vt:lpstr>Numeracy – Mental Maths Test </vt:lpstr>
      <vt:lpstr>Numeracy – Mental Maths Test </vt:lpstr>
      <vt:lpstr>Numeracy – Mental Maths Test </vt:lpstr>
      <vt:lpstr>IDL </vt:lpstr>
      <vt:lpstr>IDL </vt:lpstr>
      <vt:lpstr>IDL </vt:lpstr>
      <vt:lpstr>IDL </vt:lpstr>
      <vt:lpstr>Health and Wellbeing</vt:lpstr>
      <vt:lpstr>Health and Wellbeing</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Wednesday 20th May </dc:title>
  <dc:creator>Brian McGill</dc:creator>
  <cp:lastModifiedBy>Brian McGill</cp:lastModifiedBy>
  <cp:revision>23</cp:revision>
  <dcterms:created xsi:type="dcterms:W3CDTF">2020-05-17T19:46:33Z</dcterms:created>
  <dcterms:modified xsi:type="dcterms:W3CDTF">2020-05-20T08:54:44Z</dcterms:modified>
</cp:coreProperties>
</file>