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5" r:id="rId3"/>
    <p:sldId id="289" r:id="rId4"/>
    <p:sldId id="319" r:id="rId5"/>
    <p:sldId id="325" r:id="rId6"/>
    <p:sldId id="328" r:id="rId7"/>
    <p:sldId id="338" r:id="rId8"/>
    <p:sldId id="339" r:id="rId9"/>
    <p:sldId id="340" r:id="rId10"/>
    <p:sldId id="341" r:id="rId11"/>
    <p:sldId id="258" r:id="rId12"/>
    <p:sldId id="260" r:id="rId13"/>
    <p:sldId id="262" r:id="rId14"/>
    <p:sldId id="342" r:id="rId15"/>
    <p:sldId id="320" r:id="rId16"/>
    <p:sldId id="292" r:id="rId17"/>
    <p:sldId id="331" r:id="rId18"/>
    <p:sldId id="333" r:id="rId19"/>
    <p:sldId id="332" r:id="rId20"/>
    <p:sldId id="286" r:id="rId21"/>
    <p:sldId id="336" r:id="rId22"/>
    <p:sldId id="287" r:id="rId23"/>
    <p:sldId id="343" r:id="rId24"/>
    <p:sldId id="344" r:id="rId25"/>
    <p:sldId id="345" r:id="rId26"/>
    <p:sldId id="346" r:id="rId27"/>
    <p:sldId id="347" r:id="rId28"/>
    <p:sldId id="290"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spelling-language-blackboard-chalk-998350/"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educator-slz03.scholasticlearningzone.com/slz-portal/#/login3/GBRWY9D" TargetMode="External"/><Relationship Id="rId1" Type="http://schemas.openxmlformats.org/officeDocument/2006/relationships/slideLayout" Target="../slideLayouts/slideLayout2.xml"/><Relationship Id="rId4" Type="http://schemas.openxmlformats.org/officeDocument/2006/relationships/hyperlink" Target="http://ipkitten.blogspot.co.uk/2013/01/ag-sharpstons-vg-wort-opinion-another.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hfkYzUwYFk" TargetMode="External"/><Relationship Id="rId2" Type="http://schemas.openxmlformats.org/officeDocument/2006/relationships/hyperlink" Target="https://www.youtube.com/watch?v=lJPvEs8qpQ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nedrive.live.com/?authkey=%21AEuvpfHJ04MHlIg&amp;cid=16BFD0A4E3FC08FE&amp;id=16BFD0A4E3FC08FE%211135092&amp;parId=16BFD0A4E3FC08FE%211126519&amp;o=OneUp" TargetMode="External"/><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4wPzy6Wsmh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nnRJa4cZQIE" TargetMode="External"/><Relationship Id="rId2" Type="http://schemas.openxmlformats.org/officeDocument/2006/relationships/hyperlink" Target="https://www.youtube.com/watch?v=7wLrw60bY5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Wednesday 20</a:t>
            </a:r>
            <a:r>
              <a:rPr lang="en-GB" baseline="30000" dirty="0"/>
              <a:t>th</a:t>
            </a:r>
            <a:r>
              <a:rPr lang="en-GB" dirty="0"/>
              <a:t> May </a:t>
            </a:r>
          </a:p>
        </p:txBody>
      </p:sp>
      <p:sp>
        <p:nvSpPr>
          <p:cNvPr id="7" name="Content Placeholder 6"/>
          <p:cNvSpPr>
            <a:spLocks noGrp="1"/>
          </p:cNvSpPr>
          <p:nvPr>
            <p:ph idx="1"/>
          </p:nvPr>
        </p:nvSpPr>
        <p:spPr/>
        <p:txBody>
          <a:bodyPr>
            <a:normAutofit lnSpcReduction="10000"/>
          </a:bodyPr>
          <a:lstStyle/>
          <a:p>
            <a:pPr marL="0" indent="0">
              <a:buNone/>
            </a:pPr>
            <a:r>
              <a:rPr lang="en-GB" dirty="0"/>
              <a:t>Good morning boys and girls!</a:t>
            </a:r>
          </a:p>
          <a:p>
            <a:pPr marL="0" indent="0">
              <a:buNone/>
            </a:pPr>
            <a:r>
              <a:rPr lang="en-GB" dirty="0"/>
              <a:t>It is lovely to be back with you today. I really enjoyed watching the First Communion video. A BIG well done to Mrs Grant for making it. </a:t>
            </a:r>
          </a:p>
          <a:p>
            <a:pPr marL="0" indent="0">
              <a:buNone/>
            </a:pPr>
            <a:r>
              <a:rPr lang="en-GB" dirty="0"/>
              <a:t>I have included some pictures of the great work you have been sending me over the past few weeks. Please keep it up as I love seeing what you are doing and would be great to keep posting about our talented class on the blog and twitter </a:t>
            </a:r>
            <a:r>
              <a:rPr lang="en-GB" dirty="0">
                <a:sym typeface="Wingdings" panose="05000000000000000000" pitchFamily="2" charset="2"/>
              </a:rPr>
              <a:t> </a:t>
            </a:r>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E7A840DB-541D-477F-842D-53ABAFE84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F8ED2052-C21A-41B5-8C4F-81DA454934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6" name="Picture 145">
              <a:extLst>
                <a:ext uri="{FF2B5EF4-FFF2-40B4-BE49-F238E27FC236}">
                  <a16:creationId xmlns:a16="http://schemas.microsoft.com/office/drawing/2014/main" id="{2775F2DA-7CE3-45D4-9FB9-933A99725D8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7" name="Rectangle 146">
              <a:extLst>
                <a:ext uri="{FF2B5EF4-FFF2-40B4-BE49-F238E27FC236}">
                  <a16:creationId xmlns:a16="http://schemas.microsoft.com/office/drawing/2014/main" id="{4A6FA79A-D9AC-44AA-A749-3977E0D2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8" name="Picture 147">
              <a:extLst>
                <a:ext uri="{FF2B5EF4-FFF2-40B4-BE49-F238E27FC236}">
                  <a16:creationId xmlns:a16="http://schemas.microsoft.com/office/drawing/2014/main" id="{AB30018D-05A6-4675-B839-8CEE52B240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9" name="Picture 148">
              <a:extLst>
                <a:ext uri="{FF2B5EF4-FFF2-40B4-BE49-F238E27FC236}">
                  <a16:creationId xmlns:a16="http://schemas.microsoft.com/office/drawing/2014/main" id="{44789756-C35A-4A8C-9473-C1E6EC457F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314011" y="1012456"/>
            <a:ext cx="4842190" cy="1461523"/>
          </a:xfrm>
        </p:spPr>
        <p:txBody>
          <a:bodyPr anchor="b">
            <a:normAutofit/>
          </a:bodyPr>
          <a:lstStyle/>
          <a:p>
            <a:r>
              <a:rPr lang="en-GB"/>
              <a:t>R.E.</a:t>
            </a:r>
            <a:endParaRPr lang="en-GB" dirty="0"/>
          </a:p>
        </p:txBody>
      </p:sp>
      <p:cxnSp>
        <p:nvCxnSpPr>
          <p:cNvPr id="151" name="Straight Connector 150">
            <a:extLst>
              <a:ext uri="{FF2B5EF4-FFF2-40B4-BE49-F238E27FC236}">
                <a16:creationId xmlns:a16="http://schemas.microsoft.com/office/drawing/2014/main" id="{9D5625B5-1365-46E1-9349-B812E390AC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9866" y="2554859"/>
            <a:ext cx="4663440" cy="0"/>
          </a:xfrm>
          <a:prstGeom prst="line">
            <a:avLst/>
          </a:prstGeom>
        </p:spPr>
        <p:style>
          <a:lnRef idx="2">
            <a:schemeClr val="accent1"/>
          </a:lnRef>
          <a:fillRef idx="0">
            <a:schemeClr val="accent1"/>
          </a:fillRef>
          <a:effectRef idx="1">
            <a:schemeClr val="accent1"/>
          </a:effectRef>
          <a:fontRef idx="minor">
            <a:schemeClr val="tx1"/>
          </a:fontRef>
        </p:style>
      </p:cxnSp>
      <p:sp>
        <p:nvSpPr>
          <p:cNvPr id="153" name="Rectangle 152">
            <a:extLst>
              <a:ext uri="{FF2B5EF4-FFF2-40B4-BE49-F238E27FC236}">
                <a16:creationId xmlns:a16="http://schemas.microsoft.com/office/drawing/2014/main" id="{F82F595E-CCD1-453B-9C3F-92ED93BC9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9273" y="2926059"/>
            <a:ext cx="5004626" cy="234290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D119921-CF92-450B-B8A3-36C214CEFA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25548" y="3087819"/>
            <a:ext cx="848142" cy="2019388"/>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E4F1A0-785A-490E-816A-7FB678B68A7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38967" y="3087819"/>
            <a:ext cx="1443862" cy="2019388"/>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A850CF-3F4E-4EB0-B1DC-C94AF6D409B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45324" y="3119500"/>
            <a:ext cx="1467020" cy="1956026"/>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sp>
        <p:nvSpPr>
          <p:cNvPr id="1034" name="Content Placeholder 1033">
            <a:extLst>
              <a:ext uri="{FF2B5EF4-FFF2-40B4-BE49-F238E27FC236}">
                <a16:creationId xmlns:a16="http://schemas.microsoft.com/office/drawing/2014/main" id="{CB863C37-4D6C-430A-8073-58C172E6136B}"/>
              </a:ext>
            </a:extLst>
          </p:cNvPr>
          <p:cNvSpPr>
            <a:spLocks noGrp="1"/>
          </p:cNvSpPr>
          <p:nvPr>
            <p:ph idx="1"/>
          </p:nvPr>
        </p:nvSpPr>
        <p:spPr>
          <a:xfrm>
            <a:off x="6604033" y="1158023"/>
            <a:ext cx="4528947" cy="4696335"/>
          </a:xfrm>
        </p:spPr>
        <p:txBody>
          <a:bodyPr>
            <a:normAutofit/>
          </a:bodyPr>
          <a:lstStyle/>
          <a:p>
            <a:pPr marL="0" indent="0">
              <a:buNone/>
            </a:pPr>
            <a:r>
              <a:rPr lang="en-GB" sz="2000" dirty="0"/>
              <a:t>Here are some examples.</a:t>
            </a:r>
          </a:p>
          <a:p>
            <a:pPr marL="0" indent="0">
              <a:buNone/>
            </a:pPr>
            <a:endParaRPr lang="en-GB" sz="2000" dirty="0"/>
          </a:p>
          <a:p>
            <a:pPr marL="0" indent="0">
              <a:buNone/>
            </a:pPr>
            <a:r>
              <a:rPr lang="en-GB" sz="2000" dirty="0"/>
              <a:t>Whatever activity you choose to do, please email it to </a:t>
            </a:r>
            <a:r>
              <a:rPr lang="en-GB" sz="2000"/>
              <a:t>me  </a:t>
            </a:r>
            <a:r>
              <a:rPr lang="en-GB" sz="2000">
                <a:solidFill>
                  <a:srgbClr val="FF0000"/>
                </a:solidFill>
              </a:rPr>
              <a:t>gw14waughamanda@glow.sch.uk</a:t>
            </a:r>
            <a:r>
              <a:rPr lang="en-GB" sz="2000" dirty="0"/>
              <a:t> or, with an adult's permission, upload it on to </a:t>
            </a:r>
            <a:r>
              <a:rPr lang="en-GB" sz="2000"/>
              <a:t>Twitter </a:t>
            </a:r>
            <a:r>
              <a:rPr lang="en-GB" sz="2000" b="1"/>
              <a:t>@St_BarbarasPS</a:t>
            </a:r>
            <a:endParaRPr lang="en-US" sz="2000" dirty="0"/>
          </a:p>
        </p:txBody>
      </p:sp>
    </p:spTree>
    <p:extLst>
      <p:ext uri="{BB962C8B-B14F-4D97-AF65-F5344CB8AC3E}">
        <p14:creationId xmlns:p14="http://schemas.microsoft.com/office/powerpoint/2010/main" val="2039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115036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48+12</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382+120</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1575+4704</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48+12</a:t>
            </a:r>
          </a:p>
        </p:txBody>
      </p:sp>
      <p:sp>
        <p:nvSpPr>
          <p:cNvPr id="7175" name="TextBox 11"/>
          <p:cNvSpPr txBox="1">
            <a:spLocks noChangeArrowheads="1"/>
          </p:cNvSpPr>
          <p:nvPr/>
        </p:nvSpPr>
        <p:spPr bwMode="auto">
          <a:xfrm>
            <a:off x="5375880" y="2339220"/>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382+120</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1575+4704</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60</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502</a:t>
            </a:r>
          </a:p>
        </p:txBody>
      </p:sp>
      <p:sp>
        <p:nvSpPr>
          <p:cNvPr id="17" name="Rectangle 16"/>
          <p:cNvSpPr/>
          <p:nvPr/>
        </p:nvSpPr>
        <p:spPr>
          <a:xfrm>
            <a:off x="9117129" y="3427935"/>
            <a:ext cx="148630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5270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Maths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2838450"/>
            <a:ext cx="2857500" cy="2857500"/>
          </a:xfrm>
        </p:spPr>
      </p:pic>
      <p:sp>
        <p:nvSpPr>
          <p:cNvPr id="8" name="Content Placeholder 7"/>
          <p:cNvSpPr>
            <a:spLocks noGrp="1"/>
          </p:cNvSpPr>
          <p:nvPr>
            <p:ph sz="quarter" idx="4"/>
          </p:nvPr>
        </p:nvSpPr>
        <p:spPr>
          <a:xfrm>
            <a:off x="6180670" y="2658534"/>
            <a:ext cx="4718304" cy="3217333"/>
          </a:xfrm>
        </p:spPr>
        <p:txBody>
          <a:bodyPr/>
          <a:lstStyle/>
          <a:p>
            <a:pPr marL="0" indent="0">
              <a:buNone/>
            </a:pPr>
            <a:r>
              <a:rPr lang="en-GB" dirty="0"/>
              <a:t>As there’s a </a:t>
            </a:r>
            <a:r>
              <a:rPr lang="en-GB" dirty="0" err="1"/>
              <a:t>Sumdog</a:t>
            </a:r>
            <a:r>
              <a:rPr lang="en-GB" dirty="0"/>
              <a:t> competition on at the moment, I thought that you should use your maths time to play </a:t>
            </a:r>
            <a:r>
              <a:rPr lang="en-GB" dirty="0" err="1"/>
              <a:t>Sumdog</a:t>
            </a:r>
            <a:r>
              <a:rPr lang="en-GB" dirty="0"/>
              <a:t>. Get playing!!!</a:t>
            </a:r>
          </a:p>
        </p:txBody>
      </p:sp>
    </p:spTree>
    <p:extLst>
      <p:ext uri="{BB962C8B-B14F-4D97-AF65-F5344CB8AC3E}">
        <p14:creationId xmlns:p14="http://schemas.microsoft.com/office/powerpoint/2010/main" val="278173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4274548"/>
          </a:xfrm>
        </p:spPr>
        <p:txBody>
          <a:bodyPr>
            <a:normAutofit/>
          </a:bodyPr>
          <a:lstStyle/>
          <a:p>
            <a:pPr marL="0" indent="0">
              <a:buNone/>
            </a:pPr>
            <a:r>
              <a:rPr lang="en-GB" dirty="0"/>
              <a:t>Please find your spelling words below for each group:</a:t>
            </a:r>
          </a:p>
          <a:p>
            <a:pPr marL="0" indent="0">
              <a:buNone/>
            </a:pPr>
            <a:r>
              <a:rPr lang="en-GB" dirty="0">
                <a:solidFill>
                  <a:srgbClr val="FF0000"/>
                </a:solidFill>
              </a:rPr>
              <a:t>Red group - after, faint, faithful, family, traffic, daffodil, difficult, graph, telephone, elephant</a:t>
            </a:r>
            <a:r>
              <a:rPr lang="en-GB" dirty="0"/>
              <a:t> </a:t>
            </a:r>
          </a:p>
          <a:p>
            <a:pPr marL="0" indent="0">
              <a:buNone/>
            </a:pPr>
            <a:r>
              <a:rPr lang="en-GB" dirty="0">
                <a:solidFill>
                  <a:srgbClr val="00B050"/>
                </a:solidFill>
              </a:rPr>
              <a:t>Green group </a:t>
            </a:r>
            <a:r>
              <a:rPr lang="en-GB" dirty="0"/>
              <a:t>–</a:t>
            </a:r>
            <a:r>
              <a:rPr lang="en-GB" dirty="0">
                <a:solidFill>
                  <a:srgbClr val="00B050"/>
                </a:solidFill>
              </a:rPr>
              <a:t>high, sigh, night, fright, sight, bright, might, light</a:t>
            </a:r>
            <a:r>
              <a:rPr lang="en-GB" dirty="0"/>
              <a:t>.</a:t>
            </a:r>
          </a:p>
          <a:p>
            <a:pPr marL="0" indent="0">
              <a:buNone/>
            </a:pPr>
            <a:r>
              <a:rPr lang="en-GB" dirty="0">
                <a:solidFill>
                  <a:srgbClr val="7030A0"/>
                </a:solidFill>
              </a:rPr>
              <a:t>Purple group </a:t>
            </a:r>
            <a:r>
              <a:rPr lang="en-GB" dirty="0"/>
              <a:t>– </a:t>
            </a:r>
            <a:r>
              <a:rPr lang="en-GB" dirty="0">
                <a:solidFill>
                  <a:srgbClr val="7030A0"/>
                </a:solidFill>
              </a:rPr>
              <a:t>bang, gang, hang, king, ring, sing, long, sung</a:t>
            </a:r>
            <a:r>
              <a:rPr lang="en-GB" dirty="0"/>
              <a:t>. </a:t>
            </a:r>
          </a:p>
          <a:p>
            <a:pPr marL="0" indent="0">
              <a:buNone/>
            </a:pPr>
            <a:endParaRPr lang="en-GB" dirty="0"/>
          </a:p>
          <a:p>
            <a:pPr marL="0" indent="0">
              <a:buNone/>
            </a:pPr>
            <a:r>
              <a:rPr lang="en-GB" dirty="0"/>
              <a:t>It is a lovely day – get outside if you can! Use anything you have to write your words.  Use chalk, a water bottle/ water gun or washing up liquid bottle and try writing the words outside somewhere!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6" name="Picture 5" descr="A black sign with white text&#10;&#10;Description automatically generated">
            <a:extLst>
              <a:ext uri="{FF2B5EF4-FFF2-40B4-BE49-F238E27FC236}">
                <a16:creationId xmlns:a16="http://schemas.microsoft.com/office/drawing/2014/main" id="{6997F45D-CF6D-4804-8227-10A4540EEC9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84640" y="779145"/>
            <a:ext cx="2042160" cy="1442276"/>
          </a:xfrm>
          <a:prstGeom prst="rect">
            <a:avLst/>
          </a:prstGeom>
        </p:spPr>
      </p:pic>
    </p:spTree>
    <p:extLst>
      <p:ext uri="{BB962C8B-B14F-4D97-AF65-F5344CB8AC3E}">
        <p14:creationId xmlns:p14="http://schemas.microsoft.com/office/powerpoint/2010/main" val="14578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Reading</a:t>
            </a:r>
          </a:p>
          <a:p>
            <a:pPr marL="0" indent="0">
              <a:buNone/>
            </a:pPr>
            <a:r>
              <a:rPr lang="en-GB" dirty="0"/>
              <a:t>Please login to Scholastic using the link: </a:t>
            </a:r>
            <a:r>
              <a:rPr lang="en-GB" dirty="0">
                <a:hlinkClick r:id="rId2"/>
              </a:rPr>
              <a:t>https://educator-slz03.scholasticlearningzone.com/slz-portal/#/login3/GBRWY9D</a:t>
            </a:r>
            <a:endParaRPr lang="en-GB" dirty="0"/>
          </a:p>
          <a:p>
            <a:pPr marL="0" indent="0">
              <a:buNone/>
            </a:pPr>
            <a:r>
              <a:rPr lang="en-GB" dirty="0"/>
              <a:t>Please continue to read the book assigned to you.   Alternatively if you have a book at home, choose one and read a few chapters.</a:t>
            </a:r>
          </a:p>
          <a:p>
            <a:pPr marL="0" indent="0">
              <a:buNone/>
            </a:pPr>
            <a:r>
              <a:rPr lang="en-GB" dirty="0"/>
              <a:t>Write a short summary of what has happened in the story so far.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3" name="Picture 2" descr="A cat sitting on a table&#10;&#10;Description automatically generated">
            <a:extLst>
              <a:ext uri="{FF2B5EF4-FFF2-40B4-BE49-F238E27FC236}">
                <a16:creationId xmlns:a16="http://schemas.microsoft.com/office/drawing/2014/main" id="{FC9BF5ED-68B5-4BBE-8BB2-D7BECB5A575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4720" y="870885"/>
            <a:ext cx="2146300" cy="1373632"/>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Solo Talk</a:t>
            </a:r>
          </a:p>
          <a:p>
            <a:pPr marL="0" indent="0">
              <a:buNone/>
            </a:pPr>
            <a:endParaRPr lang="en-GB" dirty="0"/>
          </a:p>
          <a:p>
            <a:pPr marL="0" indent="0">
              <a:buNone/>
            </a:pPr>
            <a:r>
              <a:rPr lang="en-GB" dirty="0"/>
              <a:t>I would like you to use this time at home to learn more about what interests you and put together a solo talk. You can make it about anything you like but I would ask for it to be no longer </a:t>
            </a:r>
            <a:r>
              <a:rPr lang="en-GB" b="1" dirty="0"/>
              <a:t>than two minutes. </a:t>
            </a:r>
          </a:p>
          <a:p>
            <a:pPr marL="0" indent="0">
              <a:buNone/>
            </a:pPr>
            <a:r>
              <a:rPr lang="en-GB" dirty="0"/>
              <a:t>If you can, ask someone at home to record you saying it and send it to me by </a:t>
            </a:r>
            <a:r>
              <a:rPr lang="en-GB" b="1" dirty="0"/>
              <a:t>Friday 5</a:t>
            </a:r>
            <a:r>
              <a:rPr lang="en-GB" b="1" baseline="30000" dirty="0"/>
              <a:t>th</a:t>
            </a:r>
            <a:r>
              <a:rPr lang="en-GB" b="1" dirty="0"/>
              <a:t> June </a:t>
            </a:r>
            <a:r>
              <a:rPr lang="en-GB" b="1" dirty="0">
                <a:sym typeface="Wingdings" panose="05000000000000000000" pitchFamily="2" charset="2"/>
              </a:rPr>
              <a:t> </a:t>
            </a:r>
            <a:endParaRPr lang="en-GB" b="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4902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lnSpcReduction="10000"/>
          </a:bodyPr>
          <a:lstStyle/>
          <a:p>
            <a:pPr marL="0" indent="0">
              <a:buNone/>
            </a:pPr>
            <a:r>
              <a:rPr lang="en-GB" dirty="0"/>
              <a:t>Solo Talk – Top Tips</a:t>
            </a:r>
          </a:p>
          <a:p>
            <a:pPr marL="0" indent="0">
              <a:buNone/>
            </a:pPr>
            <a:endParaRPr lang="en-GB" u="sng" dirty="0"/>
          </a:p>
          <a:p>
            <a:pPr marL="0" indent="0">
              <a:buNone/>
            </a:pPr>
            <a:r>
              <a:rPr lang="en-GB" u="sng" dirty="0"/>
              <a:t>Your Purpose: what do you want to </a:t>
            </a:r>
            <a:r>
              <a:rPr lang="en-GB" u="sng" dirty="0" err="1"/>
              <a:t>achive</a:t>
            </a:r>
            <a:r>
              <a:rPr lang="en-GB" u="sng" dirty="0"/>
              <a:t> in your talk?</a:t>
            </a:r>
          </a:p>
          <a:p>
            <a:pPr marL="0" indent="0">
              <a:buNone/>
            </a:pPr>
            <a:r>
              <a:rPr lang="en-GB" dirty="0"/>
              <a:t>Will you:</a:t>
            </a:r>
          </a:p>
          <a:p>
            <a:r>
              <a:rPr lang="en-GB" dirty="0"/>
              <a:t>Try to persuade the audience about an issue?</a:t>
            </a:r>
          </a:p>
          <a:p>
            <a:r>
              <a:rPr lang="en-GB" dirty="0"/>
              <a:t>Reflect on something you have achieved?</a:t>
            </a:r>
          </a:p>
          <a:p>
            <a:r>
              <a:rPr lang="en-GB" dirty="0"/>
              <a:t>Put forward a point of view?</a:t>
            </a:r>
          </a:p>
          <a:p>
            <a:r>
              <a:rPr lang="en-GB" dirty="0"/>
              <a:t>Give information?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5659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fontScale="92500" lnSpcReduction="10000"/>
          </a:bodyPr>
          <a:lstStyle/>
          <a:p>
            <a:pPr marL="0" indent="0">
              <a:buNone/>
            </a:pPr>
            <a:r>
              <a:rPr lang="en-GB" dirty="0"/>
              <a:t>Solo Talk – Top Tips</a:t>
            </a:r>
          </a:p>
          <a:p>
            <a:pPr marL="0" indent="0">
              <a:buNone/>
            </a:pPr>
            <a:endParaRPr lang="en-GB" u="sng" dirty="0"/>
          </a:p>
          <a:p>
            <a:pPr marL="0" indent="0">
              <a:buNone/>
            </a:pPr>
            <a:r>
              <a:rPr lang="en-GB" u="sng" dirty="0"/>
              <a:t>Choosing  Your Subject</a:t>
            </a:r>
          </a:p>
          <a:p>
            <a:r>
              <a:rPr lang="en-GB" dirty="0"/>
              <a:t>Choose a topic you already have an interest in</a:t>
            </a:r>
          </a:p>
          <a:p>
            <a:r>
              <a:rPr lang="en-GB" dirty="0"/>
              <a:t>Know your audience – is this something they might enjoy hearing about?</a:t>
            </a:r>
          </a:p>
          <a:p>
            <a:r>
              <a:rPr lang="en-GB" dirty="0"/>
              <a:t>Research your topic: were, when and how?</a:t>
            </a:r>
          </a:p>
          <a:p>
            <a:r>
              <a:rPr lang="en-GB" dirty="0"/>
              <a:t>Know the purpose: are you describing something or trying to persuade your audience about something?</a:t>
            </a:r>
          </a:p>
          <a:p>
            <a:r>
              <a:rPr lang="en-GB" dirty="0"/>
              <a:t>Be entertaining and engaging: speak clearly, use humour/props if you can.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5365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Angelus Challenge, First Holy Communion Preparation, RME</a:t>
            </a:r>
          </a:p>
          <a:p>
            <a:pPr marL="0" indent="0">
              <a:buNone/>
            </a:pPr>
            <a:r>
              <a:rPr lang="en-GB" dirty="0"/>
              <a:t>Numeracy – Number Talks (Chilli Challenge), </a:t>
            </a:r>
            <a:r>
              <a:rPr lang="en-GB" dirty="0" err="1"/>
              <a:t>Sumdog</a:t>
            </a:r>
            <a:endParaRPr lang="en-GB" dirty="0"/>
          </a:p>
          <a:p>
            <a:pPr marL="0" indent="0">
              <a:buNone/>
            </a:pPr>
            <a:r>
              <a:rPr lang="en-GB" dirty="0"/>
              <a:t>Literacy – Spelling, Reading, Solo Talk</a:t>
            </a:r>
          </a:p>
          <a:p>
            <a:pPr marL="0" indent="0">
              <a:buNone/>
            </a:pPr>
            <a:r>
              <a:rPr lang="en-GB" dirty="0"/>
              <a:t>HWB – Stay Active!</a:t>
            </a:r>
          </a:p>
          <a:p>
            <a:pPr marL="0" indent="0">
              <a:buNone/>
            </a:pPr>
            <a:r>
              <a:rPr lang="en-GB" dirty="0"/>
              <a:t>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1160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lstStyle/>
          <a:p>
            <a:pPr marL="0" indent="0">
              <a:buNone/>
            </a:pPr>
            <a:r>
              <a:rPr lang="en-GB" dirty="0"/>
              <a:t>Time to waken up and put your best foot forward!</a:t>
            </a:r>
          </a:p>
          <a:p>
            <a:pPr marL="0" indent="0">
              <a:buNone/>
            </a:pPr>
            <a:r>
              <a:rPr lang="en-GB" dirty="0"/>
              <a:t>We're getting closer to Sports' Day - so time for a little movement. There are two video clips to get you moving and some tasks below. Enjoy!</a:t>
            </a:r>
          </a:p>
          <a:p>
            <a:endParaRPr lang="en-GB" dirty="0"/>
          </a:p>
          <a:p>
            <a:pPr marL="0" indent="0">
              <a:buNone/>
            </a:pPr>
            <a:r>
              <a:rPr lang="en-GB" dirty="0">
                <a:hlinkClick r:id="rId2"/>
              </a:rPr>
              <a:t>https://www.youtube.com/watch?v=lJPvEs8qpQc</a:t>
            </a:r>
            <a:endParaRPr lang="en-GB" dirty="0"/>
          </a:p>
          <a:p>
            <a:pPr marL="0" indent="0">
              <a:buNone/>
            </a:pPr>
            <a:r>
              <a:rPr lang="en-GB" dirty="0">
                <a:hlinkClick r:id="rId3"/>
              </a:rPr>
              <a:t>https://www.youtube.com/watch?v=KhfkYzUwYFk</a:t>
            </a:r>
            <a:r>
              <a:rPr lang="en-GB" dirty="0"/>
              <a:t> </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285910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Now for those tasks:</a:t>
            </a:r>
          </a:p>
          <a:p>
            <a:pPr marL="0" indent="0">
              <a:buNone/>
            </a:pPr>
            <a:r>
              <a:rPr lang="en-GB" dirty="0"/>
              <a:t>Play some music lasting about ten/fifteen minutes and do these:</a:t>
            </a:r>
          </a:p>
          <a:p>
            <a:r>
              <a:rPr lang="en-GB" dirty="0"/>
              <a:t>Jumping Jacks/Star Jumps</a:t>
            </a:r>
          </a:p>
          <a:p>
            <a:r>
              <a:rPr lang="en-GB" dirty="0"/>
              <a:t>On the Spot running</a:t>
            </a:r>
          </a:p>
          <a:p>
            <a:r>
              <a:rPr lang="en-GB" dirty="0"/>
              <a:t>Plank</a:t>
            </a:r>
          </a:p>
          <a:p>
            <a:r>
              <a:rPr lang="en-GB" dirty="0"/>
              <a:t>Squats</a:t>
            </a:r>
          </a:p>
          <a:p>
            <a:r>
              <a:rPr lang="en-GB" dirty="0"/>
              <a:t>Add your own and have fun!</a:t>
            </a:r>
          </a:p>
          <a:p>
            <a:pPr marL="0" indent="0">
              <a:buNone/>
            </a:pPr>
            <a:r>
              <a:rPr lang="en-GB" dirty="0"/>
              <a:t>Remember to have your water bottle handy and to take a few breaks!</a:t>
            </a:r>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192181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Finn</a:t>
            </a:r>
          </a:p>
        </p:txBody>
      </p:sp>
      <p:sp>
        <p:nvSpPr>
          <p:cNvPr id="6" name="Text Placeholder 5"/>
          <p:cNvSpPr>
            <a:spLocks noGrp="1"/>
          </p:cNvSpPr>
          <p:nvPr>
            <p:ph type="body" sz="quarter" idx="3"/>
          </p:nvPr>
        </p:nvSpPr>
        <p:spPr/>
        <p:txBody>
          <a:bodyPr/>
          <a:lstStyle/>
          <a:p>
            <a:r>
              <a:rPr lang="en-GB" dirty="0"/>
              <a:t>By Charlie</a:t>
            </a:r>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3F03D73B-0BFE-4C10-9E64-262E5083EBD6}"/>
              </a:ext>
            </a:extLst>
          </p:cNvPr>
          <p:cNvSpPr>
            <a:spLocks noGrp="1"/>
          </p:cNvSpPr>
          <p:nvPr>
            <p:ph sz="half" idx="2"/>
          </p:nvPr>
        </p:nvSpPr>
        <p:spPr/>
        <p:txBody>
          <a:bodyPr>
            <a:normAutofit lnSpcReduction="10000"/>
          </a:bodyPr>
          <a:lstStyle/>
          <a:p>
            <a:r>
              <a:rPr lang="en-GB" dirty="0"/>
              <a:t>A Stop Motion Lego Video</a:t>
            </a:r>
          </a:p>
          <a:p>
            <a:pPr marL="0" indent="0">
              <a:buNone/>
            </a:pPr>
            <a:r>
              <a:rPr lang="en-GB" dirty="0">
                <a:hlinkClick r:id="rId3"/>
              </a:rPr>
              <a:t>https://onedrive.live.com/?authkey=%21AEuvpfHJ04MHlIg&amp;cid=16BFD0A4E3FC08FE&amp;id=16BFD0A4E3FC08FE%211135092&amp;parId=16BFD0A4E3FC08FE%211126519&amp;o=OneUp</a:t>
            </a:r>
            <a:endParaRPr lang="en-GB" dirty="0"/>
          </a:p>
        </p:txBody>
      </p:sp>
      <p:sp>
        <p:nvSpPr>
          <p:cNvPr id="8" name="Content Placeholder 7">
            <a:extLst>
              <a:ext uri="{FF2B5EF4-FFF2-40B4-BE49-F238E27FC236}">
                <a16:creationId xmlns:a16="http://schemas.microsoft.com/office/drawing/2014/main" id="{5F744958-7F24-4A47-98D4-DDA57448E123}"/>
              </a:ext>
            </a:extLst>
          </p:cNvPr>
          <p:cNvSpPr>
            <a:spLocks noGrp="1"/>
          </p:cNvSpPr>
          <p:nvPr>
            <p:ph sz="quarter" idx="4"/>
          </p:nvPr>
        </p:nvSpPr>
        <p:spPr/>
        <p:txBody>
          <a:bodyPr>
            <a:normAutofit lnSpcReduction="10000"/>
          </a:bodyPr>
          <a:lstStyle/>
          <a:p>
            <a:r>
              <a:rPr lang="en-GB" dirty="0"/>
              <a:t>Morning starter </a:t>
            </a:r>
          </a:p>
          <a:p>
            <a:pPr marL="0" indent="0">
              <a:buNone/>
            </a:pPr>
            <a:endParaRPr lang="en-GB" dirty="0"/>
          </a:p>
        </p:txBody>
      </p:sp>
      <p:pic>
        <p:nvPicPr>
          <p:cNvPr id="15" name="Picture 14" descr="A close up of text on a whiteboard&#10;&#10;Description automatically generated">
            <a:extLst>
              <a:ext uri="{FF2B5EF4-FFF2-40B4-BE49-F238E27FC236}">
                <a16:creationId xmlns:a16="http://schemas.microsoft.com/office/drawing/2014/main" id="{1A174DB1-71B2-4E2A-8B56-4999B543293C}"/>
              </a:ext>
            </a:extLst>
          </p:cNvPr>
          <p:cNvPicPr>
            <a:picLocks noChangeAspect="1"/>
          </p:cNvPicPr>
          <p:nvPr/>
        </p:nvPicPr>
        <p:blipFill>
          <a:blip r:embed="rId4"/>
          <a:stretch>
            <a:fillRect/>
          </a:stretch>
        </p:blipFill>
        <p:spPr>
          <a:xfrm>
            <a:off x="8775082" y="2749975"/>
            <a:ext cx="2121516" cy="2936450"/>
          </a:xfrm>
          <a:prstGeom prst="rect">
            <a:avLst/>
          </a:prstGeom>
        </p:spPr>
      </p:pic>
    </p:spTree>
    <p:extLst>
      <p:ext uri="{BB962C8B-B14F-4D97-AF65-F5344CB8AC3E}">
        <p14:creationId xmlns:p14="http://schemas.microsoft.com/office/powerpoint/2010/main" val="309679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Amelia</a:t>
            </a:r>
          </a:p>
        </p:txBody>
      </p:sp>
      <p:sp>
        <p:nvSpPr>
          <p:cNvPr id="6" name="Text Placeholder 5"/>
          <p:cNvSpPr>
            <a:spLocks noGrp="1"/>
          </p:cNvSpPr>
          <p:nvPr>
            <p:ph type="body" sz="quarter" idx="3"/>
          </p:nvPr>
        </p:nvSpPr>
        <p:spPr/>
        <p:txBody>
          <a:bodyPr/>
          <a:lstStyle/>
          <a:p>
            <a:r>
              <a:rPr lang="en-GB" dirty="0"/>
              <a:t>By Noah</a:t>
            </a:r>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E79B9C8B-FF8C-4AC6-A9D3-0F2B6135738C}"/>
              </a:ext>
            </a:extLst>
          </p:cNvPr>
          <p:cNvSpPr>
            <a:spLocks noGrp="1"/>
          </p:cNvSpPr>
          <p:nvPr>
            <p:ph sz="half" idx="2"/>
          </p:nvPr>
        </p:nvSpPr>
        <p:spPr/>
        <p:txBody>
          <a:bodyPr/>
          <a:lstStyle/>
          <a:p>
            <a:r>
              <a:rPr lang="en-GB" dirty="0"/>
              <a:t>RE </a:t>
            </a:r>
          </a:p>
          <a:p>
            <a:endParaRPr lang="en-GB" dirty="0"/>
          </a:p>
        </p:txBody>
      </p:sp>
      <p:sp>
        <p:nvSpPr>
          <p:cNvPr id="8" name="Content Placeholder 7">
            <a:extLst>
              <a:ext uri="{FF2B5EF4-FFF2-40B4-BE49-F238E27FC236}">
                <a16:creationId xmlns:a16="http://schemas.microsoft.com/office/drawing/2014/main" id="{4AA7D72F-A6E6-42DA-9D10-BD492CE9C702}"/>
              </a:ext>
            </a:extLst>
          </p:cNvPr>
          <p:cNvSpPr>
            <a:spLocks noGrp="1"/>
          </p:cNvSpPr>
          <p:nvPr>
            <p:ph sz="quarter" idx="4"/>
          </p:nvPr>
        </p:nvSpPr>
        <p:spPr/>
        <p:txBody>
          <a:bodyPr/>
          <a:lstStyle/>
          <a:p>
            <a:r>
              <a:rPr lang="en-GB" dirty="0"/>
              <a:t>Self Portrait </a:t>
            </a:r>
          </a:p>
          <a:p>
            <a:pPr marL="0" indent="0">
              <a:buNone/>
            </a:pPr>
            <a:endParaRPr lang="en-GB" dirty="0"/>
          </a:p>
        </p:txBody>
      </p:sp>
      <p:pic>
        <p:nvPicPr>
          <p:cNvPr id="15" name="Picture 14" descr="A close up of a whiteboard&#10;&#10;Description automatically generated">
            <a:extLst>
              <a:ext uri="{FF2B5EF4-FFF2-40B4-BE49-F238E27FC236}">
                <a16:creationId xmlns:a16="http://schemas.microsoft.com/office/drawing/2014/main" id="{9753847C-0AF1-448E-B30C-3D5BF6ECB595}"/>
              </a:ext>
            </a:extLst>
          </p:cNvPr>
          <p:cNvPicPr>
            <a:picLocks noChangeAspect="1"/>
          </p:cNvPicPr>
          <p:nvPr/>
        </p:nvPicPr>
        <p:blipFill>
          <a:blip r:embed="rId3"/>
          <a:stretch>
            <a:fillRect/>
          </a:stretch>
        </p:blipFill>
        <p:spPr>
          <a:xfrm>
            <a:off x="8420100" y="2658533"/>
            <a:ext cx="2362200" cy="3149599"/>
          </a:xfrm>
          <a:prstGeom prst="rect">
            <a:avLst/>
          </a:prstGeom>
        </p:spPr>
      </p:pic>
      <p:pic>
        <p:nvPicPr>
          <p:cNvPr id="19" name="Picture 18" descr="A person posing for a picture&#10;&#10;Description automatically generated">
            <a:extLst>
              <a:ext uri="{FF2B5EF4-FFF2-40B4-BE49-F238E27FC236}">
                <a16:creationId xmlns:a16="http://schemas.microsoft.com/office/drawing/2014/main" id="{CA5DA6B3-EF65-45EC-B5D3-1E72933FC88B}"/>
              </a:ext>
            </a:extLst>
          </p:cNvPr>
          <p:cNvPicPr>
            <a:picLocks noChangeAspect="1"/>
          </p:cNvPicPr>
          <p:nvPr/>
        </p:nvPicPr>
        <p:blipFill>
          <a:blip r:embed="rId4"/>
          <a:stretch>
            <a:fillRect/>
          </a:stretch>
        </p:blipFill>
        <p:spPr>
          <a:xfrm>
            <a:off x="3429000" y="2756957"/>
            <a:ext cx="2214563" cy="2952750"/>
          </a:xfrm>
          <a:prstGeom prst="rect">
            <a:avLst/>
          </a:prstGeom>
        </p:spPr>
      </p:pic>
    </p:spTree>
    <p:extLst>
      <p:ext uri="{BB962C8B-B14F-4D97-AF65-F5344CB8AC3E}">
        <p14:creationId xmlns:p14="http://schemas.microsoft.com/office/powerpoint/2010/main" val="365471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Freya</a:t>
            </a:r>
          </a:p>
        </p:txBody>
      </p:sp>
      <p:sp>
        <p:nvSpPr>
          <p:cNvPr id="6" name="Text Placeholder 5"/>
          <p:cNvSpPr>
            <a:spLocks noGrp="1"/>
          </p:cNvSpPr>
          <p:nvPr>
            <p:ph type="body" sz="quarter" idx="3"/>
          </p:nvPr>
        </p:nvSpPr>
        <p:spPr/>
        <p:txBody>
          <a:bodyPr/>
          <a:lstStyle/>
          <a:p>
            <a:r>
              <a:rPr lang="en-GB" dirty="0"/>
              <a:t>By Rory </a:t>
            </a:r>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16412E3C-D597-4921-9C47-C7A24584EEF1}"/>
              </a:ext>
            </a:extLst>
          </p:cNvPr>
          <p:cNvSpPr>
            <a:spLocks noGrp="1"/>
          </p:cNvSpPr>
          <p:nvPr>
            <p:ph sz="half" idx="2"/>
          </p:nvPr>
        </p:nvSpPr>
        <p:spPr/>
        <p:txBody>
          <a:bodyPr/>
          <a:lstStyle/>
          <a:p>
            <a:r>
              <a:rPr lang="en-GB" dirty="0"/>
              <a:t>Symmetrical Butterfly</a:t>
            </a:r>
          </a:p>
          <a:p>
            <a:pPr marL="0" indent="0">
              <a:buNone/>
            </a:pPr>
            <a:endParaRPr lang="en-GB" dirty="0"/>
          </a:p>
        </p:txBody>
      </p:sp>
      <p:sp>
        <p:nvSpPr>
          <p:cNvPr id="8" name="Content Placeholder 7">
            <a:extLst>
              <a:ext uri="{FF2B5EF4-FFF2-40B4-BE49-F238E27FC236}">
                <a16:creationId xmlns:a16="http://schemas.microsoft.com/office/drawing/2014/main" id="{4F75C79D-7693-48F3-AB4F-D71B6D35E4BA}"/>
              </a:ext>
            </a:extLst>
          </p:cNvPr>
          <p:cNvSpPr>
            <a:spLocks noGrp="1"/>
          </p:cNvSpPr>
          <p:nvPr>
            <p:ph sz="quarter" idx="4"/>
          </p:nvPr>
        </p:nvSpPr>
        <p:spPr/>
        <p:txBody>
          <a:bodyPr/>
          <a:lstStyle/>
          <a:p>
            <a:r>
              <a:rPr lang="en-GB" dirty="0"/>
              <a:t>RE </a:t>
            </a:r>
          </a:p>
          <a:p>
            <a:pPr marL="0" indent="0">
              <a:buNone/>
            </a:pPr>
            <a:endParaRPr lang="en-GB" dirty="0"/>
          </a:p>
        </p:txBody>
      </p:sp>
      <p:pic>
        <p:nvPicPr>
          <p:cNvPr id="15" name="Picture 14" descr="A close up of a piece of paper&#10;&#10;Description automatically generated">
            <a:extLst>
              <a:ext uri="{FF2B5EF4-FFF2-40B4-BE49-F238E27FC236}">
                <a16:creationId xmlns:a16="http://schemas.microsoft.com/office/drawing/2014/main" id="{00964797-DB66-4044-83A6-3BF8179F11EE}"/>
              </a:ext>
            </a:extLst>
          </p:cNvPr>
          <p:cNvPicPr>
            <a:picLocks noChangeAspect="1"/>
          </p:cNvPicPr>
          <p:nvPr/>
        </p:nvPicPr>
        <p:blipFill>
          <a:blip r:embed="rId3"/>
          <a:stretch>
            <a:fillRect/>
          </a:stretch>
        </p:blipFill>
        <p:spPr>
          <a:xfrm>
            <a:off x="1527175" y="3742267"/>
            <a:ext cx="2844800" cy="2133600"/>
          </a:xfrm>
          <a:prstGeom prst="rect">
            <a:avLst/>
          </a:prstGeom>
        </p:spPr>
      </p:pic>
      <p:pic>
        <p:nvPicPr>
          <p:cNvPr id="17" name="Picture 16" descr="A picture containing table, sitting, paper, white&#10;&#10;Description automatically generated">
            <a:extLst>
              <a:ext uri="{FF2B5EF4-FFF2-40B4-BE49-F238E27FC236}">
                <a16:creationId xmlns:a16="http://schemas.microsoft.com/office/drawing/2014/main" id="{1207FF40-494F-4F22-A933-AF38F7EA42CF}"/>
              </a:ext>
            </a:extLst>
          </p:cNvPr>
          <p:cNvPicPr>
            <a:picLocks noChangeAspect="1"/>
          </p:cNvPicPr>
          <p:nvPr/>
        </p:nvPicPr>
        <p:blipFill>
          <a:blip r:embed="rId4"/>
          <a:stretch>
            <a:fillRect/>
          </a:stretch>
        </p:blipFill>
        <p:spPr>
          <a:xfrm>
            <a:off x="7743825" y="2658533"/>
            <a:ext cx="2432447" cy="3243262"/>
          </a:xfrm>
          <a:prstGeom prst="rect">
            <a:avLst/>
          </a:prstGeom>
        </p:spPr>
      </p:pic>
    </p:spTree>
    <p:extLst>
      <p:ext uri="{BB962C8B-B14F-4D97-AF65-F5344CB8AC3E}">
        <p14:creationId xmlns:p14="http://schemas.microsoft.com/office/powerpoint/2010/main" val="100138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Cole </a:t>
            </a:r>
          </a:p>
        </p:txBody>
      </p:sp>
      <p:sp>
        <p:nvSpPr>
          <p:cNvPr id="6" name="Text Placeholder 5"/>
          <p:cNvSpPr>
            <a:spLocks noGrp="1"/>
          </p:cNvSpPr>
          <p:nvPr>
            <p:ph type="body" sz="quarter" idx="3"/>
          </p:nvPr>
        </p:nvSpPr>
        <p:spPr>
          <a:xfrm>
            <a:off x="6180670" y="2658533"/>
            <a:ext cx="4718304" cy="576262"/>
          </a:xfrm>
        </p:spPr>
        <p:txBody>
          <a:bodyPr/>
          <a:lstStyle/>
          <a:p>
            <a:r>
              <a:rPr lang="en-GB" dirty="0"/>
              <a:t>By Alexander </a:t>
            </a:r>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16412E3C-D597-4921-9C47-C7A24584EEF1}"/>
              </a:ext>
            </a:extLst>
          </p:cNvPr>
          <p:cNvSpPr>
            <a:spLocks noGrp="1"/>
          </p:cNvSpPr>
          <p:nvPr>
            <p:ph sz="half" idx="2"/>
          </p:nvPr>
        </p:nvSpPr>
        <p:spPr/>
        <p:txBody>
          <a:bodyPr/>
          <a:lstStyle/>
          <a:p>
            <a:r>
              <a:rPr lang="en-GB" dirty="0"/>
              <a:t>Literacy </a:t>
            </a:r>
          </a:p>
          <a:p>
            <a:pPr marL="0" indent="0">
              <a:buNone/>
            </a:pPr>
            <a:endParaRPr lang="en-GB" dirty="0"/>
          </a:p>
        </p:txBody>
      </p:sp>
      <p:sp>
        <p:nvSpPr>
          <p:cNvPr id="8" name="Content Placeholder 7">
            <a:extLst>
              <a:ext uri="{FF2B5EF4-FFF2-40B4-BE49-F238E27FC236}">
                <a16:creationId xmlns:a16="http://schemas.microsoft.com/office/drawing/2014/main" id="{4F75C79D-7693-48F3-AB4F-D71B6D35E4BA}"/>
              </a:ext>
            </a:extLst>
          </p:cNvPr>
          <p:cNvSpPr>
            <a:spLocks noGrp="1"/>
          </p:cNvSpPr>
          <p:nvPr>
            <p:ph sz="quarter" idx="4"/>
          </p:nvPr>
        </p:nvSpPr>
        <p:spPr/>
        <p:txBody>
          <a:bodyPr/>
          <a:lstStyle/>
          <a:p>
            <a:r>
              <a:rPr lang="en-GB" dirty="0"/>
              <a:t>Health </a:t>
            </a:r>
          </a:p>
          <a:p>
            <a:endParaRPr lang="en-GB" dirty="0"/>
          </a:p>
        </p:txBody>
      </p:sp>
      <p:pic>
        <p:nvPicPr>
          <p:cNvPr id="12" name="Picture 11" descr="A person sitting at a desk&#10;&#10;Description automatically generated">
            <a:extLst>
              <a:ext uri="{FF2B5EF4-FFF2-40B4-BE49-F238E27FC236}">
                <a16:creationId xmlns:a16="http://schemas.microsoft.com/office/drawing/2014/main" id="{1886FD9B-9DC1-4A11-A502-7C44A697F4BE}"/>
              </a:ext>
            </a:extLst>
          </p:cNvPr>
          <p:cNvPicPr>
            <a:picLocks noChangeAspect="1"/>
          </p:cNvPicPr>
          <p:nvPr/>
        </p:nvPicPr>
        <p:blipFill>
          <a:blip r:embed="rId3"/>
          <a:stretch>
            <a:fillRect/>
          </a:stretch>
        </p:blipFill>
        <p:spPr>
          <a:xfrm>
            <a:off x="3215651" y="2678640"/>
            <a:ext cx="1784974" cy="3174874"/>
          </a:xfrm>
          <a:prstGeom prst="rect">
            <a:avLst/>
          </a:prstGeom>
        </p:spPr>
      </p:pic>
      <p:pic>
        <p:nvPicPr>
          <p:cNvPr id="16" name="Picture 15" descr="A picture containing person, indoor, kitchen, young&#10;&#10;Description automatically generated">
            <a:extLst>
              <a:ext uri="{FF2B5EF4-FFF2-40B4-BE49-F238E27FC236}">
                <a16:creationId xmlns:a16="http://schemas.microsoft.com/office/drawing/2014/main" id="{4C164490-D75C-47B0-BB29-BA9ECC593EDA}"/>
              </a:ext>
            </a:extLst>
          </p:cNvPr>
          <p:cNvPicPr>
            <a:picLocks noChangeAspect="1"/>
          </p:cNvPicPr>
          <p:nvPr/>
        </p:nvPicPr>
        <p:blipFill>
          <a:blip r:embed="rId4"/>
          <a:stretch>
            <a:fillRect/>
          </a:stretch>
        </p:blipFill>
        <p:spPr>
          <a:xfrm>
            <a:off x="7545549" y="3343275"/>
            <a:ext cx="3520391" cy="2640293"/>
          </a:xfrm>
          <a:prstGeom prst="rect">
            <a:avLst/>
          </a:prstGeom>
        </p:spPr>
      </p:pic>
    </p:spTree>
    <p:extLst>
      <p:ext uri="{BB962C8B-B14F-4D97-AF65-F5344CB8AC3E}">
        <p14:creationId xmlns:p14="http://schemas.microsoft.com/office/powerpoint/2010/main" val="1039015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Work! </a:t>
            </a:r>
          </a:p>
        </p:txBody>
      </p:sp>
      <p:sp>
        <p:nvSpPr>
          <p:cNvPr id="4" name="Text Placeholder 3"/>
          <p:cNvSpPr>
            <a:spLocks noGrp="1"/>
          </p:cNvSpPr>
          <p:nvPr>
            <p:ph type="body" idx="1"/>
          </p:nvPr>
        </p:nvSpPr>
        <p:spPr/>
        <p:txBody>
          <a:bodyPr/>
          <a:lstStyle/>
          <a:p>
            <a:r>
              <a:rPr lang="en-GB" dirty="0"/>
              <a:t>By Dexter</a:t>
            </a:r>
          </a:p>
        </p:txBody>
      </p:sp>
      <p:sp>
        <p:nvSpPr>
          <p:cNvPr id="6" name="Text Placeholder 5"/>
          <p:cNvSpPr>
            <a:spLocks noGrp="1"/>
          </p:cNvSpPr>
          <p:nvPr>
            <p:ph type="body" sz="quarter" idx="3"/>
          </p:nvPr>
        </p:nvSpPr>
        <p:spPr/>
        <p:txBody>
          <a:bodyPr/>
          <a:lstStyle/>
          <a:p>
            <a:endParaRPr lang="en-GB" dirty="0"/>
          </a:p>
        </p:txBody>
      </p:sp>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
        <p:nvSpPr>
          <p:cNvPr id="5" name="Content Placeholder 4">
            <a:extLst>
              <a:ext uri="{FF2B5EF4-FFF2-40B4-BE49-F238E27FC236}">
                <a16:creationId xmlns:a16="http://schemas.microsoft.com/office/drawing/2014/main" id="{16412E3C-D597-4921-9C47-C7A24584EEF1}"/>
              </a:ext>
            </a:extLst>
          </p:cNvPr>
          <p:cNvSpPr>
            <a:spLocks noGrp="1"/>
          </p:cNvSpPr>
          <p:nvPr>
            <p:ph sz="half" idx="2"/>
          </p:nvPr>
        </p:nvSpPr>
        <p:spPr/>
        <p:txBody>
          <a:bodyPr/>
          <a:lstStyle/>
          <a:p>
            <a:r>
              <a:rPr lang="en-GB" dirty="0"/>
              <a:t>Planting Seeds </a:t>
            </a:r>
          </a:p>
          <a:p>
            <a:pPr marL="0" indent="0">
              <a:buNone/>
            </a:pPr>
            <a:endParaRPr lang="en-GB" dirty="0"/>
          </a:p>
        </p:txBody>
      </p:sp>
      <p:sp>
        <p:nvSpPr>
          <p:cNvPr id="8" name="Content Placeholder 7">
            <a:extLst>
              <a:ext uri="{FF2B5EF4-FFF2-40B4-BE49-F238E27FC236}">
                <a16:creationId xmlns:a16="http://schemas.microsoft.com/office/drawing/2014/main" id="{4F75C79D-7693-48F3-AB4F-D71B6D35E4BA}"/>
              </a:ext>
            </a:extLst>
          </p:cNvPr>
          <p:cNvSpPr>
            <a:spLocks noGrp="1"/>
          </p:cNvSpPr>
          <p:nvPr>
            <p:ph sz="quarter" idx="4"/>
          </p:nvPr>
        </p:nvSpPr>
        <p:spPr/>
        <p:txBody>
          <a:bodyPr/>
          <a:lstStyle/>
          <a:p>
            <a:pPr marL="0" indent="0">
              <a:buNone/>
            </a:pPr>
            <a:r>
              <a:rPr lang="en-GB" dirty="0"/>
              <a:t> </a:t>
            </a:r>
          </a:p>
        </p:txBody>
      </p:sp>
      <p:pic>
        <p:nvPicPr>
          <p:cNvPr id="7" name="Picture 6" descr="A person sitting at a table eating food&#10;&#10;Description automatically generated">
            <a:extLst>
              <a:ext uri="{FF2B5EF4-FFF2-40B4-BE49-F238E27FC236}">
                <a16:creationId xmlns:a16="http://schemas.microsoft.com/office/drawing/2014/main" id="{F14D07F6-C56F-4206-A5BF-6774DD50AC05}"/>
              </a:ext>
            </a:extLst>
          </p:cNvPr>
          <p:cNvPicPr>
            <a:picLocks noChangeAspect="1"/>
          </p:cNvPicPr>
          <p:nvPr/>
        </p:nvPicPr>
        <p:blipFill>
          <a:blip r:embed="rId3"/>
          <a:stretch>
            <a:fillRect/>
          </a:stretch>
        </p:blipFill>
        <p:spPr>
          <a:xfrm>
            <a:off x="3654552" y="2762250"/>
            <a:ext cx="2441448" cy="3255264"/>
          </a:xfrm>
          <a:prstGeom prst="rect">
            <a:avLst/>
          </a:prstGeom>
        </p:spPr>
      </p:pic>
    </p:spTree>
    <p:extLst>
      <p:ext uri="{BB962C8B-B14F-4D97-AF65-F5344CB8AC3E}">
        <p14:creationId xmlns:p14="http://schemas.microsoft.com/office/powerpoint/2010/main" val="182371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2200" dirty="0">
                <a:solidFill>
                  <a:srgbClr val="262626"/>
                </a:solidFill>
              </a:rPr>
              <a:t>Well done boys and girls you are now officially finished for today!  </a:t>
            </a:r>
          </a:p>
          <a:p>
            <a:pPr marL="0" indent="0">
              <a:lnSpc>
                <a:spcPct val="90000"/>
              </a:lnSpc>
              <a:buNone/>
            </a:pPr>
            <a:r>
              <a:rPr lang="en-GB" sz="2200" dirty="0">
                <a:solidFill>
                  <a:srgbClr val="262626"/>
                </a:solidFill>
              </a:rPr>
              <a:t>Don’t worry if you didn’t manage to complete all the activities and well done if you did! I appreciate anything you are trying to do at home. </a:t>
            </a:r>
          </a:p>
          <a:p>
            <a:pPr marL="0" indent="0">
              <a:lnSpc>
                <a:spcPct val="90000"/>
              </a:lnSpc>
              <a:buNone/>
            </a:pPr>
            <a:r>
              <a:rPr lang="en-GB" sz="2200" dirty="0">
                <a:solidFill>
                  <a:srgbClr val="262626"/>
                </a:solidFill>
              </a:rPr>
              <a:t>Have a good rest tonight and back to work tomorrow! </a:t>
            </a:r>
          </a:p>
          <a:p>
            <a:pPr marL="0" indent="0">
              <a:lnSpc>
                <a:spcPct val="90000"/>
              </a:lnSpc>
              <a:buNone/>
            </a:pPr>
            <a:endParaRPr lang="en-GB" sz="2200" dirty="0">
              <a:solidFill>
                <a:srgbClr val="262626"/>
              </a:solidFill>
            </a:endParaRPr>
          </a:p>
          <a:p>
            <a:pPr marL="0" indent="0">
              <a:lnSpc>
                <a:spcPct val="90000"/>
              </a:lnSpc>
              <a:buNone/>
            </a:pPr>
            <a:r>
              <a:rPr lang="en-GB" sz="2200" dirty="0">
                <a:solidFill>
                  <a:srgbClr val="262626"/>
                </a:solidFill>
              </a:rPr>
              <a:t> </a:t>
            </a:r>
          </a:p>
          <a:p>
            <a:pPr marL="0" indent="0">
              <a:lnSpc>
                <a:spcPct val="90000"/>
              </a:lnSpc>
              <a:buNone/>
            </a:pPr>
            <a:endParaRPr lang="en-GB" sz="2200" dirty="0">
              <a:solidFill>
                <a:srgbClr val="262626"/>
              </a:solidFill>
            </a:endParaRPr>
          </a:p>
        </p:txBody>
      </p:sp>
      <p:pic>
        <p:nvPicPr>
          <p:cNvPr id="5" name="Picture 4" descr="A picture containing food&#10;&#10;Description automatically generated">
            <a:extLst>
              <a:ext uri="{FF2B5EF4-FFF2-40B4-BE49-F238E27FC236}">
                <a16:creationId xmlns:a16="http://schemas.microsoft.com/office/drawing/2014/main" id="{A33034CB-AF6D-47C2-A83F-9A0EAC45DB8B}"/>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196626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Diocese of Motherwell</a:t>
            </a:r>
          </a:p>
        </p:txBody>
      </p:sp>
      <p:sp>
        <p:nvSpPr>
          <p:cNvPr id="3" name="Content Placeholder 2"/>
          <p:cNvSpPr>
            <a:spLocks noGrp="1"/>
          </p:cNvSpPr>
          <p:nvPr>
            <p:ph idx="1"/>
          </p:nvPr>
        </p:nvSpPr>
        <p:spPr/>
        <p:txBody>
          <a:bodyPr/>
          <a:lstStyle/>
          <a:p>
            <a:pPr marL="0" indent="0">
              <a:buNone/>
            </a:pPr>
            <a:r>
              <a:rPr lang="en-GB" dirty="0"/>
              <a:t>The Diocese of Motherwell are encouraging families to participate in the Angelus Challenge.  They are releasing videos every weekday on YouTube to help children with their participation.  Please find day 14 below:</a:t>
            </a:r>
          </a:p>
          <a:p>
            <a:pPr marL="0" indent="0">
              <a:buNone/>
            </a:pPr>
            <a:r>
              <a:rPr lang="en-GB" dirty="0">
                <a:hlinkClick r:id="rId2"/>
              </a:rPr>
              <a:t>https://www.youtube.com/watch?v=4wPzy6Wsmhw</a:t>
            </a:r>
            <a:r>
              <a:rPr lang="en-GB" dirty="0"/>
              <a:t> </a:t>
            </a:r>
          </a:p>
          <a:p>
            <a:pPr marL="0" indent="0">
              <a:buNone/>
            </a:pPr>
            <a:r>
              <a:rPr lang="en-GB" dirty="0"/>
              <a:t>When you have completed this why not colour in a flower on the Angelus Prayer Card.  Please find this uploaded onto the blog on the website.  </a:t>
            </a:r>
          </a:p>
        </p:txBody>
      </p:sp>
    </p:spTree>
    <p:extLst>
      <p:ext uri="{BB962C8B-B14F-4D97-AF65-F5344CB8AC3E}">
        <p14:creationId xmlns:p14="http://schemas.microsoft.com/office/powerpoint/2010/main" val="268315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a:xfrm>
            <a:off x="1390651" y="2556932"/>
            <a:ext cx="9601196" cy="3318936"/>
          </a:xfrm>
        </p:spPr>
        <p:txBody>
          <a:bodyPr/>
          <a:lstStyle/>
          <a:p>
            <a:pPr marL="0" indent="0">
              <a:buNone/>
            </a:pPr>
            <a:r>
              <a:rPr lang="en-GB" dirty="0"/>
              <a:t>I would like you to look at three particular narratives which tell us how God nourished people on their faith journeys. If you have a Bible in your home, you could look at these with your child. If not you can find Bible pages online.</a:t>
            </a:r>
          </a:p>
          <a:p>
            <a:pPr marL="0" indent="0">
              <a:buNone/>
            </a:pPr>
            <a:r>
              <a:rPr lang="en-GB" dirty="0"/>
              <a:t>Take time to read and reflect together. </a:t>
            </a:r>
          </a:p>
          <a:p>
            <a:pPr marL="0" indent="0" algn="ctr">
              <a:buNone/>
            </a:pPr>
            <a:r>
              <a:rPr lang="en-GB" dirty="0"/>
              <a:t>1 Kings 19: 4-8 (The Journey of Elijah) </a:t>
            </a:r>
          </a:p>
          <a:p>
            <a:pPr marL="0" indent="0" algn="ctr">
              <a:buNone/>
            </a:pPr>
            <a:r>
              <a:rPr lang="en-GB" dirty="0"/>
              <a:t>Mark 6: 30-44 (The Miracle of the Loaves and Fishes) </a:t>
            </a:r>
          </a:p>
          <a:p>
            <a:pPr marL="0" indent="0" algn="ctr">
              <a:buNone/>
            </a:pPr>
            <a:r>
              <a:rPr lang="en-GB" dirty="0"/>
              <a:t>Luke 24: 13-45 (The Road to Emmaus)</a:t>
            </a:r>
          </a:p>
        </p:txBody>
      </p:sp>
    </p:spTree>
    <p:extLst>
      <p:ext uri="{BB962C8B-B14F-4D97-AF65-F5344CB8AC3E}">
        <p14:creationId xmlns:p14="http://schemas.microsoft.com/office/powerpoint/2010/main" val="41781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fontScale="92500" lnSpcReduction="10000"/>
          </a:bodyPr>
          <a:lstStyle/>
          <a:p>
            <a:pPr marL="0" indent="0">
              <a:buNone/>
            </a:pPr>
            <a:r>
              <a:rPr lang="en-GB" dirty="0"/>
              <a:t>This week we have been looking at Jesus' commandment to:</a:t>
            </a:r>
          </a:p>
          <a:p>
            <a:pPr marL="0" indent="0">
              <a:buNone/>
            </a:pPr>
            <a:r>
              <a:rPr lang="en-GB" dirty="0"/>
              <a:t>'Love one another as I have loved you.'</a:t>
            </a:r>
          </a:p>
          <a:p>
            <a:pPr marL="0" indent="0">
              <a:buNone/>
            </a:pPr>
            <a:r>
              <a:rPr lang="en-GB" dirty="0"/>
              <a:t>Jesus showed his love for all of us on Good Friday when he died on the cross. Tomorrow we are going to celebrate the Feast of the Ascension. On this day, forty days after his resurrection on Easter Sunday, Jesus ascended into Heaven leaving the disciples behind to carry on with his work and to be witnesses for him.  They were a little scared to be left without Jesus but they believed in him and they knew that he would not leave them alone. They were quite right of course; the Holy Spirit came to help them on the Feast of Pentecost and we'll explore that later.</a:t>
            </a:r>
          </a:p>
          <a:p>
            <a:pPr marL="0" indent="0">
              <a:buNone/>
            </a:pPr>
            <a:endParaRPr lang="en-GB" dirty="0"/>
          </a:p>
        </p:txBody>
      </p:sp>
    </p:spTree>
    <p:extLst>
      <p:ext uri="{BB962C8B-B14F-4D97-AF65-F5344CB8AC3E}">
        <p14:creationId xmlns:p14="http://schemas.microsoft.com/office/powerpoint/2010/main" val="269195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Below you will see two very different video clips about the Ascension. Please watch both of them.</a:t>
            </a:r>
          </a:p>
          <a:p>
            <a:pPr marL="0" indent="0">
              <a:buNone/>
            </a:pPr>
            <a:endParaRPr lang="en-GB" dirty="0"/>
          </a:p>
          <a:p>
            <a:pPr marL="0" indent="0">
              <a:buNone/>
            </a:pPr>
            <a:r>
              <a:rPr lang="en-GB" dirty="0">
                <a:hlinkClick r:id="rId2"/>
              </a:rPr>
              <a:t>https://www.youtube.com/watch?v=7wLrw60bY5w</a:t>
            </a:r>
            <a:endParaRPr lang="en-GB" dirty="0"/>
          </a:p>
          <a:p>
            <a:pPr marL="0" indent="0">
              <a:buNone/>
            </a:pPr>
            <a:endParaRPr lang="en-GB" dirty="0"/>
          </a:p>
          <a:p>
            <a:pPr marL="0" indent="0">
              <a:buNone/>
            </a:pPr>
            <a:r>
              <a:rPr lang="en-GB" dirty="0">
                <a:hlinkClick r:id="rId3"/>
              </a:rPr>
              <a:t>https://youtu.be/nnRJa4cZQIE</a:t>
            </a:r>
            <a:r>
              <a:rPr lang="en-GB" dirty="0"/>
              <a:t> </a:t>
            </a:r>
          </a:p>
        </p:txBody>
      </p:sp>
    </p:spTree>
    <p:extLst>
      <p:ext uri="{BB962C8B-B14F-4D97-AF65-F5344CB8AC3E}">
        <p14:creationId xmlns:p14="http://schemas.microsoft.com/office/powerpoint/2010/main" val="667740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Now what I would like you to do is to draw or make your own reminder of what happened on the Feast of the Ascension.</a:t>
            </a:r>
          </a:p>
          <a:p>
            <a:pPr marL="0" indent="0">
              <a:buNone/>
            </a:pPr>
            <a:r>
              <a:rPr lang="en-GB" dirty="0"/>
              <a:t>You could think about </a:t>
            </a:r>
            <a:r>
              <a:rPr lang="en-GB" b="1" dirty="0"/>
              <a:t>making</a:t>
            </a:r>
            <a:r>
              <a:rPr lang="en-GB" dirty="0"/>
              <a:t> the figures of Jesus, his disciples and the two people dressed in white - you could even create your own video clip.</a:t>
            </a:r>
          </a:p>
          <a:p>
            <a:pPr marL="0" indent="0">
              <a:buNone/>
            </a:pPr>
            <a:r>
              <a:rPr lang="en-GB" dirty="0"/>
              <a:t>Or  you could draw them and write a sentence or a paragraph below; you might want to make a picture using other media - e.g. cotton wool for the clouds.</a:t>
            </a:r>
          </a:p>
          <a:p>
            <a:pPr marL="0" indent="0">
              <a:buNone/>
            </a:pPr>
            <a:endParaRPr lang="en-GB" dirty="0"/>
          </a:p>
        </p:txBody>
      </p:sp>
    </p:spTree>
    <p:extLst>
      <p:ext uri="{BB962C8B-B14F-4D97-AF65-F5344CB8AC3E}">
        <p14:creationId xmlns:p14="http://schemas.microsoft.com/office/powerpoint/2010/main" val="3814459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83</TotalTime>
  <Words>1490</Words>
  <Application>Microsoft Office PowerPoint</Application>
  <PresentationFormat>Widescreen</PresentationFormat>
  <Paragraphs>175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Organic</vt:lpstr>
      <vt:lpstr>P5/4 – Wednesday 20th May </vt:lpstr>
      <vt:lpstr>Timetable for today </vt:lpstr>
      <vt:lpstr>Morning Prayer</vt:lpstr>
      <vt:lpstr>Diocese of Motherwell</vt:lpstr>
      <vt:lpstr>R.E. – Sacrament of First Holy Communion</vt:lpstr>
      <vt:lpstr>R.E. – Sacrament of First Holy Communion</vt:lpstr>
      <vt:lpstr>R.E.</vt:lpstr>
      <vt:lpstr>R.E.</vt:lpstr>
      <vt:lpstr>R.E.</vt:lpstr>
      <vt:lpstr>R.E.</vt:lpstr>
      <vt:lpstr>Numeracy</vt:lpstr>
      <vt:lpstr>Number Talks </vt:lpstr>
      <vt:lpstr>Number Talks - Answers </vt:lpstr>
      <vt:lpstr>Maths</vt:lpstr>
      <vt:lpstr>Literacy</vt:lpstr>
      <vt:lpstr>Literacy</vt:lpstr>
      <vt:lpstr>Literacy</vt:lpstr>
      <vt:lpstr>Literacy</vt:lpstr>
      <vt:lpstr>Literacy</vt:lpstr>
      <vt:lpstr>Health and Wellbeing</vt:lpstr>
      <vt:lpstr>Health and Wellbeing</vt:lpstr>
      <vt:lpstr>Grid Work</vt:lpstr>
      <vt:lpstr>Good Work! </vt:lpstr>
      <vt:lpstr>Good Work! </vt:lpstr>
      <vt:lpstr>Good Work! </vt:lpstr>
      <vt:lpstr>Good Work! </vt:lpstr>
      <vt:lpstr>Good Work! </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Wednesday 20th May </dc:title>
  <dc:creator>Brian McGill</dc:creator>
  <cp:lastModifiedBy>Brian McGill</cp:lastModifiedBy>
  <cp:revision>16</cp:revision>
  <dcterms:created xsi:type="dcterms:W3CDTF">2020-05-17T19:46:33Z</dcterms:created>
  <dcterms:modified xsi:type="dcterms:W3CDTF">2020-05-19T20:34:33Z</dcterms:modified>
</cp:coreProperties>
</file>