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9" r:id="rId4"/>
    <p:sldId id="319" r:id="rId5"/>
    <p:sldId id="335" r:id="rId6"/>
    <p:sldId id="336" r:id="rId7"/>
    <p:sldId id="337" r:id="rId8"/>
    <p:sldId id="258" r:id="rId9"/>
    <p:sldId id="260" r:id="rId10"/>
    <p:sldId id="262" r:id="rId11"/>
    <p:sldId id="313" r:id="rId12"/>
    <p:sldId id="341" r:id="rId13"/>
    <p:sldId id="342" r:id="rId14"/>
    <p:sldId id="338" r:id="rId15"/>
    <p:sldId id="330" r:id="rId16"/>
    <p:sldId id="339" r:id="rId17"/>
    <p:sldId id="316" r:id="rId18"/>
    <p:sldId id="340" r:id="rId19"/>
    <p:sldId id="312" r:id="rId20"/>
    <p:sldId id="343" r:id="rId21"/>
    <p:sldId id="287" r:id="rId22"/>
    <p:sldId id="290"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4660"/>
  </p:normalViewPr>
  <p:slideViewPr>
    <p:cSldViewPr snapToGrid="0">
      <p:cViewPr varScale="1">
        <p:scale>
          <a:sx n="73" d="100"/>
          <a:sy n="73" d="100"/>
        </p:scale>
        <p:origin x="4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ducator-slz03.scholasticlearningzone.com/slz-portal/#/login3/GBRWY9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Rzw-Oir8UPw" TargetMode="External"/><Relationship Id="rId2" Type="http://schemas.openxmlformats.org/officeDocument/2006/relationships/hyperlink" Target="https://youtu.be/m_Clwq4osEQ"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radiolingua.com/learnatho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gw09grantmary4@glow.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gPVQPj1zUJ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P5/4 – Tuesday 19</a:t>
            </a:r>
            <a:r>
              <a:rPr lang="en-GB" baseline="30000" dirty="0" smtClean="0"/>
              <a:t>th</a:t>
            </a:r>
            <a:r>
              <a:rPr lang="en-GB" dirty="0" smtClean="0"/>
              <a:t> May</a:t>
            </a:r>
            <a:endParaRPr lang="en-GB" dirty="0"/>
          </a:p>
        </p:txBody>
      </p:sp>
      <p:sp>
        <p:nvSpPr>
          <p:cNvPr id="7" name="Content Placeholder 6"/>
          <p:cNvSpPr>
            <a:spLocks noGrp="1"/>
          </p:cNvSpPr>
          <p:nvPr>
            <p:ph idx="1"/>
          </p:nvPr>
        </p:nvSpPr>
        <p:spPr/>
        <p:txBody>
          <a:bodyPr>
            <a:normAutofit fontScale="92500" lnSpcReduction="20000"/>
          </a:bodyPr>
          <a:lstStyle/>
          <a:p>
            <a:pPr marL="0" indent="0">
              <a:buNone/>
            </a:pPr>
            <a:r>
              <a:rPr lang="en-GB" dirty="0" smtClean="0"/>
              <a:t>Good morning boys and girls!</a:t>
            </a:r>
          </a:p>
          <a:p>
            <a:pPr marL="0" indent="0">
              <a:buNone/>
            </a:pPr>
            <a:r>
              <a:rPr lang="en-GB" dirty="0" smtClean="0"/>
              <a:t>I hope you had a wonderful day yesterday.</a:t>
            </a:r>
          </a:p>
          <a:p>
            <a:pPr marL="0" indent="0">
              <a:buNone/>
            </a:pPr>
            <a:r>
              <a:rPr lang="en-GB" dirty="0" smtClean="0"/>
              <a:t>Thank you for all your wonderful pictures!  Some of you managed to upload onto Twitter and the others I uploaded yesterday.  If you’ve not managed to see them have a look.  I have also uploaded onto the blog page some work that was sent to me too.  Well done – I love seeing your fabulous work!</a:t>
            </a:r>
          </a:p>
          <a:p>
            <a:pPr marL="0" indent="0">
              <a:buNone/>
            </a:pPr>
            <a:r>
              <a:rPr lang="en-GB" dirty="0" smtClean="0"/>
              <a:t>I’ve attached some more activities for you to try today.  Remember do only what you can.  </a:t>
            </a:r>
          </a:p>
          <a:p>
            <a:pPr marL="0" indent="0">
              <a:buNone/>
            </a:pPr>
            <a:r>
              <a:rPr lang="en-GB" dirty="0" smtClean="0"/>
              <a:t>Mrs Grant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79089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smtClean="0"/>
              <a:t>Number Talks - Answers </a:t>
            </a:r>
          </a:p>
        </p:txBody>
      </p:sp>
      <p:sp>
        <p:nvSpPr>
          <p:cNvPr id="7174" name="TextBox 8"/>
          <p:cNvSpPr txBox="1">
            <a:spLocks noChangeArrowheads="1"/>
          </p:cNvSpPr>
          <p:nvPr/>
        </p:nvSpPr>
        <p:spPr bwMode="auto">
          <a:xfrm>
            <a:off x="1091597" y="2353269"/>
            <a:ext cx="1116026" cy="523220"/>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smtClean="0"/>
              <a:t>39-18</a:t>
            </a:r>
            <a:endParaRPr lang="en-GB" altLang="en-US" b="1" dirty="0"/>
          </a:p>
        </p:txBody>
      </p:sp>
      <p:sp>
        <p:nvSpPr>
          <p:cNvPr id="7175" name="TextBox 11"/>
          <p:cNvSpPr txBox="1">
            <a:spLocks noChangeArrowheads="1"/>
          </p:cNvSpPr>
          <p:nvPr/>
        </p:nvSpPr>
        <p:spPr bwMode="auto">
          <a:xfrm>
            <a:off x="4946469" y="2353269"/>
            <a:ext cx="1796346" cy="492443"/>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smtClean="0"/>
              <a:t>896-675</a:t>
            </a:r>
            <a:endParaRPr lang="en-GB" altLang="en-US" sz="2600" b="1" dirty="0"/>
          </a:p>
        </p:txBody>
      </p:sp>
      <p:sp>
        <p:nvSpPr>
          <p:cNvPr id="7176" name="TextBox 12"/>
          <p:cNvSpPr txBox="1">
            <a:spLocks noChangeArrowheads="1"/>
          </p:cNvSpPr>
          <p:nvPr/>
        </p:nvSpPr>
        <p:spPr bwMode="auto">
          <a:xfrm>
            <a:off x="9279834" y="2426212"/>
            <a:ext cx="1823593" cy="492443"/>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smtClean="0"/>
              <a:t>1549-1211</a:t>
            </a:r>
            <a:endParaRPr lang="en-GB" altLang="en-US" sz="26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329748" y="29760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95935" y="3492668"/>
            <a:ext cx="784189"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21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6" name="Rectangle 15"/>
          <p:cNvSpPr/>
          <p:nvPr/>
        </p:nvSpPr>
        <p:spPr>
          <a:xfrm>
            <a:off x="5150627" y="3418585"/>
            <a:ext cx="1109599"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221</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9279832" y="3508652"/>
            <a:ext cx="1160895"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338</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Multiplication and Division</a:t>
            </a:r>
            <a:endParaRPr lang="en-GB" dirty="0"/>
          </a:p>
        </p:txBody>
      </p:sp>
      <p:sp>
        <p:nvSpPr>
          <p:cNvPr id="3" name="Content Placeholder 2"/>
          <p:cNvSpPr>
            <a:spLocks noGrp="1"/>
          </p:cNvSpPr>
          <p:nvPr>
            <p:ph idx="1"/>
          </p:nvPr>
        </p:nvSpPr>
        <p:spPr>
          <a:xfrm>
            <a:off x="1295401" y="2403567"/>
            <a:ext cx="9601196" cy="3827416"/>
          </a:xfrm>
        </p:spPr>
        <p:txBody>
          <a:bodyPr>
            <a:normAutofit/>
          </a:bodyPr>
          <a:lstStyle/>
          <a:p>
            <a:pPr marL="0" indent="0">
              <a:buNone/>
            </a:pPr>
            <a:r>
              <a:rPr lang="en-GB" dirty="0" smtClean="0"/>
              <a:t>Yesterday you revised multiplying and dividing by 0,1,10 and 100.</a:t>
            </a:r>
          </a:p>
          <a:p>
            <a:pPr marL="0" indent="0">
              <a:buNone/>
            </a:pPr>
            <a:r>
              <a:rPr lang="en-GB" dirty="0" smtClean="0"/>
              <a:t>Today I would like you to practise some of these skills.  I’ve attached your maths sheets onto the next slide.</a:t>
            </a:r>
          </a:p>
          <a:p>
            <a:pPr marL="0" indent="0">
              <a:buNone/>
            </a:pPr>
            <a:r>
              <a:rPr lang="en-GB" dirty="0" smtClean="0"/>
              <a:t>The answers are on the slide after this – no peeking!</a:t>
            </a:r>
          </a:p>
          <a:p>
            <a:pPr marL="0" indent="0">
              <a:buNone/>
            </a:pPr>
            <a:r>
              <a:rPr lang="en-GB" dirty="0" smtClean="0"/>
              <a:t>Good luck!</a:t>
            </a:r>
            <a:endParaRPr lang="en-GB" dirty="0"/>
          </a:p>
        </p:txBody>
      </p:sp>
    </p:spTree>
    <p:extLst>
      <p:ext uri="{BB962C8B-B14F-4D97-AF65-F5344CB8AC3E}">
        <p14:creationId xmlns:p14="http://schemas.microsoft.com/office/powerpoint/2010/main" val="4051968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Multiplication and Division</a:t>
            </a:r>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07886" y="2466975"/>
            <a:ext cx="4441371" cy="340836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02400" y="2466975"/>
            <a:ext cx="4151086" cy="3408363"/>
          </a:xfrm>
        </p:spPr>
      </p:pic>
    </p:spTree>
    <p:extLst>
      <p:ext uri="{BB962C8B-B14F-4D97-AF65-F5344CB8AC3E}">
        <p14:creationId xmlns:p14="http://schemas.microsoft.com/office/powerpoint/2010/main" val="55049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27200" y="2511425"/>
            <a:ext cx="3802743" cy="3700689"/>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02400" y="2511425"/>
            <a:ext cx="3947886" cy="3700689"/>
          </a:xfrm>
        </p:spPr>
      </p:pic>
    </p:spTree>
    <p:extLst>
      <p:ext uri="{BB962C8B-B14F-4D97-AF65-F5344CB8AC3E}">
        <p14:creationId xmlns:p14="http://schemas.microsoft.com/office/powerpoint/2010/main" val="397696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Maths</a:t>
            </a:r>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25675" y="2838450"/>
            <a:ext cx="2857500" cy="2857500"/>
          </a:xfrm>
        </p:spPr>
      </p:pic>
      <p:sp>
        <p:nvSpPr>
          <p:cNvPr id="8" name="Content Placeholder 7"/>
          <p:cNvSpPr>
            <a:spLocks noGrp="1"/>
          </p:cNvSpPr>
          <p:nvPr>
            <p:ph sz="quarter" idx="4"/>
          </p:nvPr>
        </p:nvSpPr>
        <p:spPr>
          <a:xfrm>
            <a:off x="6180670" y="2658534"/>
            <a:ext cx="4718304" cy="3217333"/>
          </a:xfrm>
        </p:spPr>
        <p:txBody>
          <a:bodyPr/>
          <a:lstStyle/>
          <a:p>
            <a:pPr marL="0" indent="0">
              <a:buNone/>
            </a:pPr>
            <a:r>
              <a:rPr lang="en-GB" dirty="0" smtClean="0"/>
              <a:t>As there’s a </a:t>
            </a:r>
            <a:r>
              <a:rPr lang="en-GB" dirty="0" err="1" smtClean="0"/>
              <a:t>Sumdog</a:t>
            </a:r>
            <a:r>
              <a:rPr lang="en-GB" dirty="0" smtClean="0"/>
              <a:t> competition on at the moment, I thought that you should use your maths time to play </a:t>
            </a:r>
            <a:r>
              <a:rPr lang="en-GB" dirty="0" err="1" smtClean="0"/>
              <a:t>Sumdog</a:t>
            </a:r>
            <a:r>
              <a:rPr lang="en-GB" dirty="0" smtClean="0"/>
              <a:t>. Get playing!!!</a:t>
            </a:r>
            <a:endParaRPr lang="en-GB" dirty="0"/>
          </a:p>
        </p:txBody>
      </p:sp>
    </p:spTree>
    <p:extLst>
      <p:ext uri="{BB962C8B-B14F-4D97-AF65-F5344CB8AC3E}">
        <p14:creationId xmlns:p14="http://schemas.microsoft.com/office/powerpoint/2010/main" val="278173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sp>
        <p:nvSpPr>
          <p:cNvPr id="3" name="Content Placeholder 2"/>
          <p:cNvSpPr>
            <a:spLocks noGrp="1"/>
          </p:cNvSpPr>
          <p:nvPr>
            <p:ph idx="1"/>
          </p:nvPr>
        </p:nvSpPr>
        <p:spPr>
          <a:xfrm>
            <a:off x="1295401" y="2556931"/>
            <a:ext cx="9601196" cy="3624793"/>
          </a:xfrm>
        </p:spPr>
        <p:txBody>
          <a:bodyPr>
            <a:normAutofit fontScale="92500"/>
          </a:bodyPr>
          <a:lstStyle/>
          <a:p>
            <a:pPr marL="0" indent="0">
              <a:buNone/>
            </a:pPr>
            <a:r>
              <a:rPr lang="en-GB" dirty="0" smtClean="0">
                <a:solidFill>
                  <a:srgbClr val="FF0000"/>
                </a:solidFill>
              </a:rPr>
              <a:t>Red group </a:t>
            </a:r>
            <a:r>
              <a:rPr lang="en-GB" dirty="0" smtClean="0"/>
              <a:t>– we are still focusing on the phoneme f, </a:t>
            </a:r>
            <a:r>
              <a:rPr lang="en-GB" dirty="0" err="1" smtClean="0"/>
              <a:t>ff</a:t>
            </a:r>
            <a:r>
              <a:rPr lang="en-GB" dirty="0" smtClean="0"/>
              <a:t> and ph. Think of your words: </a:t>
            </a:r>
            <a:r>
              <a:rPr lang="en-GB" dirty="0" smtClean="0">
                <a:solidFill>
                  <a:srgbClr val="FF0000"/>
                </a:solidFill>
              </a:rPr>
              <a:t>after, faint, faithful, family, traffic, daffodil, difficult, graph, telephone, elephant. </a:t>
            </a:r>
          </a:p>
          <a:p>
            <a:pPr marL="0" indent="0">
              <a:buNone/>
            </a:pPr>
            <a:r>
              <a:rPr lang="en-GB" dirty="0" smtClean="0">
                <a:solidFill>
                  <a:srgbClr val="00B050"/>
                </a:solidFill>
              </a:rPr>
              <a:t>Green group </a:t>
            </a:r>
            <a:r>
              <a:rPr lang="en-GB" dirty="0" smtClean="0"/>
              <a:t>– I would like you to think about the phoneme </a:t>
            </a:r>
            <a:r>
              <a:rPr lang="en-GB" dirty="0" err="1" smtClean="0"/>
              <a:t>igh</a:t>
            </a:r>
            <a:r>
              <a:rPr lang="en-GB" dirty="0" smtClean="0"/>
              <a:t> - </a:t>
            </a:r>
            <a:r>
              <a:rPr lang="en-GB" dirty="0" smtClean="0">
                <a:solidFill>
                  <a:srgbClr val="00B050"/>
                </a:solidFill>
              </a:rPr>
              <a:t>high, sigh, night, fright, sight, bright, might, light</a:t>
            </a:r>
            <a:r>
              <a:rPr lang="en-GB" dirty="0" smtClean="0"/>
              <a:t>. </a:t>
            </a:r>
          </a:p>
          <a:p>
            <a:pPr marL="0" indent="0">
              <a:buNone/>
            </a:pPr>
            <a:r>
              <a:rPr lang="en-GB" dirty="0" smtClean="0">
                <a:solidFill>
                  <a:srgbClr val="7030A0"/>
                </a:solidFill>
              </a:rPr>
              <a:t>Purple group </a:t>
            </a:r>
            <a:r>
              <a:rPr lang="en-GB" dirty="0" smtClean="0"/>
              <a:t>– I would like you to think about the phoneme </a:t>
            </a:r>
            <a:r>
              <a:rPr lang="en-GB" dirty="0" smtClean="0">
                <a:solidFill>
                  <a:srgbClr val="7030A0"/>
                </a:solidFill>
              </a:rPr>
              <a:t>ng</a:t>
            </a:r>
            <a:r>
              <a:rPr lang="en-GB" dirty="0" smtClean="0"/>
              <a:t>.  Your words are: </a:t>
            </a:r>
            <a:r>
              <a:rPr lang="en-GB" dirty="0" smtClean="0">
                <a:solidFill>
                  <a:srgbClr val="7030A0"/>
                </a:solidFill>
              </a:rPr>
              <a:t>bang, gang, hang, king, ring, sing, long, sung</a:t>
            </a:r>
            <a:r>
              <a:rPr lang="en-GB" dirty="0" smtClean="0"/>
              <a:t>.  </a:t>
            </a:r>
          </a:p>
          <a:p>
            <a:pPr marL="0" indent="0">
              <a:buNone/>
            </a:pPr>
            <a:r>
              <a:rPr lang="en-GB" dirty="0" smtClean="0"/>
              <a:t>Today I would like all groups </a:t>
            </a:r>
            <a:r>
              <a:rPr lang="en-GB" dirty="0" smtClean="0">
                <a:solidFill>
                  <a:schemeClr val="tx1"/>
                </a:solidFill>
              </a:rPr>
              <a:t>to </a:t>
            </a:r>
            <a:r>
              <a:rPr lang="en-GB" dirty="0">
                <a:solidFill>
                  <a:schemeClr val="tx1"/>
                </a:solidFill>
              </a:rPr>
              <a:t>practise syllabification (break your words into syllables.)  I always find clapping the sounds helps me to do this.  </a:t>
            </a:r>
            <a:r>
              <a:rPr lang="en-GB" dirty="0" smtClean="0">
                <a:solidFill>
                  <a:schemeClr val="tx1"/>
                </a:solidFill>
              </a:rPr>
              <a:t>Look at the poster on the next page to help you.</a:t>
            </a:r>
            <a:endParaRPr lang="en-GB" dirty="0"/>
          </a:p>
          <a:p>
            <a:pPr marL="0" indent="0">
              <a:buNone/>
            </a:pPr>
            <a:endParaRPr lang="en-GB" dirty="0" smtClean="0"/>
          </a:p>
        </p:txBody>
      </p:sp>
    </p:spTree>
    <p:extLst>
      <p:ext uri="{BB962C8B-B14F-4D97-AF65-F5344CB8AC3E}">
        <p14:creationId xmlns:p14="http://schemas.microsoft.com/office/powerpoint/2010/main" val="110434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886" y="2462589"/>
            <a:ext cx="7126515" cy="3831770"/>
          </a:xfrm>
        </p:spPr>
      </p:pic>
    </p:spTree>
    <p:extLst>
      <p:ext uri="{BB962C8B-B14F-4D97-AF65-F5344CB8AC3E}">
        <p14:creationId xmlns:p14="http://schemas.microsoft.com/office/powerpoint/2010/main" val="102553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Literacy - Reading</a:t>
            </a:r>
            <a:endParaRPr lang="en-GB" dirty="0"/>
          </a:p>
        </p:txBody>
      </p:sp>
      <p:sp>
        <p:nvSpPr>
          <p:cNvPr id="3" name="Content Placeholder 2"/>
          <p:cNvSpPr>
            <a:spLocks noGrp="1"/>
          </p:cNvSpPr>
          <p:nvPr>
            <p:ph idx="1"/>
          </p:nvPr>
        </p:nvSpPr>
        <p:spPr>
          <a:xfrm>
            <a:off x="1295402" y="2439366"/>
            <a:ext cx="9601196" cy="3318936"/>
          </a:xfrm>
        </p:spPr>
        <p:txBody>
          <a:bodyPr/>
          <a:lstStyle/>
          <a:p>
            <a:pPr marL="0" indent="0">
              <a:buNone/>
            </a:pPr>
            <a:r>
              <a:rPr lang="en-GB" dirty="0"/>
              <a:t>Please login to Scholastic using the link: </a:t>
            </a:r>
            <a:r>
              <a:rPr lang="en-GB" dirty="0">
                <a:hlinkClick r:id="rId2"/>
              </a:rPr>
              <a:t>https://educator-slz03.scholasticlearningzone.com/slz-portal/#/login3/GBRWY9D</a:t>
            </a:r>
            <a:endParaRPr lang="en-GB" dirty="0"/>
          </a:p>
          <a:p>
            <a:pPr marL="0" indent="0">
              <a:buNone/>
            </a:pPr>
            <a:r>
              <a:rPr lang="en-GB" dirty="0" smtClean="0"/>
              <a:t>I have assigned a new book for you.  Please read a few chapters.   </a:t>
            </a:r>
          </a:p>
          <a:p>
            <a:pPr marL="0" indent="0">
              <a:buNone/>
            </a:pPr>
            <a:r>
              <a:rPr lang="en-GB" dirty="0" smtClean="0"/>
              <a:t>Alternatively </a:t>
            </a:r>
            <a:r>
              <a:rPr lang="en-GB" dirty="0"/>
              <a:t>if you have a book at home, choose one and read a few </a:t>
            </a:r>
            <a:r>
              <a:rPr lang="en-GB" dirty="0" smtClean="0"/>
              <a:t>chapters.</a:t>
            </a:r>
          </a:p>
          <a:p>
            <a:pPr marL="0" indent="0">
              <a:buNone/>
            </a:pPr>
            <a:endParaRPr lang="en-GB" dirty="0"/>
          </a:p>
        </p:txBody>
      </p:sp>
    </p:spTree>
    <p:extLst>
      <p:ext uri="{BB962C8B-B14F-4D97-AF65-F5344CB8AC3E}">
        <p14:creationId xmlns:p14="http://schemas.microsoft.com/office/powerpoint/2010/main" val="380810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sp>
        <p:nvSpPr>
          <p:cNvPr id="3" name="Content Placeholder 2"/>
          <p:cNvSpPr>
            <a:spLocks noGrp="1"/>
          </p:cNvSpPr>
          <p:nvPr>
            <p:ph idx="1"/>
          </p:nvPr>
        </p:nvSpPr>
        <p:spPr/>
        <p:txBody>
          <a:bodyPr/>
          <a:lstStyle/>
          <a:p>
            <a:pPr marL="0" indent="0" fontAlgn="base">
              <a:buNone/>
            </a:pPr>
            <a:r>
              <a:rPr lang="en-GB" dirty="0"/>
              <a:t>Yesterday we had a look at making healthy snacks and the skills you need to create something delicious in the kitchen!</a:t>
            </a:r>
          </a:p>
          <a:p>
            <a:pPr marL="0" indent="0" fontAlgn="base">
              <a:buNone/>
            </a:pPr>
            <a:r>
              <a:rPr lang="en-GB" dirty="0"/>
              <a:t>Today as we get closer to Sports’ Day next Tuesday, let’s be a little more energetic with a dance and then some yoga!</a:t>
            </a:r>
          </a:p>
          <a:p>
            <a:pPr marL="0" indent="0">
              <a:buNone/>
            </a:pPr>
            <a:r>
              <a:rPr lang="en-GB" dirty="0" smtClean="0"/>
              <a:t>Please click the links below:</a:t>
            </a:r>
          </a:p>
          <a:p>
            <a:pPr marL="0" indent="0">
              <a:buNone/>
            </a:pPr>
            <a:r>
              <a:rPr lang="en-GB" dirty="0" smtClean="0">
                <a:hlinkClick r:id="rId2"/>
              </a:rPr>
              <a:t>Dance</a:t>
            </a:r>
            <a:r>
              <a:rPr lang="en-GB" dirty="0" smtClean="0"/>
              <a:t>	</a:t>
            </a:r>
          </a:p>
          <a:p>
            <a:pPr marL="0" indent="0">
              <a:buNone/>
            </a:pPr>
            <a:r>
              <a:rPr lang="en-GB" dirty="0" smtClean="0">
                <a:hlinkClick r:id="rId3"/>
              </a:rPr>
              <a:t>Yoga</a:t>
            </a:r>
            <a:endParaRPr lang="en-GB" dirty="0"/>
          </a:p>
        </p:txBody>
      </p:sp>
    </p:spTree>
    <p:extLst>
      <p:ext uri="{BB962C8B-B14F-4D97-AF65-F5344CB8AC3E}">
        <p14:creationId xmlns:p14="http://schemas.microsoft.com/office/powerpoint/2010/main" val="1518057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Spanish</a:t>
            </a:r>
            <a:endParaRPr lang="en-GB" dirty="0"/>
          </a:p>
        </p:txBody>
      </p:sp>
      <p:sp>
        <p:nvSpPr>
          <p:cNvPr id="3" name="Content Placeholder 2"/>
          <p:cNvSpPr>
            <a:spLocks noGrp="1"/>
          </p:cNvSpPr>
          <p:nvPr>
            <p:ph idx="1"/>
          </p:nvPr>
        </p:nvSpPr>
        <p:spPr/>
        <p:txBody>
          <a:bodyPr/>
          <a:lstStyle/>
          <a:p>
            <a:pPr marL="0" indent="0">
              <a:buNone/>
            </a:pPr>
            <a:r>
              <a:rPr lang="en-GB" dirty="0" smtClean="0"/>
              <a:t>I would like you to go to </a:t>
            </a:r>
            <a:r>
              <a:rPr lang="en-GB" dirty="0" smtClean="0">
                <a:hlinkClick r:id="rId2"/>
              </a:rPr>
              <a:t>www.radiolingua.com/learnathome</a:t>
            </a:r>
            <a:endParaRPr lang="en-GB" dirty="0" smtClean="0"/>
          </a:p>
          <a:p>
            <a:pPr marL="0" indent="0">
              <a:buNone/>
            </a:pPr>
            <a:r>
              <a:rPr lang="en-GB" dirty="0" smtClean="0"/>
              <a:t>Click on the Primary Spanish button.</a:t>
            </a:r>
          </a:p>
          <a:p>
            <a:pPr marL="0" indent="0">
              <a:buNone/>
            </a:pPr>
            <a:r>
              <a:rPr lang="en-GB" dirty="0" smtClean="0"/>
              <a:t>Watch lesson 5 video – </a:t>
            </a:r>
            <a:r>
              <a:rPr lang="en-GB" dirty="0"/>
              <a:t>C</a:t>
            </a:r>
            <a:r>
              <a:rPr lang="en-GB" dirty="0" smtClean="0"/>
              <a:t>ounting in Spanish (the link on the video says counting in French but it is Spanish!)</a:t>
            </a:r>
          </a:p>
          <a:p>
            <a:pPr marL="0" indent="0">
              <a:buNone/>
            </a:pPr>
            <a:r>
              <a:rPr lang="en-GB" dirty="0" smtClean="0"/>
              <a:t>I’ve attached the worksheets on the blog.  </a:t>
            </a:r>
          </a:p>
        </p:txBody>
      </p:sp>
    </p:spTree>
    <p:extLst>
      <p:ext uri="{BB962C8B-B14F-4D97-AF65-F5344CB8AC3E}">
        <p14:creationId xmlns:p14="http://schemas.microsoft.com/office/powerpoint/2010/main" val="2255235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 for today </a:t>
            </a:r>
            <a:endParaRPr lang="en-GB" dirty="0"/>
          </a:p>
        </p:txBody>
      </p:sp>
      <p:sp>
        <p:nvSpPr>
          <p:cNvPr id="7" name="Content Placeholder 6"/>
          <p:cNvSpPr>
            <a:spLocks noGrp="1"/>
          </p:cNvSpPr>
          <p:nvPr>
            <p:ph idx="1"/>
          </p:nvPr>
        </p:nvSpPr>
        <p:spPr/>
        <p:txBody>
          <a:bodyPr>
            <a:normAutofit lnSpcReduction="10000"/>
          </a:bodyPr>
          <a:lstStyle/>
          <a:p>
            <a:pPr marL="0" indent="0">
              <a:buNone/>
            </a:pPr>
            <a:r>
              <a:rPr lang="en-GB" dirty="0" smtClean="0"/>
              <a:t>R.E. – Prayers, Angelus Challenge, Ten Commandments, Task</a:t>
            </a:r>
          </a:p>
          <a:p>
            <a:pPr marL="0" indent="0">
              <a:buNone/>
            </a:pPr>
            <a:r>
              <a:rPr lang="en-GB" dirty="0" smtClean="0"/>
              <a:t>Numeracy – Number Talks </a:t>
            </a:r>
            <a:r>
              <a:rPr lang="en-GB" dirty="0"/>
              <a:t>(</a:t>
            </a:r>
            <a:r>
              <a:rPr lang="en-GB" dirty="0" smtClean="0"/>
              <a:t>Chilli Challenge), Multiplication and Division, </a:t>
            </a:r>
            <a:r>
              <a:rPr lang="en-GB" dirty="0" err="1" smtClean="0"/>
              <a:t>Sumdog</a:t>
            </a:r>
            <a:endParaRPr lang="en-GB" dirty="0"/>
          </a:p>
          <a:p>
            <a:pPr marL="0" indent="0">
              <a:buNone/>
            </a:pPr>
            <a:r>
              <a:rPr lang="en-GB" dirty="0" smtClean="0"/>
              <a:t>Literacy – Spelling, Reading </a:t>
            </a:r>
          </a:p>
          <a:p>
            <a:pPr marL="0" indent="0">
              <a:buNone/>
            </a:pPr>
            <a:r>
              <a:rPr lang="en-GB" dirty="0" smtClean="0"/>
              <a:t>HWB – Dancing, Yoga</a:t>
            </a:r>
          </a:p>
          <a:p>
            <a:pPr marL="0" indent="0">
              <a:buNone/>
            </a:pPr>
            <a:r>
              <a:rPr lang="en-GB" dirty="0" smtClean="0"/>
              <a:t>Spanish – Video 5 – Counting in Spanish, Activities</a:t>
            </a:r>
          </a:p>
          <a:p>
            <a:pPr marL="0" indent="0">
              <a:buNone/>
            </a:pPr>
            <a:r>
              <a:rPr lang="en-GB" dirty="0" smtClean="0"/>
              <a:t>Grid – Maximum of 2 activities from the new grid</a:t>
            </a:r>
          </a:p>
          <a:p>
            <a:pPr marL="0" indent="0">
              <a:buNone/>
            </a:pPr>
            <a:endParaRPr lang="en-GB"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6051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Work! </a:t>
            </a:r>
            <a:endParaRPr lang="en-GB" dirty="0"/>
          </a:p>
        </p:txBody>
      </p:sp>
      <p:sp>
        <p:nvSpPr>
          <p:cNvPr id="4" name="Text Placeholder 3"/>
          <p:cNvSpPr>
            <a:spLocks noGrp="1"/>
          </p:cNvSpPr>
          <p:nvPr>
            <p:ph type="body" idx="1"/>
          </p:nvPr>
        </p:nvSpPr>
        <p:spPr/>
        <p:txBody>
          <a:bodyPr/>
          <a:lstStyle/>
          <a:p>
            <a:r>
              <a:rPr lang="en-GB" dirty="0" smtClean="0"/>
              <a:t>By Amelia</a:t>
            </a:r>
            <a:endParaRPr lang="en-GB"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2338388" y="3572272"/>
            <a:ext cx="2632075" cy="1974056"/>
          </a:xfrm>
        </p:spPr>
      </p:pic>
      <p:sp>
        <p:nvSpPr>
          <p:cNvPr id="6" name="Text Placeholder 5"/>
          <p:cNvSpPr>
            <a:spLocks noGrp="1"/>
          </p:cNvSpPr>
          <p:nvPr>
            <p:ph type="body" sz="quarter" idx="3"/>
          </p:nvPr>
        </p:nvSpPr>
        <p:spPr/>
        <p:txBody>
          <a:bodyPr/>
          <a:lstStyle/>
          <a:p>
            <a:r>
              <a:rPr lang="en-GB" dirty="0" smtClean="0"/>
              <a:t>By Charlie</a:t>
            </a:r>
            <a:endParaRPr lang="en-GB" dirty="0"/>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24236" y="3243263"/>
            <a:ext cx="3829854" cy="2632075"/>
          </a:xfrm>
        </p:spPr>
      </p:pic>
      <p:sp>
        <p:nvSpPr>
          <p:cNvPr id="10" name="TextBox 9"/>
          <p:cNvSpPr txBox="1"/>
          <p:nvPr/>
        </p:nvSpPr>
        <p:spPr>
          <a:xfrm>
            <a:off x="2429691" y="3043646"/>
            <a:ext cx="184731" cy="369332"/>
          </a:xfrm>
          <a:prstGeom prst="rect">
            <a:avLst/>
          </a:prstGeom>
          <a:noFill/>
        </p:spPr>
        <p:txBody>
          <a:bodyPr wrap="none" rtlCol="0">
            <a:spAutoFit/>
          </a:bodyPr>
          <a:lstStyle/>
          <a:p>
            <a:endParaRPr lang="en-GB"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744583"/>
            <a:ext cx="1778726" cy="163285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7872" y="744583"/>
            <a:ext cx="1778726" cy="1632858"/>
          </a:xfrm>
          <a:prstGeom prst="rect">
            <a:avLst/>
          </a:prstGeom>
        </p:spPr>
      </p:pic>
    </p:spTree>
    <p:extLst>
      <p:ext uri="{BB962C8B-B14F-4D97-AF65-F5344CB8AC3E}">
        <p14:creationId xmlns:p14="http://schemas.microsoft.com/office/powerpoint/2010/main" val="309679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Grid Work</a:t>
            </a:r>
            <a:endParaRPr lang="en-GB" dirty="0"/>
          </a:p>
        </p:txBody>
      </p:sp>
      <p:sp>
        <p:nvSpPr>
          <p:cNvPr id="3" name="Content Placeholder 2"/>
          <p:cNvSpPr>
            <a:spLocks noGrp="1"/>
          </p:cNvSpPr>
          <p:nvPr>
            <p:ph idx="1"/>
          </p:nvPr>
        </p:nvSpPr>
        <p:spPr/>
        <p:txBody>
          <a:bodyPr/>
          <a:lstStyle/>
          <a:p>
            <a:pPr marL="0" indent="0">
              <a:buNone/>
            </a:pPr>
            <a:r>
              <a:rPr lang="en-GB" dirty="0" smtClean="0"/>
              <a:t>If you still feel up to it, why not try to do an activity from the new grid but no more than 2 activities per day.  </a:t>
            </a: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167052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Prayer at the End of the Day</a:t>
            </a:r>
            <a:endParaRPr lang="en-GB" dirty="0"/>
          </a:p>
        </p:txBody>
      </p:sp>
      <p:sp>
        <p:nvSpPr>
          <p:cNvPr id="3" name="Content Placeholder 2"/>
          <p:cNvSpPr>
            <a:spLocks noGrp="1"/>
          </p:cNvSpPr>
          <p:nvPr>
            <p:ph idx="1"/>
          </p:nvPr>
        </p:nvSpPr>
        <p:spPr/>
        <p:txBody>
          <a:bodyPr/>
          <a:lstStyle/>
          <a:p>
            <a:pPr marL="0" indent="0">
              <a:buNone/>
            </a:pPr>
            <a:r>
              <a:rPr lang="en-GB" dirty="0" smtClean="0"/>
              <a:t>God </a:t>
            </a:r>
            <a:r>
              <a:rPr lang="en-GB" dirty="0"/>
              <a:t>our Father, as we finish our day’s work, we thank all who have helped and supported us today, and we ask you to help us use your gifts so that we may relax and rest as you would wish.  </a:t>
            </a:r>
            <a:r>
              <a:rPr lang="en-GB" dirty="0" smtClean="0"/>
              <a:t>St. </a:t>
            </a:r>
            <a:r>
              <a:rPr lang="en-GB" dirty="0"/>
              <a:t>Barbara – Pray for us.  </a:t>
            </a:r>
          </a:p>
          <a:p>
            <a:pPr marL="0" indent="0">
              <a:buNone/>
            </a:pPr>
            <a:endParaRPr lang="en-GB" dirty="0"/>
          </a:p>
        </p:txBody>
      </p:sp>
    </p:spTree>
    <p:extLst>
      <p:ext uri="{BB962C8B-B14F-4D97-AF65-F5344CB8AC3E}">
        <p14:creationId xmlns:p14="http://schemas.microsoft.com/office/powerpoint/2010/main" val="784328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You’re Finished!!!</a:t>
            </a:r>
            <a:endParaRPr lang="en-GB" dirty="0"/>
          </a:p>
        </p:txBody>
      </p:sp>
      <p:sp>
        <p:nvSpPr>
          <p:cNvPr id="3" name="Content Placeholder 2"/>
          <p:cNvSpPr>
            <a:spLocks noGrp="1"/>
          </p:cNvSpPr>
          <p:nvPr>
            <p:ph idx="1"/>
          </p:nvPr>
        </p:nvSpPr>
        <p:spPr/>
        <p:txBody>
          <a:bodyPr/>
          <a:lstStyle/>
          <a:p>
            <a:pPr marL="0" indent="0">
              <a:buNone/>
            </a:pPr>
            <a:r>
              <a:rPr lang="en-GB" dirty="0" smtClean="0"/>
              <a:t>Well done boys and girls you are now officially finished for today!  </a:t>
            </a:r>
          </a:p>
          <a:p>
            <a:pPr marL="0" indent="0">
              <a:buNone/>
            </a:pPr>
            <a:r>
              <a:rPr lang="en-GB" dirty="0" smtClean="0"/>
              <a:t>Don’t worry if you didn’t manage to complete all the activities</a:t>
            </a:r>
            <a:r>
              <a:rPr lang="en-GB" dirty="0"/>
              <a:t> </a:t>
            </a:r>
            <a:r>
              <a:rPr lang="en-GB" dirty="0" smtClean="0"/>
              <a:t>and well done if you did!</a:t>
            </a:r>
          </a:p>
          <a:p>
            <a:pPr marL="0" indent="0">
              <a:buNone/>
            </a:pPr>
            <a:r>
              <a:rPr lang="en-GB" dirty="0" smtClean="0"/>
              <a:t>I’ll be back next Monday but remember if you need to contact me for anything you can email me </a:t>
            </a:r>
            <a:r>
              <a:rPr lang="en-GB" dirty="0" smtClean="0">
                <a:hlinkClick r:id="rId2"/>
              </a:rPr>
              <a:t>gw09grantmary4@glow.sch.uk</a:t>
            </a:r>
            <a:r>
              <a:rPr lang="en-GB" dirty="0" smtClean="0"/>
              <a:t> </a:t>
            </a:r>
            <a:endParaRPr lang="en-GB" dirty="0"/>
          </a:p>
          <a:p>
            <a:pPr marL="0" indent="0">
              <a:buNone/>
            </a:pPr>
            <a:r>
              <a:rPr lang="en-GB" dirty="0" smtClean="0"/>
              <a:t>See you next week! </a:t>
            </a:r>
            <a:r>
              <a:rPr lang="en-GB" dirty="0" smtClean="0">
                <a:sym typeface="Wingdings" panose="05000000000000000000" pitchFamily="2" charset="2"/>
              </a:rPr>
              <a:t></a:t>
            </a:r>
            <a:endParaRPr lang="en-GB" dirty="0"/>
          </a:p>
        </p:txBody>
      </p:sp>
    </p:spTree>
    <p:extLst>
      <p:ext uri="{BB962C8B-B14F-4D97-AF65-F5344CB8AC3E}">
        <p14:creationId xmlns:p14="http://schemas.microsoft.com/office/powerpoint/2010/main" val="1966262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Morning Prayer</a:t>
            </a:r>
            <a:endParaRPr lang="en-GB" dirty="0"/>
          </a:p>
        </p:txBody>
      </p:sp>
      <p:sp>
        <p:nvSpPr>
          <p:cNvPr id="3" name="Content Placeholder 2"/>
          <p:cNvSpPr>
            <a:spLocks noGrp="1"/>
          </p:cNvSpPr>
          <p:nvPr>
            <p:ph idx="1"/>
          </p:nvPr>
        </p:nvSpPr>
        <p:spPr/>
        <p:txBody>
          <a:bodyPr/>
          <a:lstStyle/>
          <a:p>
            <a:pPr marL="0" indent="0">
              <a:buNone/>
            </a:pPr>
            <a:r>
              <a:rPr lang="en-GB" dirty="0" smtClean="0"/>
              <a:t>God our Father, as we prepare to begin our work, we ask you to help us use properly, the many gifts you have given us, so that we may fully benefit from our day together.  St. Barbara – Pray for us.  </a:t>
            </a:r>
            <a:endParaRPr lang="en-GB" dirty="0"/>
          </a:p>
        </p:txBody>
      </p:sp>
    </p:spTree>
    <p:extLst>
      <p:ext uri="{BB962C8B-B14F-4D97-AF65-F5344CB8AC3E}">
        <p14:creationId xmlns:p14="http://schemas.microsoft.com/office/powerpoint/2010/main" val="146194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Diocese of Motherwell</a:t>
            </a:r>
            <a:endParaRPr lang="en-GB" dirty="0"/>
          </a:p>
        </p:txBody>
      </p:sp>
      <p:sp>
        <p:nvSpPr>
          <p:cNvPr id="3" name="Content Placeholder 2"/>
          <p:cNvSpPr>
            <a:spLocks noGrp="1"/>
          </p:cNvSpPr>
          <p:nvPr>
            <p:ph idx="1"/>
          </p:nvPr>
        </p:nvSpPr>
        <p:spPr/>
        <p:txBody>
          <a:bodyPr/>
          <a:lstStyle/>
          <a:p>
            <a:pPr marL="0" indent="0">
              <a:buNone/>
            </a:pPr>
            <a:r>
              <a:rPr lang="en-GB" dirty="0" smtClean="0"/>
              <a:t>The Diocese of Motherwell are encouraging families to participate in the Angelus Challenge.  They are releasing videos every weekday on YouTube to help children with their participation.  Please find day 13 below:</a:t>
            </a:r>
          </a:p>
          <a:p>
            <a:pPr marL="0" indent="0">
              <a:buNone/>
            </a:pPr>
            <a:r>
              <a:rPr lang="en-GB" dirty="0" smtClean="0">
                <a:hlinkClick r:id="rId2"/>
              </a:rPr>
              <a:t>Day 13 Angelus Challenge</a:t>
            </a:r>
            <a:endParaRPr lang="en-GB" dirty="0"/>
          </a:p>
          <a:p>
            <a:pPr marL="0" indent="0">
              <a:buNone/>
            </a:pPr>
            <a:r>
              <a:rPr lang="en-GB" dirty="0" smtClean="0"/>
              <a:t>When you have completed this why not colour in a flower on the Angelus Prayer Card.  Please find this uploaded onto the blog on the website.  </a:t>
            </a:r>
            <a:endParaRPr lang="en-GB" dirty="0"/>
          </a:p>
        </p:txBody>
      </p:sp>
    </p:spTree>
    <p:extLst>
      <p:ext uri="{BB962C8B-B14F-4D97-AF65-F5344CB8AC3E}">
        <p14:creationId xmlns:p14="http://schemas.microsoft.com/office/powerpoint/2010/main" val="268315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t>
            </a:r>
            <a:endParaRPr lang="en-GB" dirty="0"/>
          </a:p>
        </p:txBody>
      </p:sp>
      <p:sp>
        <p:nvSpPr>
          <p:cNvPr id="3" name="Content Placeholder 2"/>
          <p:cNvSpPr>
            <a:spLocks noGrp="1"/>
          </p:cNvSpPr>
          <p:nvPr>
            <p:ph idx="1"/>
          </p:nvPr>
        </p:nvSpPr>
        <p:spPr/>
        <p:txBody>
          <a:bodyPr>
            <a:normAutofit fontScale="92500" lnSpcReduction="10000"/>
          </a:bodyPr>
          <a:lstStyle/>
          <a:p>
            <a:pPr marL="0" indent="0" fontAlgn="base">
              <a:buNone/>
            </a:pPr>
            <a:r>
              <a:rPr lang="en-GB" dirty="0"/>
              <a:t>Yesterday we were looking at the Ten Commandments and Jesus’ message </a:t>
            </a:r>
            <a:r>
              <a:rPr lang="en-GB" dirty="0" smtClean="0"/>
              <a:t>to:</a:t>
            </a:r>
            <a:endParaRPr lang="en-GB" dirty="0"/>
          </a:p>
          <a:p>
            <a:pPr marL="0" indent="0" fontAlgn="base">
              <a:buNone/>
            </a:pPr>
            <a:r>
              <a:rPr lang="en-GB" b="1" dirty="0"/>
              <a:t>‘Love one another as I have loved you.’</a:t>
            </a:r>
            <a:endParaRPr lang="en-GB" dirty="0"/>
          </a:p>
          <a:p>
            <a:pPr marL="0" indent="0" fontAlgn="base">
              <a:buNone/>
            </a:pPr>
            <a:r>
              <a:rPr lang="en-GB" dirty="0"/>
              <a:t>I asked you to think about your families and how much you love them. I also reminded you that Pope Francis has told us all to care for others, ‘No ifs, no buts!’</a:t>
            </a:r>
          </a:p>
          <a:p>
            <a:pPr marL="0" indent="0" fontAlgn="base">
              <a:buNone/>
            </a:pPr>
            <a:r>
              <a:rPr lang="en-GB" dirty="0"/>
              <a:t>Today I would like to think about the people living in the same house as you; there might be two of you, there might be six of you! It doesn’t matter. Now I would like you to think of FIVE </a:t>
            </a:r>
            <a:r>
              <a:rPr lang="en-GB" b="1" dirty="0"/>
              <a:t>little</a:t>
            </a:r>
            <a:r>
              <a:rPr lang="en-GB" dirty="0"/>
              <a:t> things that you could do this week for those in your home. It could be that you set the table, make your bed, clear up after a meal, make someone a cup of tea or even take the vacuum cleaner for a walk!</a:t>
            </a:r>
          </a:p>
          <a:p>
            <a:pPr marL="0" indent="0">
              <a:buNone/>
            </a:pPr>
            <a:endParaRPr lang="en-GB" dirty="0"/>
          </a:p>
        </p:txBody>
      </p:sp>
    </p:spTree>
    <p:extLst>
      <p:ext uri="{BB962C8B-B14F-4D97-AF65-F5344CB8AC3E}">
        <p14:creationId xmlns:p14="http://schemas.microsoft.com/office/powerpoint/2010/main" val="102253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When you have selected five things, draw some heart shapes and inside each, draw or write your tasks. You can make some extra hearts for decoration. Colour or decorate them carefully. Next make a circle wreath-shape like the picture </a:t>
            </a:r>
            <a:r>
              <a:rPr lang="en-GB" dirty="0" smtClean="0"/>
              <a:t>on the next page </a:t>
            </a:r>
            <a:r>
              <a:rPr lang="en-GB" dirty="0"/>
              <a:t>or if you have a paper plate, use that. Attach your heart shapes and display your Caring Wreath somewhere you can see it easily. Carry out your tasks this week and </a:t>
            </a:r>
            <a:r>
              <a:rPr lang="en-GB" b="1" dirty="0"/>
              <a:t>show </a:t>
            </a:r>
            <a:r>
              <a:rPr lang="en-GB" dirty="0"/>
              <a:t>that you care – no ifs, no buts</a:t>
            </a:r>
            <a:r>
              <a:rPr lang="en-GB" dirty="0" smtClean="0"/>
              <a:t>!</a:t>
            </a:r>
          </a:p>
          <a:p>
            <a:pPr marL="0" indent="0">
              <a:buNone/>
            </a:pPr>
            <a:r>
              <a:rPr lang="en-GB" dirty="0"/>
              <a:t>Please email your Caring Wreath to </a:t>
            </a:r>
            <a:r>
              <a:rPr lang="en-GB" b="1" dirty="0" smtClean="0"/>
              <a:t>gw09grantmary4@glow.sch.uk </a:t>
            </a:r>
            <a:r>
              <a:rPr lang="en-GB" dirty="0"/>
              <a:t> or, with an adult’s permission, upload them on to Twitter </a:t>
            </a:r>
            <a:r>
              <a:rPr lang="en-GB" b="1" dirty="0"/>
              <a:t>@</a:t>
            </a:r>
            <a:r>
              <a:rPr lang="en-GB" b="1" dirty="0" err="1"/>
              <a:t>St_BarbarasPS</a:t>
            </a:r>
            <a:r>
              <a:rPr lang="en-GB" dirty="0"/>
              <a:t> and to Pope Francis’ Twitter </a:t>
            </a:r>
            <a:r>
              <a:rPr lang="en-GB" b="1" dirty="0"/>
              <a:t>@</a:t>
            </a:r>
            <a:r>
              <a:rPr lang="en-GB" b="1" dirty="0" smtClean="0"/>
              <a:t>Pontifex </a:t>
            </a:r>
          </a:p>
        </p:txBody>
      </p:sp>
    </p:spTree>
    <p:extLst>
      <p:ext uri="{BB962C8B-B14F-4D97-AF65-F5344CB8AC3E}">
        <p14:creationId xmlns:p14="http://schemas.microsoft.com/office/powerpoint/2010/main" val="297959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6400" y="2438401"/>
            <a:ext cx="6066971" cy="3773714"/>
          </a:xfrm>
        </p:spPr>
      </p:pic>
    </p:spTree>
    <p:extLst>
      <p:ext uri="{BB962C8B-B14F-4D97-AF65-F5344CB8AC3E}">
        <p14:creationId xmlns:p14="http://schemas.microsoft.com/office/powerpoint/2010/main" val="3031196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Numeracy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Please have a go at this chilli challenge.  Remember to choose the chilli that you think will challenge you.  Try </a:t>
            </a:r>
            <a:r>
              <a:rPr lang="en-GB" smtClean="0"/>
              <a:t>to work </a:t>
            </a:r>
            <a:r>
              <a:rPr lang="en-GB" dirty="0" smtClean="0"/>
              <a:t>out the answer in your head and think about all the strategies we have learned to work out the answer.  I wonder which strategy you used?  If you solve it using one strategy try using another strategy.  </a:t>
            </a:r>
          </a:p>
          <a:p>
            <a:pPr marL="0" indent="0">
              <a:buNone/>
            </a:pPr>
            <a:r>
              <a:rPr lang="en-GB" dirty="0" smtClean="0"/>
              <a:t>The answers are on the slide after the chilli challenge so make sure you don’t go too far ahead until you’re ready!</a:t>
            </a:r>
          </a:p>
          <a:p>
            <a:pPr marL="0" indent="0">
              <a:buNone/>
            </a:pPr>
            <a:r>
              <a:rPr lang="en-GB" dirty="0" smtClean="0"/>
              <a:t>Good luck! </a:t>
            </a:r>
          </a:p>
          <a:p>
            <a:pPr marL="0" indent="0">
              <a:buNone/>
            </a:pPr>
            <a:endParaRPr lang="en-GB" dirty="0"/>
          </a:p>
        </p:txBody>
      </p:sp>
    </p:spTree>
    <p:extLst>
      <p:ext uri="{BB962C8B-B14F-4D97-AF65-F5344CB8AC3E}">
        <p14:creationId xmlns:p14="http://schemas.microsoft.com/office/powerpoint/2010/main" val="1150364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smtClean="0"/>
              <a:t>Number Talks </a:t>
            </a:r>
          </a:p>
        </p:txBody>
      </p:sp>
      <p:sp>
        <p:nvSpPr>
          <p:cNvPr id="7174" name="TextBox 8"/>
          <p:cNvSpPr txBox="1">
            <a:spLocks noChangeArrowheads="1"/>
          </p:cNvSpPr>
          <p:nvPr/>
        </p:nvSpPr>
        <p:spPr bwMode="auto">
          <a:xfrm>
            <a:off x="1026283" y="3823492"/>
            <a:ext cx="2074801" cy="831850"/>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smtClean="0"/>
              <a:t>39-18</a:t>
            </a:r>
            <a:endParaRPr lang="en-GB" altLang="en-US" sz="4800" b="1" dirty="0"/>
          </a:p>
        </p:txBody>
      </p:sp>
      <p:sp>
        <p:nvSpPr>
          <p:cNvPr id="7175" name="TextBox 11"/>
          <p:cNvSpPr txBox="1">
            <a:spLocks noChangeArrowheads="1"/>
          </p:cNvSpPr>
          <p:nvPr/>
        </p:nvSpPr>
        <p:spPr bwMode="auto">
          <a:xfrm>
            <a:off x="4547474" y="3823492"/>
            <a:ext cx="2859165" cy="769441"/>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smtClean="0"/>
              <a:t>896-675</a:t>
            </a:r>
            <a:endParaRPr lang="en-GB" altLang="en-US" sz="4400" b="1" dirty="0"/>
          </a:p>
        </p:txBody>
      </p:sp>
      <p:sp>
        <p:nvSpPr>
          <p:cNvPr id="7176" name="TextBox 12"/>
          <p:cNvSpPr txBox="1">
            <a:spLocks noChangeArrowheads="1"/>
          </p:cNvSpPr>
          <p:nvPr/>
        </p:nvSpPr>
        <p:spPr bwMode="auto">
          <a:xfrm>
            <a:off x="8269949" y="3823493"/>
            <a:ext cx="3342931" cy="769441"/>
          </a:xfrm>
          <a:prstGeom prst="rect">
            <a:avLst/>
          </a:prstGeom>
          <a:solidFill>
            <a:schemeClr val="bg2">
              <a:lumMod val="90000"/>
            </a:schemeClr>
          </a:solid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smtClean="0"/>
              <a:t>1549-1211</a:t>
            </a:r>
            <a:endParaRPr lang="en-GB" altLang="en-US" sz="4400" b="1" dirty="0"/>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
        <p:nvSpPr>
          <p:cNvPr id="6" name="TextBox 5"/>
          <p:cNvSpPr txBox="1"/>
          <p:nvPr/>
        </p:nvSpPr>
        <p:spPr>
          <a:xfrm>
            <a:off x="744582" y="4764087"/>
            <a:ext cx="9326880" cy="1477328"/>
          </a:xfrm>
          <a:prstGeom prst="rect">
            <a:avLst/>
          </a:prstGeom>
          <a:noFill/>
        </p:spPr>
        <p:txBody>
          <a:bodyPr wrap="square" rtlCol="0">
            <a:spAutoFit/>
          </a:bodyPr>
          <a:lstStyle/>
          <a:p>
            <a:r>
              <a:rPr lang="en-GB" dirty="0" smtClean="0"/>
              <a:t>Tip:  A good strategy to use for these questions would be adding up!  </a:t>
            </a:r>
          </a:p>
          <a:p>
            <a:r>
              <a:rPr lang="en-GB" dirty="0" smtClean="0"/>
              <a:t>e.g. 80-59= 59+?=80</a:t>
            </a:r>
          </a:p>
          <a:p>
            <a:r>
              <a:rPr lang="en-GB" dirty="0" smtClean="0"/>
              <a:t>59+1=60, 60+10+10=80</a:t>
            </a:r>
          </a:p>
          <a:p>
            <a:r>
              <a:rPr lang="en-GB" dirty="0" smtClean="0"/>
              <a:t>1+10+10=21</a:t>
            </a:r>
          </a:p>
          <a:p>
            <a:r>
              <a:rPr lang="en-GB" dirty="0" smtClean="0"/>
              <a:t>59+21=80 = 80-59=21</a:t>
            </a:r>
          </a:p>
        </p:txBody>
      </p:sp>
    </p:spTree>
    <p:extLst>
      <p:ext uri="{BB962C8B-B14F-4D97-AF65-F5344CB8AC3E}">
        <p14:creationId xmlns:p14="http://schemas.microsoft.com/office/powerpoint/2010/main" val="16347681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959</TotalTime>
  <Words>1240</Words>
  <Application>Microsoft Office PowerPoint</Application>
  <PresentationFormat>Widescreen</PresentationFormat>
  <Paragraphs>92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Garamond</vt:lpstr>
      <vt:lpstr>Wingdings</vt:lpstr>
      <vt:lpstr>Organic</vt:lpstr>
      <vt:lpstr>P5/4 – Tuesday 19th May</vt:lpstr>
      <vt:lpstr>Timetable for today </vt:lpstr>
      <vt:lpstr>Morning Prayer</vt:lpstr>
      <vt:lpstr>Diocese of Motherwell</vt:lpstr>
      <vt:lpstr>R.E.</vt:lpstr>
      <vt:lpstr>R.E.</vt:lpstr>
      <vt:lpstr>R.E.</vt:lpstr>
      <vt:lpstr>Numeracy</vt:lpstr>
      <vt:lpstr>Number Talks </vt:lpstr>
      <vt:lpstr>Number Talks - Answers </vt:lpstr>
      <vt:lpstr>Multiplication and Division</vt:lpstr>
      <vt:lpstr>Multiplication and Division</vt:lpstr>
      <vt:lpstr>Answers</vt:lpstr>
      <vt:lpstr>Maths</vt:lpstr>
      <vt:lpstr>Spelling</vt:lpstr>
      <vt:lpstr>Spelling</vt:lpstr>
      <vt:lpstr>Literacy - Reading</vt:lpstr>
      <vt:lpstr>Health and Wellbeing</vt:lpstr>
      <vt:lpstr>Spanish</vt:lpstr>
      <vt:lpstr>Good Work! </vt:lpstr>
      <vt:lpstr>Grid Work</vt:lpstr>
      <vt:lpstr>Prayer at the End of the Day</vt:lpstr>
      <vt:lpstr>You’re Finished!!!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Monday 20th April</dc:title>
  <dc:creator>Mrs Grant</dc:creator>
  <cp:lastModifiedBy>Mrs Grant</cp:lastModifiedBy>
  <cp:revision>125</cp:revision>
  <dcterms:created xsi:type="dcterms:W3CDTF">2020-04-01T13:42:49Z</dcterms:created>
  <dcterms:modified xsi:type="dcterms:W3CDTF">2020-05-18T21:14:03Z</dcterms:modified>
</cp:coreProperties>
</file>