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9" r:id="rId4"/>
    <p:sldId id="319" r:id="rId5"/>
    <p:sldId id="325" r:id="rId6"/>
    <p:sldId id="328" r:id="rId7"/>
    <p:sldId id="335" r:id="rId8"/>
    <p:sldId id="336" r:id="rId9"/>
    <p:sldId id="337" r:id="rId10"/>
    <p:sldId id="338" r:id="rId11"/>
    <p:sldId id="339" r:id="rId12"/>
    <p:sldId id="258" r:id="rId13"/>
    <p:sldId id="260" r:id="rId14"/>
    <p:sldId id="262" r:id="rId15"/>
    <p:sldId id="313" r:id="rId16"/>
    <p:sldId id="330" r:id="rId17"/>
    <p:sldId id="316" r:id="rId18"/>
    <p:sldId id="286" r:id="rId19"/>
    <p:sldId id="331" r:id="rId20"/>
    <p:sldId id="332" r:id="rId21"/>
    <p:sldId id="333" r:id="rId22"/>
    <p:sldId id="334" r:id="rId23"/>
    <p:sldId id="312" r:id="rId24"/>
    <p:sldId id="287" r:id="rId25"/>
    <p:sldId id="290"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p:scale>
          <a:sx n="100" d="100"/>
          <a:sy n="100" d="100"/>
        </p:scale>
        <p:origin x="-186" y="-9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hyperlink" Target="https://www.bbc.co.uk/bitesize/topics/z36tyrd/articles/z2fkwx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ducator-slz03.scholasticlearningzone.com/slz-portal/#/login3/GBRWY9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gw09grantmary4@glow.sch.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radiolingua.com/learnathom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gw09grantmary4@glow.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o0bLVBmZi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P5/4 – </a:t>
            </a:r>
            <a:r>
              <a:rPr lang="en-GB" dirty="0" smtClean="0"/>
              <a:t>Monday</a:t>
            </a:r>
            <a:r>
              <a:rPr lang="en-GB" dirty="0" smtClean="0"/>
              <a:t> 18</a:t>
            </a:r>
            <a:r>
              <a:rPr lang="en-GB" baseline="30000" dirty="0" smtClean="0"/>
              <a:t>th</a:t>
            </a:r>
            <a:r>
              <a:rPr lang="en-GB" dirty="0" smtClean="0"/>
              <a:t> </a:t>
            </a:r>
            <a:r>
              <a:rPr lang="en-GB" dirty="0" smtClean="0"/>
              <a:t>May</a:t>
            </a:r>
            <a:endParaRPr lang="en-GB" dirty="0"/>
          </a:p>
        </p:txBody>
      </p:sp>
      <p:sp>
        <p:nvSpPr>
          <p:cNvPr id="7" name="Content Placeholder 6"/>
          <p:cNvSpPr>
            <a:spLocks noGrp="1"/>
          </p:cNvSpPr>
          <p:nvPr>
            <p:ph idx="1"/>
          </p:nvPr>
        </p:nvSpPr>
        <p:spPr/>
        <p:txBody>
          <a:bodyPr>
            <a:normAutofit/>
          </a:bodyPr>
          <a:lstStyle/>
          <a:p>
            <a:pPr marL="0" indent="0">
              <a:buNone/>
            </a:pPr>
            <a:r>
              <a:rPr lang="en-GB" dirty="0" smtClean="0"/>
              <a:t>Good morning boys and girls!</a:t>
            </a:r>
          </a:p>
          <a:p>
            <a:pPr marL="0" indent="0">
              <a:buNone/>
            </a:pPr>
            <a:r>
              <a:rPr lang="en-GB" dirty="0" smtClean="0"/>
              <a:t>I hope you </a:t>
            </a:r>
            <a:r>
              <a:rPr lang="en-GB" dirty="0" smtClean="0"/>
              <a:t>all had a lovel</a:t>
            </a:r>
            <a:r>
              <a:rPr lang="en-GB" dirty="0" smtClean="0"/>
              <a:t>y weekend.  I’m sure you have all watched the video that the boys and girls who should’ve made their First Holy Communion made.  It was absolutely beautiful!  I’ve missed all your lovely faces! </a:t>
            </a:r>
            <a:r>
              <a:rPr lang="en-GB" dirty="0" smtClean="0">
                <a:sym typeface="Wingdings" panose="05000000000000000000" pitchFamily="2" charset="2"/>
              </a:rPr>
              <a:t></a:t>
            </a:r>
            <a:r>
              <a:rPr lang="en-GB" dirty="0" smtClean="0"/>
              <a:t> </a:t>
            </a:r>
          </a:p>
          <a:p>
            <a:pPr marL="0" indent="0">
              <a:buNone/>
            </a:pPr>
            <a:r>
              <a:rPr lang="en-GB" dirty="0" smtClean="0"/>
              <a:t>I’ve </a:t>
            </a:r>
            <a:r>
              <a:rPr lang="en-GB" dirty="0" smtClean="0"/>
              <a:t>attached some more activities for you to try today.  Remember do only what you can.  </a:t>
            </a:r>
          </a:p>
          <a:p>
            <a:pPr marL="0" indent="0">
              <a:buNone/>
            </a:pPr>
            <a:r>
              <a:rPr lang="en-GB" dirty="0" smtClean="0"/>
              <a:t>Mrs Grant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7908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t>
            </a:r>
            <a:endParaRPr lang="en-GB" dirty="0"/>
          </a:p>
        </p:txBody>
      </p:sp>
      <p:sp>
        <p:nvSpPr>
          <p:cNvPr id="3" name="Content Placeholder 2"/>
          <p:cNvSpPr>
            <a:spLocks noGrp="1"/>
          </p:cNvSpPr>
          <p:nvPr>
            <p:ph idx="1"/>
          </p:nvPr>
        </p:nvSpPr>
        <p:spPr/>
        <p:txBody>
          <a:bodyPr>
            <a:normAutofit fontScale="92500" lnSpcReduction="20000"/>
          </a:bodyPr>
          <a:lstStyle/>
          <a:p>
            <a:pPr marL="0" indent="0" fontAlgn="base">
              <a:buNone/>
            </a:pPr>
            <a:r>
              <a:rPr lang="en-GB" dirty="0"/>
              <a:t>In the </a:t>
            </a:r>
            <a:r>
              <a:rPr lang="en-GB" b="1" dirty="0"/>
              <a:t>New Testament </a:t>
            </a:r>
            <a:r>
              <a:rPr lang="en-GB" dirty="0"/>
              <a:t>(the second section of the Bible), Jesus spoke about love all of the time. In fact, he made a ‘New Commandment.’</a:t>
            </a:r>
          </a:p>
          <a:p>
            <a:pPr marL="0" indent="0" fontAlgn="base">
              <a:buNone/>
            </a:pPr>
            <a:r>
              <a:rPr lang="en-GB" dirty="0"/>
              <a:t>He asked us all to, </a:t>
            </a:r>
            <a:r>
              <a:rPr lang="en-GB" b="1" dirty="0"/>
              <a:t>‘ Love one another as I have loved you.’</a:t>
            </a:r>
            <a:endParaRPr lang="en-GB" dirty="0"/>
          </a:p>
          <a:p>
            <a:pPr marL="0" indent="0" fontAlgn="base">
              <a:buNone/>
            </a:pPr>
            <a:r>
              <a:rPr lang="en-GB" dirty="0"/>
              <a:t>If you think about it – we all love ourselves and look after ourselves.</a:t>
            </a:r>
          </a:p>
          <a:p>
            <a:pPr marL="0" indent="0" fontAlgn="base">
              <a:buNone/>
            </a:pPr>
            <a:r>
              <a:rPr lang="en-GB" dirty="0"/>
              <a:t>Jesus is saying simply that we should love everyone else as much as we love ourselves. If we all did that, the world would be a much happier place! In fact, if we all did that then we would be following the Ten Commandments without even realizing it!</a:t>
            </a:r>
          </a:p>
          <a:p>
            <a:pPr marL="0" indent="0" fontAlgn="base">
              <a:buNone/>
            </a:pPr>
            <a:r>
              <a:rPr lang="en-GB" dirty="0"/>
              <a:t>At Easter, Pope Francis told us that we should love and care for each other, ‘No ifs, no buts!’</a:t>
            </a:r>
          </a:p>
          <a:p>
            <a:pPr marL="0" indent="0">
              <a:buNone/>
            </a:pPr>
            <a:endParaRPr lang="en-GB" dirty="0"/>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638630"/>
            <a:ext cx="2219325" cy="1770742"/>
          </a:xfrm>
          <a:prstGeom prst="rect">
            <a:avLst/>
          </a:prstGeom>
        </p:spPr>
      </p:pic>
    </p:spTree>
    <p:extLst>
      <p:ext uri="{BB962C8B-B14F-4D97-AF65-F5344CB8AC3E}">
        <p14:creationId xmlns:p14="http://schemas.microsoft.com/office/powerpoint/2010/main" val="119387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t>
            </a:r>
            <a:endParaRPr lang="en-GB" dirty="0"/>
          </a:p>
        </p:txBody>
      </p:sp>
      <p:sp>
        <p:nvSpPr>
          <p:cNvPr id="3" name="Content Placeholder 2"/>
          <p:cNvSpPr>
            <a:spLocks noGrp="1"/>
          </p:cNvSpPr>
          <p:nvPr>
            <p:ph idx="1"/>
          </p:nvPr>
        </p:nvSpPr>
        <p:spPr/>
        <p:txBody>
          <a:bodyPr/>
          <a:lstStyle/>
          <a:p>
            <a:pPr marL="0" indent="0" fontAlgn="base">
              <a:buNone/>
            </a:pPr>
            <a:r>
              <a:rPr lang="en-GB" dirty="0"/>
              <a:t>Today, let’s think about how we love each other: our family and our </a:t>
            </a:r>
            <a:r>
              <a:rPr lang="en-GB" dirty="0" smtClean="0"/>
              <a:t>friends.  I would like you to choose one of the following activities. You can download and print a picture or you can make one of your own. When you have finished it, place it somewhere where all of the family can see it to remind yourselves of how just much you love and care for each other.  Please email your picture to me at gw09grantmary4@glow.sch.uk</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461087"/>
            <a:ext cx="2038095" cy="16857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488" y="4461087"/>
            <a:ext cx="1885714" cy="1685714"/>
          </a:xfrm>
          <a:prstGeom prst="rect">
            <a:avLst/>
          </a:prstGeom>
        </p:spPr>
      </p:pic>
      <p:pic>
        <p:nvPicPr>
          <p:cNvPr id="13"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1" y="638630"/>
            <a:ext cx="2219325" cy="1770742"/>
          </a:xfrm>
          <a:prstGeom prst="rect">
            <a:avLst/>
          </a:prstGeom>
        </p:spPr>
      </p:pic>
    </p:spTree>
    <p:extLst>
      <p:ext uri="{BB962C8B-B14F-4D97-AF65-F5344CB8AC3E}">
        <p14:creationId xmlns:p14="http://schemas.microsoft.com/office/powerpoint/2010/main" val="248184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Please have a go at this chilli challenge.  Remember to choose the chilli that you think will challenge you.  Try </a:t>
            </a:r>
            <a:r>
              <a:rPr lang="en-GB" smtClean="0"/>
              <a:t>to work </a:t>
            </a:r>
            <a:r>
              <a:rPr lang="en-GB" dirty="0" smtClean="0"/>
              <a:t>out the answer in your head and think about all the strategies we have learned to work out the answer.  I wonder which strategy you used?  If you solve it using one strategy try using another strategy.  </a:t>
            </a:r>
          </a:p>
          <a:p>
            <a:pPr marL="0" indent="0">
              <a:buNone/>
            </a:pPr>
            <a:r>
              <a:rPr lang="en-GB" dirty="0" smtClean="0"/>
              <a:t>The answers are on the slide after the chilli challenge so make sure you don’t go too far ahead until you’re ready!</a:t>
            </a:r>
          </a:p>
          <a:p>
            <a:pPr marL="0" indent="0">
              <a:buNone/>
            </a:pPr>
            <a:r>
              <a:rPr lang="en-GB" dirty="0" smtClean="0"/>
              <a:t>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smtClean="0"/>
              <a:t>Number Talks </a:t>
            </a:r>
          </a:p>
        </p:txBody>
      </p:sp>
      <p:sp>
        <p:nvSpPr>
          <p:cNvPr id="7174" name="TextBox 8"/>
          <p:cNvSpPr txBox="1">
            <a:spLocks noChangeArrowheads="1"/>
          </p:cNvSpPr>
          <p:nvPr/>
        </p:nvSpPr>
        <p:spPr bwMode="auto">
          <a:xfrm>
            <a:off x="1026283" y="3823492"/>
            <a:ext cx="2074801" cy="831850"/>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smtClean="0"/>
              <a:t>20-8</a:t>
            </a:r>
            <a:endParaRPr lang="en-GB" altLang="en-US" sz="4800" b="1" dirty="0"/>
          </a:p>
        </p:txBody>
      </p:sp>
      <p:sp>
        <p:nvSpPr>
          <p:cNvPr id="7175" name="TextBox 11"/>
          <p:cNvSpPr txBox="1">
            <a:spLocks noChangeArrowheads="1"/>
          </p:cNvSpPr>
          <p:nvPr/>
        </p:nvSpPr>
        <p:spPr bwMode="auto">
          <a:xfrm>
            <a:off x="4547474" y="3823492"/>
            <a:ext cx="2859165" cy="769441"/>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smtClean="0"/>
              <a:t>400-274</a:t>
            </a:r>
            <a:endParaRPr lang="en-GB" altLang="en-US" sz="4400" b="1" dirty="0"/>
          </a:p>
        </p:txBody>
      </p:sp>
      <p:sp>
        <p:nvSpPr>
          <p:cNvPr id="7176" name="TextBox 12"/>
          <p:cNvSpPr txBox="1">
            <a:spLocks noChangeArrowheads="1"/>
          </p:cNvSpPr>
          <p:nvPr/>
        </p:nvSpPr>
        <p:spPr bwMode="auto">
          <a:xfrm>
            <a:off x="8269949" y="3823493"/>
            <a:ext cx="3342931" cy="769441"/>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smtClean="0"/>
              <a:t>1000-671</a:t>
            </a:r>
            <a:endParaRPr lang="en-GB" altLang="en-US" sz="4400" b="1" dirty="0"/>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
        <p:nvSpPr>
          <p:cNvPr id="6" name="TextBox 5"/>
          <p:cNvSpPr txBox="1"/>
          <p:nvPr/>
        </p:nvSpPr>
        <p:spPr>
          <a:xfrm>
            <a:off x="744582" y="4764087"/>
            <a:ext cx="9326880" cy="1477328"/>
          </a:xfrm>
          <a:prstGeom prst="rect">
            <a:avLst/>
          </a:prstGeom>
          <a:noFill/>
        </p:spPr>
        <p:txBody>
          <a:bodyPr wrap="square" rtlCol="0">
            <a:spAutoFit/>
          </a:bodyPr>
          <a:lstStyle/>
          <a:p>
            <a:r>
              <a:rPr lang="en-GB" dirty="0" smtClean="0"/>
              <a:t>Tip:  A good strategy to use for these </a:t>
            </a:r>
            <a:r>
              <a:rPr lang="en-GB" dirty="0" smtClean="0"/>
              <a:t>questions would be adding up!  </a:t>
            </a:r>
            <a:endParaRPr lang="en-GB" dirty="0" smtClean="0"/>
          </a:p>
          <a:p>
            <a:r>
              <a:rPr lang="en-GB" dirty="0" smtClean="0"/>
              <a:t>e.g</a:t>
            </a:r>
            <a:r>
              <a:rPr lang="en-GB" dirty="0" smtClean="0"/>
              <a:t>. 80-59= 59+?=80</a:t>
            </a:r>
            <a:endParaRPr lang="en-GB" dirty="0" smtClean="0"/>
          </a:p>
          <a:p>
            <a:r>
              <a:rPr lang="en-GB" dirty="0" smtClean="0"/>
              <a:t>59+1=60, 60+10+10=80</a:t>
            </a:r>
          </a:p>
          <a:p>
            <a:r>
              <a:rPr lang="en-GB" dirty="0" smtClean="0"/>
              <a:t>1+10+10=21</a:t>
            </a:r>
          </a:p>
          <a:p>
            <a:r>
              <a:rPr lang="en-GB" dirty="0" smtClean="0"/>
              <a:t>59+21=80 = 80-59=21</a:t>
            </a:r>
            <a:endParaRPr lang="en-GB" dirty="0" smtClean="0"/>
          </a:p>
        </p:txBody>
      </p:sp>
    </p:spTree>
    <p:extLst>
      <p:ext uri="{BB962C8B-B14F-4D97-AF65-F5344CB8AC3E}">
        <p14:creationId xmlns:p14="http://schemas.microsoft.com/office/powerpoint/2010/main" val="1634768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smtClean="0"/>
              <a:t>Number Talks - Answers </a:t>
            </a:r>
          </a:p>
        </p:txBody>
      </p:sp>
      <p:sp>
        <p:nvSpPr>
          <p:cNvPr id="7174" name="TextBox 8"/>
          <p:cNvSpPr txBox="1">
            <a:spLocks noChangeArrowheads="1"/>
          </p:cNvSpPr>
          <p:nvPr/>
        </p:nvSpPr>
        <p:spPr bwMode="auto">
          <a:xfrm>
            <a:off x="1091597" y="2353269"/>
            <a:ext cx="1116026" cy="523220"/>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smtClean="0"/>
              <a:t>20-8</a:t>
            </a:r>
            <a:endParaRPr lang="en-GB" altLang="en-US" b="1" dirty="0"/>
          </a:p>
        </p:txBody>
      </p:sp>
      <p:sp>
        <p:nvSpPr>
          <p:cNvPr id="7175" name="TextBox 11"/>
          <p:cNvSpPr txBox="1">
            <a:spLocks noChangeArrowheads="1"/>
          </p:cNvSpPr>
          <p:nvPr/>
        </p:nvSpPr>
        <p:spPr bwMode="auto">
          <a:xfrm>
            <a:off x="4946469" y="2353269"/>
            <a:ext cx="1796346" cy="492443"/>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smtClean="0"/>
              <a:t>400-274</a:t>
            </a:r>
            <a:endParaRPr lang="en-GB" altLang="en-US" sz="2600" b="1" dirty="0"/>
          </a:p>
        </p:txBody>
      </p:sp>
      <p:sp>
        <p:nvSpPr>
          <p:cNvPr id="7176" name="TextBox 12"/>
          <p:cNvSpPr txBox="1">
            <a:spLocks noChangeArrowheads="1"/>
          </p:cNvSpPr>
          <p:nvPr/>
        </p:nvSpPr>
        <p:spPr bwMode="auto">
          <a:xfrm>
            <a:off x="9279834" y="2426212"/>
            <a:ext cx="1823593" cy="492443"/>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smtClean="0"/>
              <a:t>1000-671</a:t>
            </a:r>
            <a:endParaRPr lang="en-GB" altLang="en-US" sz="26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329748"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95934" y="3492668"/>
            <a:ext cx="784189"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12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5150626" y="3418585"/>
            <a:ext cx="1109599"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126</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9279832" y="3508652"/>
            <a:ext cx="1160895"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329</a:t>
            </a:r>
            <a:endParaRPr lang="en-US" sz="5400" b="1" dirty="0" smtClean="0">
              <a:ln w="22225">
                <a:solidFill>
                  <a:schemeClr val="accent2"/>
                </a:solidFill>
                <a:prstDash val="solid"/>
              </a:ln>
              <a:solidFill>
                <a:schemeClr val="accent2">
                  <a:lumMod val="40000"/>
                  <a:lumOff val="60000"/>
                </a:schemeClr>
              </a:solidFill>
            </a:endParaRP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Multiplication</a:t>
            </a:r>
            <a:endParaRPr lang="en-GB" dirty="0"/>
          </a:p>
        </p:txBody>
      </p:sp>
      <p:sp>
        <p:nvSpPr>
          <p:cNvPr id="3" name="Content Placeholder 2"/>
          <p:cNvSpPr>
            <a:spLocks noGrp="1"/>
          </p:cNvSpPr>
          <p:nvPr>
            <p:ph idx="1"/>
          </p:nvPr>
        </p:nvSpPr>
        <p:spPr>
          <a:xfrm>
            <a:off x="1295401" y="2403567"/>
            <a:ext cx="9601196" cy="3827416"/>
          </a:xfrm>
        </p:spPr>
        <p:txBody>
          <a:bodyPr>
            <a:normAutofit fontScale="92500" lnSpcReduction="10000"/>
          </a:bodyPr>
          <a:lstStyle/>
          <a:p>
            <a:pPr marL="0" indent="0">
              <a:buNone/>
            </a:pPr>
            <a:r>
              <a:rPr lang="en-GB" dirty="0" smtClean="0"/>
              <a:t>Today I would like you to revise how to </a:t>
            </a:r>
            <a:r>
              <a:rPr lang="en-GB" dirty="0" smtClean="0"/>
              <a:t>multiply by 0,1,10 and 100.  </a:t>
            </a:r>
          </a:p>
          <a:p>
            <a:pPr marL="0" indent="0">
              <a:buNone/>
            </a:pPr>
            <a:r>
              <a:rPr lang="en-GB" dirty="0" smtClean="0"/>
              <a:t>Remember when you multiply any number by 0 the answer is 0!  20x0=0, 504 x0=0, 5x6x7x8x0x9 - the answer is 0!!!</a:t>
            </a:r>
          </a:p>
          <a:p>
            <a:pPr marL="0" indent="0">
              <a:buNone/>
            </a:pPr>
            <a:r>
              <a:rPr lang="en-GB" dirty="0" smtClean="0"/>
              <a:t>When multiplying by 1 the answer is the same.  5x1=5, 71x1=71.</a:t>
            </a:r>
          </a:p>
          <a:p>
            <a:pPr marL="0" indent="0">
              <a:buNone/>
            </a:pPr>
            <a:r>
              <a:rPr lang="en-GB" dirty="0" smtClean="0"/>
              <a:t>When multiplying by 10 move all the digits one place to the left and add a 0 in the empty ones column – 51x10=510.</a:t>
            </a:r>
          </a:p>
          <a:p>
            <a:pPr marL="0" indent="0">
              <a:buNone/>
            </a:pPr>
            <a:r>
              <a:rPr lang="en-GB" dirty="0" smtClean="0"/>
              <a:t>Multiplying by 100 move all the digits two places to the left and put a 0 in the empty spaces (two 0s) – 51x100=5100</a:t>
            </a:r>
          </a:p>
          <a:p>
            <a:pPr marL="0" indent="0">
              <a:buNone/>
            </a:pPr>
            <a:r>
              <a:rPr lang="en-GB" dirty="0" smtClean="0"/>
              <a:t>Please click the link </a:t>
            </a:r>
            <a:r>
              <a:rPr lang="en-GB" dirty="0" smtClean="0">
                <a:hlinkClick r:id="rId2"/>
              </a:rPr>
              <a:t>here</a:t>
            </a:r>
            <a:r>
              <a:rPr lang="en-GB" dirty="0" smtClean="0"/>
              <a:t> to watch a video explaining and try the quiz at the end too.</a:t>
            </a:r>
            <a:endParaRPr lang="en-GB" dirty="0" smtClean="0"/>
          </a:p>
          <a:p>
            <a:pPr marL="0" indent="0">
              <a:buNone/>
            </a:pPr>
            <a:endParaRPr lang="en-GB" dirty="0" smtClean="0"/>
          </a:p>
        </p:txBody>
      </p:sp>
    </p:spTree>
    <p:extLst>
      <p:ext uri="{BB962C8B-B14F-4D97-AF65-F5344CB8AC3E}">
        <p14:creationId xmlns:p14="http://schemas.microsoft.com/office/powerpoint/2010/main" val="4051968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3" name="Content Placeholder 2"/>
          <p:cNvSpPr>
            <a:spLocks noGrp="1"/>
          </p:cNvSpPr>
          <p:nvPr>
            <p:ph idx="1"/>
          </p:nvPr>
        </p:nvSpPr>
        <p:spPr>
          <a:xfrm>
            <a:off x="1295401" y="2556931"/>
            <a:ext cx="9601196" cy="3624793"/>
          </a:xfrm>
        </p:spPr>
        <p:txBody>
          <a:bodyPr>
            <a:normAutofit fontScale="92500"/>
          </a:bodyPr>
          <a:lstStyle/>
          <a:p>
            <a:pPr marL="0" indent="0">
              <a:buNone/>
            </a:pPr>
            <a:r>
              <a:rPr lang="en-GB" dirty="0" smtClean="0">
                <a:solidFill>
                  <a:srgbClr val="FF0000"/>
                </a:solidFill>
              </a:rPr>
              <a:t>Red group </a:t>
            </a:r>
            <a:r>
              <a:rPr lang="en-GB" dirty="0" smtClean="0"/>
              <a:t>– we are still focusing on the phoneme f, </a:t>
            </a:r>
            <a:r>
              <a:rPr lang="en-GB" dirty="0" err="1" smtClean="0"/>
              <a:t>ff</a:t>
            </a:r>
            <a:r>
              <a:rPr lang="en-GB" dirty="0" smtClean="0"/>
              <a:t> and ph.  I would like you to write out the words </a:t>
            </a:r>
            <a:r>
              <a:rPr lang="en-GB" dirty="0" smtClean="0">
                <a:solidFill>
                  <a:srgbClr val="FF0000"/>
                </a:solidFill>
              </a:rPr>
              <a:t>after, faint, faithful, family, traffic, daffodil, difficult, graph, telephone, elephant</a:t>
            </a:r>
            <a:r>
              <a:rPr lang="en-GB" dirty="0" smtClean="0"/>
              <a:t> and </a:t>
            </a:r>
            <a:r>
              <a:rPr lang="en-GB" dirty="0" smtClean="0"/>
              <a:t>diacritically mark them.  </a:t>
            </a:r>
            <a:endParaRPr lang="en-GB" dirty="0" smtClean="0"/>
          </a:p>
          <a:p>
            <a:pPr marL="0" indent="0">
              <a:buNone/>
            </a:pPr>
            <a:r>
              <a:rPr lang="en-GB" dirty="0" smtClean="0">
                <a:solidFill>
                  <a:srgbClr val="00B050"/>
                </a:solidFill>
              </a:rPr>
              <a:t>Green group </a:t>
            </a:r>
            <a:r>
              <a:rPr lang="en-GB" dirty="0" smtClean="0"/>
              <a:t>– I would like you to think about the phoneme </a:t>
            </a:r>
            <a:r>
              <a:rPr lang="en-GB" dirty="0" err="1" smtClean="0"/>
              <a:t>igh</a:t>
            </a:r>
            <a:r>
              <a:rPr lang="en-GB" dirty="0" smtClean="0"/>
              <a:t> - </a:t>
            </a:r>
            <a:r>
              <a:rPr lang="en-GB" dirty="0" smtClean="0">
                <a:solidFill>
                  <a:srgbClr val="00B050"/>
                </a:solidFill>
              </a:rPr>
              <a:t>high, sigh, night, fright, sight, bright, might, light</a:t>
            </a:r>
            <a:r>
              <a:rPr lang="en-GB" dirty="0" smtClean="0"/>
              <a:t>.  </a:t>
            </a:r>
            <a:r>
              <a:rPr lang="en-GB" dirty="0" smtClean="0"/>
              <a:t>I would like you to diacritically mark them.  </a:t>
            </a:r>
            <a:endParaRPr lang="en-GB" dirty="0" smtClean="0"/>
          </a:p>
          <a:p>
            <a:pPr marL="0" indent="0">
              <a:buNone/>
            </a:pPr>
            <a:r>
              <a:rPr lang="en-GB" dirty="0" smtClean="0">
                <a:solidFill>
                  <a:srgbClr val="7030A0"/>
                </a:solidFill>
              </a:rPr>
              <a:t>Purple group </a:t>
            </a:r>
            <a:r>
              <a:rPr lang="en-GB" dirty="0" smtClean="0"/>
              <a:t>– I would like you to think about the phoneme </a:t>
            </a:r>
            <a:r>
              <a:rPr lang="en-GB" dirty="0" smtClean="0">
                <a:solidFill>
                  <a:srgbClr val="7030A0"/>
                </a:solidFill>
              </a:rPr>
              <a:t>ng</a:t>
            </a:r>
            <a:r>
              <a:rPr lang="en-GB" dirty="0" smtClean="0"/>
              <a:t>.  Your words are: </a:t>
            </a:r>
            <a:r>
              <a:rPr lang="en-GB" dirty="0" smtClean="0">
                <a:solidFill>
                  <a:srgbClr val="7030A0"/>
                </a:solidFill>
              </a:rPr>
              <a:t>bang, gang, hang, king, ring, sing, long, sung</a:t>
            </a:r>
            <a:r>
              <a:rPr lang="en-GB" dirty="0" smtClean="0"/>
              <a:t>.  </a:t>
            </a:r>
            <a:r>
              <a:rPr lang="en-GB" dirty="0" smtClean="0"/>
              <a:t>I would like you to write out your words with how many sounds each word has.  Remember to use your spelling fingers!</a:t>
            </a:r>
            <a:endParaRPr lang="en-GB" dirty="0" smtClean="0"/>
          </a:p>
        </p:txBody>
      </p:sp>
    </p:spTree>
    <p:extLst>
      <p:ext uri="{BB962C8B-B14F-4D97-AF65-F5344CB8AC3E}">
        <p14:creationId xmlns:p14="http://schemas.microsoft.com/office/powerpoint/2010/main" val="110434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 - Reading</a:t>
            </a:r>
            <a:endParaRPr lang="en-GB" dirty="0"/>
          </a:p>
        </p:txBody>
      </p:sp>
      <p:sp>
        <p:nvSpPr>
          <p:cNvPr id="3" name="Content Placeholder 2"/>
          <p:cNvSpPr>
            <a:spLocks noGrp="1"/>
          </p:cNvSpPr>
          <p:nvPr>
            <p:ph idx="1"/>
          </p:nvPr>
        </p:nvSpPr>
        <p:spPr>
          <a:xfrm>
            <a:off x="1295402" y="2439366"/>
            <a:ext cx="9601196" cy="3318936"/>
          </a:xfrm>
        </p:spPr>
        <p:txBody>
          <a:bodyPr/>
          <a:lstStyle/>
          <a:p>
            <a:pPr marL="0" indent="0">
              <a:buNone/>
            </a:pPr>
            <a:r>
              <a:rPr lang="en-GB" dirty="0"/>
              <a:t>Please login to Scholastic using the link: </a:t>
            </a:r>
            <a:r>
              <a:rPr lang="en-GB" dirty="0">
                <a:hlinkClick r:id="rId2"/>
              </a:rPr>
              <a:t>https://educator-slz03.scholasticlearningzone.com/slz-portal/#/login3/GBRWY9D</a:t>
            </a:r>
            <a:endParaRPr lang="en-GB" dirty="0"/>
          </a:p>
          <a:p>
            <a:pPr marL="0" indent="0">
              <a:buNone/>
            </a:pPr>
            <a:r>
              <a:rPr lang="en-GB" dirty="0" smtClean="0"/>
              <a:t>I have assigned a new book for you.  Please read a few chapters.   </a:t>
            </a:r>
          </a:p>
          <a:p>
            <a:pPr marL="0" indent="0">
              <a:buNone/>
            </a:pPr>
            <a:r>
              <a:rPr lang="en-GB" dirty="0" smtClean="0"/>
              <a:t>Alternatively </a:t>
            </a:r>
            <a:r>
              <a:rPr lang="en-GB" dirty="0"/>
              <a:t>if you have a book at home, choose one and read a few </a:t>
            </a:r>
            <a:r>
              <a:rPr lang="en-GB" dirty="0" smtClean="0"/>
              <a:t>chapters.</a:t>
            </a:r>
          </a:p>
          <a:p>
            <a:pPr marL="0" indent="0">
              <a:buNone/>
            </a:pPr>
            <a:endParaRPr lang="en-GB" dirty="0"/>
          </a:p>
        </p:txBody>
      </p:sp>
    </p:spTree>
    <p:extLst>
      <p:ext uri="{BB962C8B-B14F-4D97-AF65-F5344CB8AC3E}">
        <p14:creationId xmlns:p14="http://schemas.microsoft.com/office/powerpoint/2010/main" val="380810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sp>
        <p:nvSpPr>
          <p:cNvPr id="3" name="Content Placeholder 2"/>
          <p:cNvSpPr>
            <a:spLocks noGrp="1"/>
          </p:cNvSpPr>
          <p:nvPr>
            <p:ph idx="1"/>
          </p:nvPr>
        </p:nvSpPr>
        <p:spPr/>
        <p:txBody>
          <a:bodyPr/>
          <a:lstStyle/>
          <a:p>
            <a:pPr marL="0" indent="0" fontAlgn="base">
              <a:buNone/>
            </a:pPr>
            <a:r>
              <a:rPr lang="en-GB" dirty="0"/>
              <a:t>Healthy Snack Day!</a:t>
            </a:r>
          </a:p>
          <a:p>
            <a:pPr marL="0" indent="0" fontAlgn="base">
              <a:buNone/>
            </a:pPr>
            <a:r>
              <a:rPr lang="en-GB" dirty="0"/>
              <a:t>We’re heading towards our Virtual Sports’ Day next Tuesday and what better way to prepare than to think about healthy snacks for the day.</a:t>
            </a:r>
          </a:p>
          <a:p>
            <a:pPr marL="0" indent="0" fontAlgn="base">
              <a:buNone/>
            </a:pPr>
            <a:r>
              <a:rPr lang="en-GB" dirty="0"/>
              <a:t>They don’t need to be fancy…just healthy and delicious.</a:t>
            </a:r>
          </a:p>
          <a:p>
            <a:pPr marL="0" indent="0" fontAlgn="base">
              <a:buNone/>
            </a:pPr>
            <a:r>
              <a:rPr lang="en-GB" dirty="0"/>
              <a:t>Have a look at some of </a:t>
            </a:r>
            <a:r>
              <a:rPr lang="en-GB" dirty="0" smtClean="0"/>
              <a:t>these on the next slide:</a:t>
            </a:r>
            <a:endParaRPr lang="en-GB" dirty="0"/>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Tree>
    <p:extLst>
      <p:ext uri="{BB962C8B-B14F-4D97-AF65-F5344CB8AC3E}">
        <p14:creationId xmlns:p14="http://schemas.microsoft.com/office/powerpoint/2010/main" val="2859106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1085" y="2557463"/>
            <a:ext cx="8984343" cy="3317875"/>
          </a:xfrm>
        </p:spPr>
      </p:pic>
    </p:spTree>
    <p:extLst>
      <p:ext uri="{BB962C8B-B14F-4D97-AF65-F5344CB8AC3E}">
        <p14:creationId xmlns:p14="http://schemas.microsoft.com/office/powerpoint/2010/main" val="89899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 for today </a:t>
            </a:r>
            <a:endParaRPr lang="en-GB" dirty="0"/>
          </a:p>
        </p:txBody>
      </p:sp>
      <p:sp>
        <p:nvSpPr>
          <p:cNvPr id="7" name="Content Placeholder 6"/>
          <p:cNvSpPr>
            <a:spLocks noGrp="1"/>
          </p:cNvSpPr>
          <p:nvPr>
            <p:ph idx="1"/>
          </p:nvPr>
        </p:nvSpPr>
        <p:spPr/>
        <p:txBody>
          <a:bodyPr>
            <a:normAutofit lnSpcReduction="10000"/>
          </a:bodyPr>
          <a:lstStyle/>
          <a:p>
            <a:pPr marL="0" indent="0">
              <a:buNone/>
            </a:pPr>
            <a:r>
              <a:rPr lang="en-GB" dirty="0" smtClean="0"/>
              <a:t>R.E. – Prayers, Angelus Challenge, First Holy Communion </a:t>
            </a:r>
            <a:r>
              <a:rPr lang="en-GB" dirty="0"/>
              <a:t>P</a:t>
            </a:r>
            <a:r>
              <a:rPr lang="en-GB" dirty="0" smtClean="0"/>
              <a:t>reparation, Ten Commandments</a:t>
            </a:r>
            <a:endParaRPr lang="en-GB" dirty="0" smtClean="0"/>
          </a:p>
          <a:p>
            <a:pPr marL="0" indent="0">
              <a:buNone/>
            </a:pPr>
            <a:r>
              <a:rPr lang="en-GB" dirty="0" smtClean="0"/>
              <a:t>Numeracy – Number Talks </a:t>
            </a:r>
            <a:r>
              <a:rPr lang="en-GB" dirty="0"/>
              <a:t>(</a:t>
            </a:r>
            <a:r>
              <a:rPr lang="en-GB" dirty="0" smtClean="0"/>
              <a:t>Chilli Challenge), </a:t>
            </a:r>
            <a:r>
              <a:rPr lang="en-GB" dirty="0" smtClean="0"/>
              <a:t>Multiplication and Division</a:t>
            </a:r>
            <a:endParaRPr lang="en-GB" dirty="0"/>
          </a:p>
          <a:p>
            <a:pPr marL="0" indent="0">
              <a:buNone/>
            </a:pPr>
            <a:r>
              <a:rPr lang="en-GB" dirty="0" smtClean="0"/>
              <a:t>Literacy – Spelling, Reading </a:t>
            </a:r>
          </a:p>
          <a:p>
            <a:pPr marL="0" indent="0">
              <a:buNone/>
            </a:pPr>
            <a:r>
              <a:rPr lang="en-GB" dirty="0" smtClean="0"/>
              <a:t>HWB</a:t>
            </a:r>
            <a:r>
              <a:rPr lang="en-GB" dirty="0" smtClean="0"/>
              <a:t> </a:t>
            </a:r>
            <a:r>
              <a:rPr lang="en-GB" dirty="0" smtClean="0"/>
              <a:t>– </a:t>
            </a:r>
            <a:r>
              <a:rPr lang="en-GB" dirty="0" smtClean="0"/>
              <a:t>Healthy Eating</a:t>
            </a:r>
            <a:endParaRPr lang="en-GB" dirty="0" smtClean="0"/>
          </a:p>
          <a:p>
            <a:pPr marL="0" indent="0">
              <a:buNone/>
            </a:pPr>
            <a:r>
              <a:rPr lang="en-GB" dirty="0" smtClean="0"/>
              <a:t>Spanish – </a:t>
            </a:r>
            <a:r>
              <a:rPr lang="en-GB" dirty="0" smtClean="0"/>
              <a:t>Video 5 – Counting in Spanish</a:t>
            </a:r>
            <a:endParaRPr lang="en-GB" dirty="0" smtClean="0"/>
          </a:p>
          <a:p>
            <a:pPr marL="0" indent="0">
              <a:buNone/>
            </a:pPr>
            <a:r>
              <a:rPr lang="en-GB" dirty="0" smtClean="0"/>
              <a:t>Grid – Maximum of 2 activities from the new grid</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6051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sp>
        <p:nvSpPr>
          <p:cNvPr id="3" name="Content Placeholder 2"/>
          <p:cNvSpPr>
            <a:spLocks noGrp="1"/>
          </p:cNvSpPr>
          <p:nvPr>
            <p:ph idx="1"/>
          </p:nvPr>
        </p:nvSpPr>
        <p:spPr/>
        <p:txBody>
          <a:bodyPr>
            <a:normAutofit fontScale="92500" lnSpcReduction="20000"/>
          </a:bodyPr>
          <a:lstStyle/>
          <a:p>
            <a:pPr marL="0" indent="0" fontAlgn="base">
              <a:buNone/>
            </a:pPr>
            <a:r>
              <a:rPr lang="en-GB" dirty="0"/>
              <a:t>Try to create a healthy snack of your own. What ingredients might you need?</a:t>
            </a:r>
          </a:p>
          <a:p>
            <a:pPr marL="0" indent="0" fontAlgn="base">
              <a:buNone/>
            </a:pPr>
            <a:r>
              <a:rPr lang="en-GB" b="1" dirty="0"/>
              <a:t>Cooking Skills for Learning, Life and Work!</a:t>
            </a:r>
            <a:endParaRPr lang="en-GB" dirty="0"/>
          </a:p>
          <a:p>
            <a:pPr marL="0" indent="0" fontAlgn="base">
              <a:buNone/>
            </a:pPr>
            <a:r>
              <a:rPr lang="en-GB" dirty="0"/>
              <a:t>Depending upon your age, you could practise some of these skills  as you prepare your snack. You might need to ask an adult for help.</a:t>
            </a:r>
          </a:p>
          <a:p>
            <a:pPr marL="0" indent="0" fontAlgn="base">
              <a:buNone/>
            </a:pPr>
            <a:r>
              <a:rPr lang="en-GB" dirty="0"/>
              <a:t>You will be using skills that will be with you for the rest of your life. These skills are </a:t>
            </a:r>
            <a:r>
              <a:rPr lang="en-GB" b="1" dirty="0"/>
              <a:t>progressive</a:t>
            </a:r>
            <a:r>
              <a:rPr lang="en-GB" dirty="0"/>
              <a:t>. That means that if you haven’t peeled or sliced ingredients before (see the Primary 1 list) </a:t>
            </a:r>
            <a:r>
              <a:rPr lang="en-GB" b="1" dirty="0"/>
              <a:t>you will need to practise these</a:t>
            </a:r>
            <a:r>
              <a:rPr lang="en-GB" dirty="0"/>
              <a:t> before you move on to the next list!</a:t>
            </a:r>
          </a:p>
          <a:p>
            <a:pPr marL="0" indent="0" fontAlgn="base">
              <a:buNone/>
            </a:pPr>
            <a:r>
              <a:rPr lang="en-GB" dirty="0"/>
              <a:t>Remember to wash your hands before you begin!</a:t>
            </a:r>
          </a:p>
        </p:txBody>
      </p:sp>
    </p:spTree>
    <p:extLst>
      <p:ext uri="{BB962C8B-B14F-4D97-AF65-F5344CB8AC3E}">
        <p14:creationId xmlns:p14="http://schemas.microsoft.com/office/powerpoint/2010/main" val="817302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624570"/>
              </p:ext>
            </p:extLst>
          </p:nvPr>
        </p:nvGraphicFramePr>
        <p:xfrm>
          <a:off x="1295400" y="2510971"/>
          <a:ext cx="9601200" cy="3614057"/>
        </p:xfrm>
        <a:graphic>
          <a:graphicData uri="http://schemas.openxmlformats.org/drawingml/2006/table">
            <a:tbl>
              <a:tblPr/>
              <a:tblGrid>
                <a:gridCol w="3200400">
                  <a:extLst>
                    <a:ext uri="{9D8B030D-6E8A-4147-A177-3AD203B41FA5}">
                      <a16:colId xmlns:a16="http://schemas.microsoft.com/office/drawing/2014/main" val="1665593283"/>
                    </a:ext>
                  </a:extLst>
                </a:gridCol>
                <a:gridCol w="3200400">
                  <a:extLst>
                    <a:ext uri="{9D8B030D-6E8A-4147-A177-3AD203B41FA5}">
                      <a16:colId xmlns:a16="http://schemas.microsoft.com/office/drawing/2014/main" val="3789890452"/>
                    </a:ext>
                  </a:extLst>
                </a:gridCol>
                <a:gridCol w="3200400">
                  <a:extLst>
                    <a:ext uri="{9D8B030D-6E8A-4147-A177-3AD203B41FA5}">
                      <a16:colId xmlns:a16="http://schemas.microsoft.com/office/drawing/2014/main" val="3182239800"/>
                    </a:ext>
                  </a:extLst>
                </a:gridCol>
              </a:tblGrid>
              <a:tr h="988751">
                <a:tc>
                  <a:txBody>
                    <a:bodyPr/>
                    <a:lstStyle/>
                    <a:p>
                      <a:pPr algn="l" fontAlgn="base"/>
                      <a:r>
                        <a:rPr lang="en-GB" b="1">
                          <a:effectLst/>
                        </a:rPr>
                        <a:t>At Early Level</a:t>
                      </a:r>
                      <a:endParaRPr lang="en-GB" b="0">
                        <a:effectLst/>
                      </a:endParaRPr>
                    </a:p>
                    <a:p>
                      <a:pPr algn="l" fontAlgn="base"/>
                      <a:r>
                        <a:rPr lang="en-GB" b="1">
                          <a:effectLst/>
                        </a:rPr>
                        <a:t>Primary 1</a:t>
                      </a:r>
                      <a:endParaRPr lang="en-GB" b="0">
                        <a:effectLst/>
                      </a:endParaRP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l" fontAlgn="base"/>
                      <a:r>
                        <a:rPr lang="en-GB" b="1" dirty="0">
                          <a:effectLst/>
                        </a:rPr>
                        <a:t>First Level</a:t>
                      </a:r>
                      <a:endParaRPr lang="en-GB" b="0" dirty="0">
                        <a:effectLst/>
                      </a:endParaRPr>
                    </a:p>
                    <a:p>
                      <a:pPr algn="l" fontAlgn="base"/>
                      <a:r>
                        <a:rPr lang="en-GB" b="1" dirty="0">
                          <a:effectLst/>
                        </a:rPr>
                        <a:t>Primary 2- Primary 4</a:t>
                      </a:r>
                      <a:endParaRPr lang="en-GB" b="0" dirty="0">
                        <a:effectLst/>
                      </a:endParaRP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algn="l" fontAlgn="base"/>
                      <a:r>
                        <a:rPr lang="en-GB" b="1" dirty="0">
                          <a:effectLst/>
                        </a:rPr>
                        <a:t>Second Level</a:t>
                      </a:r>
                      <a:endParaRPr lang="en-GB" b="0" dirty="0">
                        <a:effectLst/>
                      </a:endParaRPr>
                    </a:p>
                    <a:p>
                      <a:pPr algn="l" fontAlgn="base"/>
                      <a:r>
                        <a:rPr lang="en-GB" b="1" dirty="0">
                          <a:effectLst/>
                        </a:rPr>
                        <a:t>Primary 5 – Primary 7</a:t>
                      </a:r>
                      <a:endParaRPr lang="en-GB" b="0" dirty="0">
                        <a:effectLst/>
                      </a:endParaRPr>
                    </a:p>
                  </a:txBody>
                  <a:tcPr marR="95250" marT="57150" marB="57150"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681249806"/>
                  </a:ext>
                </a:extLst>
              </a:tr>
              <a:tr h="2625306">
                <a:tc>
                  <a:txBody>
                    <a:bodyPr/>
                    <a:lstStyle/>
                    <a:p>
                      <a:pPr algn="l" fontAlgn="base"/>
                      <a:r>
                        <a:rPr lang="en-GB" b="1" dirty="0">
                          <a:effectLst/>
                        </a:rPr>
                        <a:t>o    Peeling</a:t>
                      </a:r>
                      <a:endParaRPr lang="en-GB" b="0" dirty="0">
                        <a:effectLst/>
                      </a:endParaRPr>
                    </a:p>
                    <a:p>
                      <a:pPr algn="l" fontAlgn="base"/>
                      <a:r>
                        <a:rPr lang="en-GB" b="1" dirty="0">
                          <a:effectLst/>
                        </a:rPr>
                        <a:t>o    </a:t>
                      </a:r>
                      <a:r>
                        <a:rPr lang="en-GB" b="1" dirty="0" smtClean="0">
                          <a:effectLst/>
                        </a:rPr>
                        <a:t>Slicing</a:t>
                      </a:r>
                      <a:endParaRPr lang="en-GB" b="0" dirty="0" smtClean="0">
                        <a:effectLst/>
                      </a:endParaRPr>
                    </a:p>
                    <a:p>
                      <a:pPr algn="l" fontAlgn="base"/>
                      <a:r>
                        <a:rPr lang="en-GB" b="1" dirty="0" smtClean="0">
                          <a:effectLst/>
                        </a:rPr>
                        <a:t>o    Mixing</a:t>
                      </a:r>
                      <a:endParaRPr lang="en-GB" b="0" dirty="0" smtClean="0">
                        <a:effectLst/>
                      </a:endParaRPr>
                    </a:p>
                    <a:p>
                      <a:pPr algn="l" fontAlgn="base"/>
                      <a:r>
                        <a:rPr lang="en-GB" b="1" dirty="0" smtClean="0">
                          <a:effectLst/>
                        </a:rPr>
                        <a:t>o</a:t>
                      </a:r>
                      <a:r>
                        <a:rPr lang="en-GB" b="1" dirty="0">
                          <a:effectLst/>
                        </a:rPr>
                        <a:t>    </a:t>
                      </a:r>
                      <a:r>
                        <a:rPr lang="en-GB" b="1" dirty="0" smtClean="0">
                          <a:effectLst/>
                        </a:rPr>
                        <a:t>Spreading</a:t>
                      </a:r>
                      <a:endParaRPr lang="en-GB" b="0" dirty="0">
                        <a:effectLst/>
                      </a:endParaRPr>
                    </a:p>
                    <a:p>
                      <a:pPr algn="l" fontAlgn="base"/>
                      <a:r>
                        <a:rPr lang="en-GB" b="0" dirty="0">
                          <a:effectLst/>
                        </a:rPr>
                        <a:t> </a:t>
                      </a:r>
                    </a:p>
                    <a:p>
                      <a:pPr algn="l" fontAlgn="base"/>
                      <a:r>
                        <a:rPr lang="en-GB" b="0" dirty="0">
                          <a:effectLst/>
                        </a:rPr>
                        <a:t> </a:t>
                      </a:r>
                    </a:p>
                  </a:txBody>
                  <a:tcPr marR="95250" marT="57150" marB="57150" anchor="ctr">
                    <a:lnL>
                      <a:noFill/>
                    </a:lnL>
                    <a:lnR>
                      <a:noFill/>
                    </a:lnR>
                    <a:lnT w="9525" cap="flat" cmpd="sng" algn="ctr">
                      <a:solidFill>
                        <a:srgbClr val="EDEDED"/>
                      </a:solidFill>
                      <a:prstDash val="solid"/>
                      <a:round/>
                      <a:headEnd type="none" w="med" len="med"/>
                      <a:tailEnd type="none" w="med" len="med"/>
                    </a:lnT>
                    <a:lnB>
                      <a:noFill/>
                    </a:lnB>
                  </a:tcPr>
                </a:tc>
                <a:tc>
                  <a:txBody>
                    <a:bodyPr/>
                    <a:lstStyle/>
                    <a:p>
                      <a:pPr algn="l" fontAlgn="base"/>
                      <a:r>
                        <a:rPr lang="pt-BR" b="1" dirty="0">
                          <a:effectLst/>
                        </a:rPr>
                        <a:t>o    Washing ingredients</a:t>
                      </a:r>
                      <a:endParaRPr lang="pt-BR" b="0" dirty="0">
                        <a:effectLst/>
                      </a:endParaRPr>
                    </a:p>
                    <a:p>
                      <a:pPr algn="l" fontAlgn="base"/>
                      <a:r>
                        <a:rPr lang="pt-BR" b="1" dirty="0">
                          <a:effectLst/>
                        </a:rPr>
                        <a:t>o    Peeling</a:t>
                      </a:r>
                      <a:endParaRPr lang="pt-BR" b="0" dirty="0">
                        <a:effectLst/>
                      </a:endParaRPr>
                    </a:p>
                    <a:p>
                      <a:pPr algn="l" fontAlgn="base"/>
                      <a:r>
                        <a:rPr lang="pt-BR" b="1" dirty="0">
                          <a:effectLst/>
                        </a:rPr>
                        <a:t>o    Cutting</a:t>
                      </a:r>
                      <a:endParaRPr lang="pt-BR" b="0" dirty="0">
                        <a:effectLst/>
                      </a:endParaRPr>
                    </a:p>
                    <a:p>
                      <a:pPr algn="l" fontAlgn="base"/>
                      <a:r>
                        <a:rPr lang="pt-BR" b="1" dirty="0">
                          <a:effectLst/>
                        </a:rPr>
                        <a:t>o    Juicing</a:t>
                      </a:r>
                      <a:endParaRPr lang="pt-BR" b="0" dirty="0">
                        <a:effectLst/>
                      </a:endParaRPr>
                    </a:p>
                    <a:p>
                      <a:pPr algn="l" fontAlgn="base"/>
                      <a:r>
                        <a:rPr lang="pt-BR" b="1" dirty="0">
                          <a:effectLst/>
                        </a:rPr>
                        <a:t>o    Grating</a:t>
                      </a:r>
                      <a:endParaRPr lang="pt-BR" b="0" dirty="0">
                        <a:effectLst/>
                      </a:endParaRPr>
                    </a:p>
                    <a:p>
                      <a:pPr algn="l" fontAlgn="base"/>
                      <a:r>
                        <a:rPr lang="pt-BR" b="0" dirty="0">
                          <a:effectLst/>
                        </a:rPr>
                        <a:t> </a:t>
                      </a:r>
                    </a:p>
                  </a:txBody>
                  <a:tcPr marR="95250" marT="57150" marB="57150" anchor="ctr">
                    <a:lnL>
                      <a:noFill/>
                    </a:lnL>
                    <a:lnR>
                      <a:noFill/>
                    </a:lnR>
                    <a:lnT w="9525" cap="flat" cmpd="sng" algn="ctr">
                      <a:solidFill>
                        <a:srgbClr val="EDEDED"/>
                      </a:solidFill>
                      <a:prstDash val="solid"/>
                      <a:round/>
                      <a:headEnd type="none" w="med" len="med"/>
                      <a:tailEnd type="none" w="med" len="med"/>
                    </a:lnT>
                    <a:lnB>
                      <a:noFill/>
                    </a:lnB>
                  </a:tcPr>
                </a:tc>
                <a:tc>
                  <a:txBody>
                    <a:bodyPr/>
                    <a:lstStyle/>
                    <a:p>
                      <a:pPr algn="l" fontAlgn="base"/>
                      <a:r>
                        <a:rPr lang="en-GB" b="1" dirty="0">
                          <a:effectLst/>
                        </a:rPr>
                        <a:t>o    Weighing</a:t>
                      </a:r>
                      <a:endParaRPr lang="en-GB" b="0" dirty="0">
                        <a:effectLst/>
                      </a:endParaRPr>
                    </a:p>
                    <a:p>
                      <a:pPr algn="l" fontAlgn="base"/>
                      <a:r>
                        <a:rPr lang="en-GB" b="1" dirty="0">
                          <a:effectLst/>
                        </a:rPr>
                        <a:t>o    Measuring</a:t>
                      </a:r>
                      <a:endParaRPr lang="en-GB" b="0" dirty="0">
                        <a:effectLst/>
                      </a:endParaRPr>
                    </a:p>
                    <a:p>
                      <a:pPr algn="l" fontAlgn="base"/>
                      <a:r>
                        <a:rPr lang="en-GB" b="1" dirty="0">
                          <a:effectLst/>
                        </a:rPr>
                        <a:t>o    Kneading</a:t>
                      </a:r>
                      <a:endParaRPr lang="en-GB" b="0" dirty="0">
                        <a:effectLst/>
                      </a:endParaRPr>
                    </a:p>
                    <a:p>
                      <a:pPr algn="l" fontAlgn="base"/>
                      <a:r>
                        <a:rPr lang="en-GB" b="1" dirty="0">
                          <a:effectLst/>
                        </a:rPr>
                        <a:t>o    Chopping</a:t>
                      </a:r>
                      <a:endParaRPr lang="en-GB" b="0" dirty="0">
                        <a:effectLst/>
                      </a:endParaRPr>
                    </a:p>
                    <a:p>
                      <a:pPr algn="l" fontAlgn="base"/>
                      <a:r>
                        <a:rPr lang="en-GB" b="1" dirty="0">
                          <a:effectLst/>
                        </a:rPr>
                        <a:t>o    Baking</a:t>
                      </a:r>
                      <a:endParaRPr lang="en-GB" b="0" dirty="0">
                        <a:effectLst/>
                      </a:endParaRPr>
                    </a:p>
                    <a:p>
                      <a:pPr algn="l" fontAlgn="base"/>
                      <a:r>
                        <a:rPr lang="en-GB" b="1" dirty="0">
                          <a:effectLst/>
                        </a:rPr>
                        <a:t>o    Grilling</a:t>
                      </a:r>
                      <a:endParaRPr lang="en-GB" b="0" dirty="0">
                        <a:effectLst/>
                      </a:endParaRPr>
                    </a:p>
                  </a:txBody>
                  <a:tcPr marR="95250" marT="57150" marB="57150" anchor="ctr">
                    <a:lnL>
                      <a:noFill/>
                    </a:lnL>
                    <a:lnR>
                      <a:noFill/>
                    </a:lnR>
                    <a:lnT w="9525" cap="flat" cmpd="sng" algn="ctr">
                      <a:solidFill>
                        <a:srgbClr val="EDEDED"/>
                      </a:solidFill>
                      <a:prstDash val="solid"/>
                      <a:round/>
                      <a:headEnd type="none" w="med" len="med"/>
                      <a:tailEnd type="none" w="med" len="med"/>
                    </a:lnT>
                    <a:lnB>
                      <a:noFill/>
                    </a:lnB>
                  </a:tcPr>
                </a:tc>
                <a:extLst>
                  <a:ext uri="{0D108BD9-81ED-4DB2-BD59-A6C34878D82A}">
                    <a16:rowId xmlns:a16="http://schemas.microsoft.com/office/drawing/2014/main" val="50928023"/>
                  </a:ext>
                </a:extLst>
              </a:tr>
            </a:tbl>
          </a:graphicData>
        </a:graphic>
      </p:graphicFrame>
    </p:spTree>
    <p:extLst>
      <p:ext uri="{BB962C8B-B14F-4D97-AF65-F5344CB8AC3E}">
        <p14:creationId xmlns:p14="http://schemas.microsoft.com/office/powerpoint/2010/main" val="386938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sp>
        <p:nvSpPr>
          <p:cNvPr id="3" name="Content Placeholder 2"/>
          <p:cNvSpPr>
            <a:spLocks noGrp="1"/>
          </p:cNvSpPr>
          <p:nvPr>
            <p:ph idx="1"/>
          </p:nvPr>
        </p:nvSpPr>
        <p:spPr/>
        <p:txBody>
          <a:bodyPr/>
          <a:lstStyle/>
          <a:p>
            <a:pPr marL="0" indent="0" fontAlgn="base">
              <a:buNone/>
            </a:pPr>
            <a:r>
              <a:rPr lang="en-GB" dirty="0"/>
              <a:t>Once you have made your snack, take a picture before you eat it and share it with all of us!</a:t>
            </a:r>
          </a:p>
          <a:p>
            <a:pPr marL="0" indent="0" fontAlgn="base">
              <a:buNone/>
            </a:pPr>
            <a:r>
              <a:rPr lang="en-GB" dirty="0"/>
              <a:t>You can email your picture to </a:t>
            </a:r>
            <a:r>
              <a:rPr lang="en-GB" b="1" dirty="0" smtClean="0">
                <a:hlinkClick r:id="rId2"/>
              </a:rPr>
              <a:t>gw09grantmary4@glow.sch.uk</a:t>
            </a:r>
            <a:r>
              <a:rPr lang="en-GB" b="1" dirty="0" smtClean="0"/>
              <a:t> </a:t>
            </a:r>
            <a:r>
              <a:rPr lang="en-GB" dirty="0" smtClean="0"/>
              <a:t>or </a:t>
            </a:r>
            <a:r>
              <a:rPr lang="en-GB" dirty="0"/>
              <a:t>upload it onto Twitter with an adult’s permission. Happy Healthy Snack Day</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2420891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Spanish</a:t>
            </a:r>
            <a:endParaRPr lang="en-GB" dirty="0"/>
          </a:p>
        </p:txBody>
      </p:sp>
      <p:sp>
        <p:nvSpPr>
          <p:cNvPr id="3" name="Content Placeholder 2"/>
          <p:cNvSpPr>
            <a:spLocks noGrp="1"/>
          </p:cNvSpPr>
          <p:nvPr>
            <p:ph idx="1"/>
          </p:nvPr>
        </p:nvSpPr>
        <p:spPr/>
        <p:txBody>
          <a:bodyPr/>
          <a:lstStyle/>
          <a:p>
            <a:pPr marL="0" indent="0">
              <a:buNone/>
            </a:pPr>
            <a:r>
              <a:rPr lang="en-GB" dirty="0" smtClean="0"/>
              <a:t>I would like you to go to </a:t>
            </a:r>
            <a:r>
              <a:rPr lang="en-GB" dirty="0" smtClean="0">
                <a:hlinkClick r:id="rId2"/>
              </a:rPr>
              <a:t>www.radiolingua.com/learnathome</a:t>
            </a:r>
            <a:endParaRPr lang="en-GB" dirty="0" smtClean="0"/>
          </a:p>
          <a:p>
            <a:pPr marL="0" indent="0">
              <a:buNone/>
            </a:pPr>
            <a:r>
              <a:rPr lang="en-GB" dirty="0" smtClean="0"/>
              <a:t>Click on the Primary Spanish button.</a:t>
            </a:r>
          </a:p>
          <a:p>
            <a:pPr marL="0" indent="0">
              <a:buNone/>
            </a:pPr>
            <a:r>
              <a:rPr lang="en-GB" dirty="0" smtClean="0"/>
              <a:t>Watch lesson </a:t>
            </a:r>
            <a:r>
              <a:rPr lang="en-GB" dirty="0" smtClean="0"/>
              <a:t>5 video</a:t>
            </a:r>
            <a:r>
              <a:rPr lang="en-GB" dirty="0" smtClean="0"/>
              <a:t> </a:t>
            </a:r>
            <a:r>
              <a:rPr lang="en-GB" dirty="0" smtClean="0"/>
              <a:t>– </a:t>
            </a:r>
            <a:r>
              <a:rPr lang="en-GB" dirty="0"/>
              <a:t>C</a:t>
            </a:r>
            <a:r>
              <a:rPr lang="en-GB" dirty="0" smtClean="0"/>
              <a:t>ounting in Spanish (the link on the video says counting in French but it is Spanish!)</a:t>
            </a:r>
          </a:p>
          <a:p>
            <a:pPr marL="0" indent="0">
              <a:buNone/>
            </a:pPr>
            <a:r>
              <a:rPr lang="en-GB" dirty="0" smtClean="0"/>
              <a:t>I’ll attach your worksheets tomorrow.  </a:t>
            </a:r>
            <a:endParaRPr lang="en-GB" dirty="0" smtClean="0"/>
          </a:p>
        </p:txBody>
      </p:sp>
    </p:spTree>
    <p:extLst>
      <p:ext uri="{BB962C8B-B14F-4D97-AF65-F5344CB8AC3E}">
        <p14:creationId xmlns:p14="http://schemas.microsoft.com/office/powerpoint/2010/main" val="2255235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Grid Work</a:t>
            </a:r>
            <a:endParaRPr lang="en-GB" dirty="0"/>
          </a:p>
        </p:txBody>
      </p:sp>
      <p:sp>
        <p:nvSpPr>
          <p:cNvPr id="3" name="Content Placeholder 2"/>
          <p:cNvSpPr>
            <a:spLocks noGrp="1"/>
          </p:cNvSpPr>
          <p:nvPr>
            <p:ph idx="1"/>
          </p:nvPr>
        </p:nvSpPr>
        <p:spPr/>
        <p:txBody>
          <a:bodyPr/>
          <a:lstStyle/>
          <a:p>
            <a:pPr marL="0" indent="0">
              <a:buNone/>
            </a:pPr>
            <a:r>
              <a:rPr lang="en-GB" dirty="0" smtClean="0"/>
              <a:t>If you still feel up to it, why not try to do an activity from the new grid but no more than 2 activities per day.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Prayer at the End of the Day</a:t>
            </a:r>
            <a:endParaRPr lang="en-GB" dirty="0"/>
          </a:p>
        </p:txBody>
      </p:sp>
      <p:sp>
        <p:nvSpPr>
          <p:cNvPr id="3" name="Content Placeholder 2"/>
          <p:cNvSpPr>
            <a:spLocks noGrp="1"/>
          </p:cNvSpPr>
          <p:nvPr>
            <p:ph idx="1"/>
          </p:nvPr>
        </p:nvSpPr>
        <p:spPr/>
        <p:txBody>
          <a:bodyPr/>
          <a:lstStyle/>
          <a:p>
            <a:pPr marL="0" indent="0">
              <a:buNone/>
            </a:pPr>
            <a:r>
              <a:rPr lang="en-GB" dirty="0" smtClean="0"/>
              <a:t>God </a:t>
            </a:r>
            <a:r>
              <a:rPr lang="en-GB" dirty="0"/>
              <a:t>our Father, as we finish our day’s work, we thank all who have helped and supported us today, and we ask you to help us use your gifts so that we may relax and rest as you would wish.  </a:t>
            </a:r>
            <a:r>
              <a:rPr lang="en-GB" dirty="0" smtClean="0"/>
              <a:t>St. </a:t>
            </a:r>
            <a:r>
              <a:rPr lang="en-GB" dirty="0"/>
              <a:t>Barbara – Pray for us.  </a:t>
            </a:r>
          </a:p>
          <a:p>
            <a:pPr marL="0" indent="0">
              <a:buNone/>
            </a:pPr>
            <a:endParaRPr lang="en-GB" dirty="0"/>
          </a:p>
        </p:txBody>
      </p:sp>
    </p:spTree>
    <p:extLst>
      <p:ext uri="{BB962C8B-B14F-4D97-AF65-F5344CB8AC3E}">
        <p14:creationId xmlns:p14="http://schemas.microsoft.com/office/powerpoint/2010/main" val="784328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You’re Finished!!!</a:t>
            </a:r>
            <a:endParaRPr lang="en-GB" dirty="0"/>
          </a:p>
        </p:txBody>
      </p:sp>
      <p:sp>
        <p:nvSpPr>
          <p:cNvPr id="3" name="Content Placeholder 2"/>
          <p:cNvSpPr>
            <a:spLocks noGrp="1"/>
          </p:cNvSpPr>
          <p:nvPr>
            <p:ph idx="1"/>
          </p:nvPr>
        </p:nvSpPr>
        <p:spPr/>
        <p:txBody>
          <a:bodyPr/>
          <a:lstStyle/>
          <a:p>
            <a:pPr marL="0" indent="0">
              <a:buNone/>
            </a:pPr>
            <a:r>
              <a:rPr lang="en-GB" dirty="0" smtClean="0"/>
              <a:t>Well done boys and girls you are now officially finished for today!  </a:t>
            </a:r>
          </a:p>
          <a:p>
            <a:pPr marL="0" indent="0">
              <a:buNone/>
            </a:pPr>
            <a:r>
              <a:rPr lang="en-GB" dirty="0" smtClean="0"/>
              <a:t>Don’t worry if you didn’t manage to complete all the activities</a:t>
            </a:r>
            <a:r>
              <a:rPr lang="en-GB" dirty="0"/>
              <a:t> </a:t>
            </a:r>
            <a:r>
              <a:rPr lang="en-GB" dirty="0" smtClean="0"/>
              <a:t>and well done if you did!</a:t>
            </a:r>
          </a:p>
          <a:p>
            <a:pPr marL="0" indent="0">
              <a:buNone/>
            </a:pPr>
            <a:r>
              <a:rPr lang="en-GB" dirty="0" smtClean="0"/>
              <a:t>I’ll be back </a:t>
            </a:r>
            <a:r>
              <a:rPr lang="en-GB" dirty="0" smtClean="0"/>
              <a:t>tomorrow</a:t>
            </a:r>
            <a:r>
              <a:rPr lang="en-GB" dirty="0" smtClean="0"/>
              <a:t> </a:t>
            </a:r>
            <a:r>
              <a:rPr lang="en-GB" dirty="0" smtClean="0"/>
              <a:t>but remember if you need to contact me for anything you can email me </a:t>
            </a:r>
            <a:r>
              <a:rPr lang="en-GB" dirty="0" smtClean="0">
                <a:hlinkClick r:id="rId2"/>
              </a:rPr>
              <a:t>gw09grantmary4@glow.sch.uk</a:t>
            </a:r>
            <a:r>
              <a:rPr lang="en-GB" dirty="0" smtClean="0"/>
              <a:t> </a:t>
            </a:r>
            <a:endParaRPr lang="en-GB" dirty="0"/>
          </a:p>
          <a:p>
            <a:pPr marL="0" indent="0">
              <a:buNone/>
            </a:pPr>
            <a:r>
              <a:rPr lang="en-GB" dirty="0" smtClean="0"/>
              <a:t>See you </a:t>
            </a:r>
            <a:r>
              <a:rPr lang="en-GB" dirty="0" smtClean="0"/>
              <a:t>tomorrow</a:t>
            </a:r>
            <a:r>
              <a:rPr lang="en-GB" dirty="0" smtClean="0"/>
              <a:t>!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966262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Morning Prayer</a:t>
            </a:r>
            <a:endParaRPr lang="en-GB" dirty="0"/>
          </a:p>
        </p:txBody>
      </p:sp>
      <p:sp>
        <p:nvSpPr>
          <p:cNvPr id="3" name="Content Placeholder 2"/>
          <p:cNvSpPr>
            <a:spLocks noGrp="1"/>
          </p:cNvSpPr>
          <p:nvPr>
            <p:ph idx="1"/>
          </p:nvPr>
        </p:nvSpPr>
        <p:spPr/>
        <p:txBody>
          <a:bodyPr/>
          <a:lstStyle/>
          <a:p>
            <a:pPr marL="0" indent="0">
              <a:buNone/>
            </a:pPr>
            <a:r>
              <a:rPr lang="en-GB" dirty="0" smtClean="0"/>
              <a:t>God our Father, as we prepare to begin our work, we ask you to help us use properly, the many gifts you have given us, so that we may fully benefit from our day together.  St. Barbara – Pray for us.  </a:t>
            </a:r>
            <a:endParaRPr lang="en-GB" dirty="0"/>
          </a:p>
        </p:txBody>
      </p:sp>
    </p:spTree>
    <p:extLst>
      <p:ext uri="{BB962C8B-B14F-4D97-AF65-F5344CB8AC3E}">
        <p14:creationId xmlns:p14="http://schemas.microsoft.com/office/powerpoint/2010/main" val="146194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Diocese of Motherwell</a:t>
            </a:r>
            <a:endParaRPr lang="en-GB" dirty="0"/>
          </a:p>
        </p:txBody>
      </p:sp>
      <p:sp>
        <p:nvSpPr>
          <p:cNvPr id="3" name="Content Placeholder 2"/>
          <p:cNvSpPr>
            <a:spLocks noGrp="1"/>
          </p:cNvSpPr>
          <p:nvPr>
            <p:ph idx="1"/>
          </p:nvPr>
        </p:nvSpPr>
        <p:spPr/>
        <p:txBody>
          <a:bodyPr/>
          <a:lstStyle/>
          <a:p>
            <a:pPr marL="0" indent="0">
              <a:buNone/>
            </a:pPr>
            <a:r>
              <a:rPr lang="en-GB" dirty="0" smtClean="0"/>
              <a:t>The Diocese of Motherwell are encouraging families to participate in the Angelus Challenge.  They are releasing videos every weekday on YouTube to help children with their participation.  Please find day </a:t>
            </a:r>
            <a:r>
              <a:rPr lang="en-GB" dirty="0" smtClean="0"/>
              <a:t>12 </a:t>
            </a:r>
            <a:r>
              <a:rPr lang="en-GB" dirty="0" smtClean="0"/>
              <a:t>below:</a:t>
            </a:r>
          </a:p>
          <a:p>
            <a:pPr marL="0" indent="0">
              <a:buNone/>
            </a:pPr>
            <a:r>
              <a:rPr lang="en-GB" dirty="0" smtClean="0">
                <a:hlinkClick r:id="rId2"/>
              </a:rPr>
              <a:t>Day 12 Angelus Challenge</a:t>
            </a:r>
            <a:endParaRPr lang="en-GB" dirty="0" smtClean="0"/>
          </a:p>
          <a:p>
            <a:pPr marL="0" indent="0">
              <a:buNone/>
            </a:pPr>
            <a:r>
              <a:rPr lang="en-GB" dirty="0" smtClean="0"/>
              <a:t>When you have completed this why not colour in a flower on the Angelus Prayer Card.  Please find this uploaded onto the blog on the website.  </a:t>
            </a:r>
            <a:endParaRPr lang="en-GB" dirty="0"/>
          </a:p>
        </p:txBody>
      </p:sp>
    </p:spTree>
    <p:extLst>
      <p:ext uri="{BB962C8B-B14F-4D97-AF65-F5344CB8AC3E}">
        <p14:creationId xmlns:p14="http://schemas.microsoft.com/office/powerpoint/2010/main" val="268315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 – Sacrament of First Holy Communion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 know some of you were preparing for the sacrament of First Holy Communion and although we are unsure about exactly when this might be; it is important that we still prepare for this very special sacrament.  </a:t>
            </a:r>
          </a:p>
          <a:p>
            <a:pPr marL="0" indent="0">
              <a:buNone/>
            </a:pPr>
            <a:r>
              <a:rPr lang="en-GB" dirty="0" smtClean="0"/>
              <a:t>The Diocese of Motherwell has very kindly made available the First Holy Communion booklet we were working on in school and at home.  Please click </a:t>
            </a:r>
            <a:r>
              <a:rPr lang="en-GB" dirty="0" smtClean="0">
                <a:hlinkClick r:id="rId2"/>
              </a:rPr>
              <a:t>here</a:t>
            </a:r>
            <a:r>
              <a:rPr lang="en-GB" dirty="0" smtClean="0"/>
              <a:t> to download a copy.  Please be aware of copyright:</a:t>
            </a:r>
          </a:p>
          <a:p>
            <a:pPr marL="0" indent="0">
              <a:buNone/>
            </a:pPr>
            <a:r>
              <a:rPr lang="en-GB" sz="1300" b="1" dirty="0" smtClean="0"/>
              <a:t>“</a:t>
            </a: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Today I would like you to reflect on your Sacramental journey.  Please take a moment in a quiet place and close your eyes to reflect.  </a:t>
            </a:r>
          </a:p>
          <a:p>
            <a:pPr marL="0" indent="0">
              <a:buNone/>
            </a:pPr>
            <a:r>
              <a:rPr lang="en-GB" dirty="0" smtClean="0"/>
              <a:t>Complete page 22 of your Communion booklet.  If you can’t remember your Act of sorrow please see below to help you:</a:t>
            </a:r>
          </a:p>
          <a:p>
            <a:pPr marL="0" indent="0">
              <a:buNone/>
            </a:pPr>
            <a:r>
              <a:rPr lang="en-GB" b="1" dirty="0"/>
              <a:t>Act of Sorrow</a:t>
            </a:r>
          </a:p>
          <a:p>
            <a:pPr marL="0" indent="0">
              <a:buNone/>
            </a:pPr>
            <a:r>
              <a:rPr lang="en-GB" dirty="0"/>
              <a:t>O my God, I thank you for loving me. </a:t>
            </a:r>
            <a:r>
              <a:rPr lang="en-GB" dirty="0"/>
              <a:t/>
            </a:r>
            <a:br>
              <a:rPr lang="en-GB" dirty="0"/>
            </a:br>
            <a:r>
              <a:rPr lang="en-GB" dirty="0"/>
              <a:t>I am sorry for all my sins, </a:t>
            </a:r>
            <a:r>
              <a:rPr lang="en-GB" dirty="0"/>
              <a:t/>
            </a:r>
            <a:br>
              <a:rPr lang="en-GB" dirty="0"/>
            </a:br>
            <a:r>
              <a:rPr lang="en-GB" dirty="0"/>
              <a:t>for not loving others and not loving you. </a:t>
            </a:r>
            <a:r>
              <a:rPr lang="en-GB" dirty="0"/>
              <a:t/>
            </a:r>
            <a:br>
              <a:rPr lang="en-GB" dirty="0"/>
            </a:br>
            <a:r>
              <a:rPr lang="en-GB" dirty="0"/>
              <a:t>Help me to live like Jesus </a:t>
            </a:r>
            <a:r>
              <a:rPr lang="en-GB" dirty="0"/>
              <a:t/>
            </a:r>
            <a:br>
              <a:rPr lang="en-GB" dirty="0"/>
            </a:br>
            <a:r>
              <a:rPr lang="en-GB" dirty="0"/>
              <a:t>and not sin </a:t>
            </a:r>
            <a:r>
              <a:rPr lang="en-GB" dirty="0" smtClean="0"/>
              <a:t>again. </a:t>
            </a:r>
            <a:r>
              <a:rPr lang="en-GB" dirty="0"/>
              <a:t>Amen </a:t>
            </a:r>
            <a:endParaRPr lang="en-GB" dirty="0"/>
          </a:p>
        </p:txBody>
      </p:sp>
    </p:spTree>
    <p:extLst>
      <p:ext uri="{BB962C8B-B14F-4D97-AF65-F5344CB8AC3E}">
        <p14:creationId xmlns:p14="http://schemas.microsoft.com/office/powerpoint/2010/main" val="41781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t>
            </a:r>
            <a:endParaRPr lang="en-GB" dirty="0"/>
          </a:p>
        </p:txBody>
      </p:sp>
      <p:sp>
        <p:nvSpPr>
          <p:cNvPr id="9" name="Content Placeholder 8"/>
          <p:cNvSpPr>
            <a:spLocks noGrp="1"/>
          </p:cNvSpPr>
          <p:nvPr>
            <p:ph idx="1"/>
          </p:nvPr>
        </p:nvSpPr>
        <p:spPr/>
        <p:txBody>
          <a:bodyPr>
            <a:normAutofit fontScale="92500"/>
          </a:bodyPr>
          <a:lstStyle/>
          <a:p>
            <a:pPr marL="0" indent="0" fontAlgn="base">
              <a:buNone/>
            </a:pPr>
            <a:r>
              <a:rPr lang="en-GB" b="1" dirty="0"/>
              <a:t>Yesterday was the sixth Sunday of Easter. In the Gospel, Jesus said that if you love him, you will keep his commandments. </a:t>
            </a:r>
            <a:endParaRPr lang="en-GB" dirty="0"/>
          </a:p>
          <a:p>
            <a:pPr marL="0" indent="0" fontAlgn="base">
              <a:buNone/>
            </a:pPr>
            <a:r>
              <a:rPr lang="en-GB" dirty="0"/>
              <a:t>Commandments are rules. However God’s rules are all about </a:t>
            </a:r>
            <a:r>
              <a:rPr lang="en-GB" b="1" dirty="0"/>
              <a:t>love</a:t>
            </a:r>
            <a:r>
              <a:rPr lang="en-GB" dirty="0"/>
              <a:t> – about loving God and each other. If we love someone, we try our very best to show that by being polite, kind, generous and happy when we talk </a:t>
            </a:r>
            <a:r>
              <a:rPr lang="en-GB" b="1" dirty="0"/>
              <a:t>to</a:t>
            </a:r>
            <a:r>
              <a:rPr lang="en-GB" dirty="0"/>
              <a:t> them or </a:t>
            </a:r>
            <a:r>
              <a:rPr lang="en-GB" b="1" dirty="0"/>
              <a:t>about them</a:t>
            </a:r>
            <a:r>
              <a:rPr lang="en-GB" dirty="0"/>
              <a:t> to others.</a:t>
            </a:r>
          </a:p>
          <a:p>
            <a:pPr marL="0" indent="0" fontAlgn="base">
              <a:buNone/>
            </a:pPr>
            <a:r>
              <a:rPr lang="en-GB" dirty="0"/>
              <a:t>You have rules and home and we have rules in school. Just like the Ten Commandments, our rules are all about looking after each other and doing the best for each other so that we can all be happy together at home or in school.</a:t>
            </a:r>
          </a:p>
          <a:p>
            <a:pPr marL="0" indent="0">
              <a:buNone/>
            </a:pPr>
            <a:endParaRPr lang="en-GB"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295401" y="638630"/>
            <a:ext cx="2219325" cy="1770742"/>
          </a:xfrm>
        </p:spPr>
      </p:pic>
    </p:spTree>
    <p:extLst>
      <p:ext uri="{BB962C8B-B14F-4D97-AF65-F5344CB8AC3E}">
        <p14:creationId xmlns:p14="http://schemas.microsoft.com/office/powerpoint/2010/main" val="338118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t>
            </a:r>
            <a:endParaRPr lang="en-GB" dirty="0"/>
          </a:p>
        </p:txBody>
      </p:sp>
      <p:sp>
        <p:nvSpPr>
          <p:cNvPr id="3" name="Content Placeholder 2"/>
          <p:cNvSpPr>
            <a:spLocks noGrp="1"/>
          </p:cNvSpPr>
          <p:nvPr>
            <p:ph idx="1"/>
          </p:nvPr>
        </p:nvSpPr>
        <p:spPr/>
        <p:txBody>
          <a:bodyPr>
            <a:normAutofit fontScale="92500" lnSpcReduction="10000"/>
          </a:bodyPr>
          <a:lstStyle/>
          <a:p>
            <a:pPr marL="0" indent="0" fontAlgn="base">
              <a:buNone/>
            </a:pPr>
            <a:r>
              <a:rPr lang="en-GB" dirty="0"/>
              <a:t>Sometimes we break the rules – adults as well as children. If we break God’s rules, we call that sin. Don’t worry though, we can make it better.</a:t>
            </a:r>
          </a:p>
          <a:p>
            <a:pPr marL="0" indent="0" fontAlgn="base">
              <a:buNone/>
            </a:pPr>
            <a:r>
              <a:rPr lang="en-GB" dirty="0"/>
              <a:t>Just like at home or in school, if we are sorry and say that to the person we have hurt – and try our best not to do it again – God will forgive us because he loves each one of us so much.</a:t>
            </a:r>
          </a:p>
          <a:p>
            <a:pPr marL="0" indent="0" fontAlgn="base">
              <a:buNone/>
            </a:pPr>
            <a:r>
              <a:rPr lang="en-GB" b="1" dirty="0"/>
              <a:t>We can read about the Ten Commandments which were given to Moses in the Old Testament which is the first section of the Bible.</a:t>
            </a:r>
            <a:endParaRPr lang="en-GB" dirty="0"/>
          </a:p>
          <a:p>
            <a:pPr marL="0" indent="0" fontAlgn="base">
              <a:buNone/>
            </a:pPr>
            <a:r>
              <a:rPr lang="en-GB" b="1" dirty="0"/>
              <a:t>You can see them </a:t>
            </a:r>
            <a:r>
              <a:rPr lang="en-GB" b="1" dirty="0" smtClean="0"/>
              <a:t>on the next slide. </a:t>
            </a:r>
            <a:r>
              <a:rPr lang="en-GB" b="1" dirty="0"/>
              <a:t>Read them or ask an adult for help then chat to someone in your family about them.</a:t>
            </a:r>
            <a:endParaRPr lang="en-GB" dirty="0"/>
          </a:p>
          <a:p>
            <a:pPr marL="0" indent="0">
              <a:buNone/>
            </a:pPr>
            <a:endParaRPr lang="en-GB" dirty="0"/>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638630"/>
            <a:ext cx="2219325" cy="1770742"/>
          </a:xfrm>
          <a:prstGeom prst="rect">
            <a:avLst/>
          </a:prstGeom>
        </p:spPr>
      </p:pic>
    </p:spTree>
    <p:extLst>
      <p:ext uri="{BB962C8B-B14F-4D97-AF65-F5344CB8AC3E}">
        <p14:creationId xmlns:p14="http://schemas.microsoft.com/office/powerpoint/2010/main" val="239741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6650" y="2557463"/>
            <a:ext cx="4219575" cy="3633787"/>
          </a:xfrm>
        </p:spPr>
      </p:pic>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638630"/>
            <a:ext cx="2219325" cy="1770742"/>
          </a:xfrm>
          <a:prstGeom prst="rect">
            <a:avLst/>
          </a:prstGeom>
        </p:spPr>
      </p:pic>
    </p:spTree>
    <p:extLst>
      <p:ext uri="{BB962C8B-B14F-4D97-AF65-F5344CB8AC3E}">
        <p14:creationId xmlns:p14="http://schemas.microsoft.com/office/powerpoint/2010/main" val="31493326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854</TotalTime>
  <Words>1983</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Garamond</vt:lpstr>
      <vt:lpstr>Wingdings</vt:lpstr>
      <vt:lpstr>Organic</vt:lpstr>
      <vt:lpstr>P5/4 – Monday 18th May</vt:lpstr>
      <vt:lpstr>Timetable for today </vt:lpstr>
      <vt:lpstr>Morning Prayer</vt:lpstr>
      <vt:lpstr>Diocese of Motherwell</vt:lpstr>
      <vt:lpstr>R.E. – Sacrament of First Holy Communion</vt:lpstr>
      <vt:lpstr>R.E. – Sacrament of First Holy Communion</vt:lpstr>
      <vt:lpstr>R.E.</vt:lpstr>
      <vt:lpstr>R.E.</vt:lpstr>
      <vt:lpstr>R.E.</vt:lpstr>
      <vt:lpstr>R.E.</vt:lpstr>
      <vt:lpstr>R.E.</vt:lpstr>
      <vt:lpstr>Numeracy</vt:lpstr>
      <vt:lpstr>Number Talks </vt:lpstr>
      <vt:lpstr>Number Talks - Answers </vt:lpstr>
      <vt:lpstr>Multiplication</vt:lpstr>
      <vt:lpstr>Spelling</vt:lpstr>
      <vt:lpstr>Literacy - Reading</vt:lpstr>
      <vt:lpstr>Health and Wellbeing</vt:lpstr>
      <vt:lpstr>Health and Wellbeing</vt:lpstr>
      <vt:lpstr>Health and Wellbeing</vt:lpstr>
      <vt:lpstr>Health and Wellbeing</vt:lpstr>
      <vt:lpstr>Health and Wellbeing</vt:lpstr>
      <vt:lpstr>Spanish</vt:lpstr>
      <vt:lpstr>Grid Work</vt:lpstr>
      <vt:lpstr>Prayer at the End of the Day</vt:lpstr>
      <vt:lpstr>You’re Finished!!!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Monday 20th April</dc:title>
  <dc:creator>Mrs Grant</dc:creator>
  <cp:lastModifiedBy>Mrs Grant</cp:lastModifiedBy>
  <cp:revision>112</cp:revision>
  <dcterms:created xsi:type="dcterms:W3CDTF">2020-04-01T13:42:49Z</dcterms:created>
  <dcterms:modified xsi:type="dcterms:W3CDTF">2020-05-17T17:11:36Z</dcterms:modified>
</cp:coreProperties>
</file>