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319" r:id="rId2"/>
    <p:sldId id="257" r:id="rId3"/>
    <p:sldId id="289" r:id="rId4"/>
    <p:sldId id="334" r:id="rId5"/>
    <p:sldId id="320" r:id="rId6"/>
    <p:sldId id="258" r:id="rId7"/>
    <p:sldId id="304" r:id="rId8"/>
    <p:sldId id="303" r:id="rId9"/>
    <p:sldId id="284" r:id="rId10"/>
    <p:sldId id="293" r:id="rId11"/>
    <p:sldId id="326" r:id="rId12"/>
    <p:sldId id="300" r:id="rId13"/>
    <p:sldId id="325" r:id="rId14"/>
    <p:sldId id="331" r:id="rId15"/>
    <p:sldId id="332" r:id="rId16"/>
    <p:sldId id="333" r:id="rId17"/>
    <p:sldId id="295" r:id="rId18"/>
    <p:sldId id="330" r:id="rId19"/>
    <p:sldId id="329" r:id="rId20"/>
    <p:sldId id="298" r:id="rId21"/>
    <p:sldId id="308" r:id="rId22"/>
    <p:sldId id="324"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 y="1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05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26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47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04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61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4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73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05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7529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0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426669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88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59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96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52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41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3048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ill@st-barbaras.n-lanark.sch.uk" TargetMode="External"/><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lock-time-watch-timer-hour-43959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idminds.org/symmetry-in-nature-for-kids-fun-with-fruits-and-vegetables/" TargetMode="External"/><Relationship Id="rId2" Type="http://schemas.openxmlformats.org/officeDocument/2006/relationships/hyperlink" Target="https://www.youtube.com/watch?v=SJlhywRfvh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ykLPy9Un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rhs.org.uk/education-learning/gardening-children-schools/family-activities/grow-it/grow/sunflow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images/search?q=Sunflower+Painting+by+Kids&amp;FORM=RESTAB" TargetMode="External"/><Relationship Id="rId2" Type="http://schemas.openxmlformats.org/officeDocument/2006/relationships/hyperlink" Target="https://www.youtube.com/watch?v=yIOmduNQv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Z__t656tnI" TargetMode="External"/><Relationship Id="rId2" Type="http://schemas.openxmlformats.org/officeDocument/2006/relationships/hyperlink" Target="https://www.bing.com/images/search?q=Van%20Gogh%20sunflowers&amp;qs=n&amp;form=QBIR&amp;sp=-1&amp;pq=van%20gogh%20sunflower&amp;sc=8-18&amp;sk=&amp;cvid=B784056E039043C49C4E4495C2CE5EA10" TargetMode="External"/><Relationship Id="rId1" Type="http://schemas.openxmlformats.org/officeDocument/2006/relationships/slideLayout" Target="../slideLayouts/slideLayout2.xml"/><Relationship Id="rId4" Type="http://schemas.openxmlformats.org/officeDocument/2006/relationships/hyperlink" Target="https://www.youtube.com/watch?v=eYQDHgApivA"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K2RB1KcNt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katerha/4914478820/"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ulharmony4u.wordpress.com/2013/03/08/kind-act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ngregorio5aguilardecampoo.blogspot.com/2013_01_01_archive.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soAnPOYiCW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logs.glowscotland.org.uk/nl/public/stbarbaras/uploads/sites/26624/2020/05/13110554/sumdog1.p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Friday 15</a:t>
            </a:r>
            <a:r>
              <a:rPr lang="en-GB" baseline="30000" dirty="0"/>
              <a:t>th</a:t>
            </a:r>
            <a:r>
              <a:rPr lang="en-GB" dirty="0"/>
              <a:t> May</a:t>
            </a:r>
          </a:p>
        </p:txBody>
      </p:sp>
      <p:sp>
        <p:nvSpPr>
          <p:cNvPr id="7" name="Content Placeholder 6"/>
          <p:cNvSpPr>
            <a:spLocks noGrp="1"/>
          </p:cNvSpPr>
          <p:nvPr>
            <p:ph idx="1"/>
          </p:nvPr>
        </p:nvSpPr>
        <p:spPr/>
        <p:txBody>
          <a:bodyPr>
            <a:normAutofit fontScale="85000" lnSpcReduction="20000"/>
          </a:bodyPr>
          <a:lstStyle/>
          <a:p>
            <a:pPr marL="0" indent="0">
              <a:buNone/>
            </a:pPr>
            <a:r>
              <a:rPr lang="en-GB" dirty="0"/>
              <a:t>Good morning boys and girls!</a:t>
            </a:r>
          </a:p>
          <a:p>
            <a:pPr marL="0" indent="0">
              <a:buNone/>
            </a:pPr>
            <a:r>
              <a:rPr lang="en-GB" dirty="0"/>
              <a:t>I hope you have enjoyed the tasks we have set this week. 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endParaRPr lang="en-GB" dirty="0"/>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r>
              <a:rPr lang="en-GB" dirty="0">
                <a:solidFill>
                  <a:srgbClr val="FF0000"/>
                </a:solidFill>
              </a:rPr>
              <a:t> </a:t>
            </a:r>
            <a:r>
              <a:rPr lang="en-GB" dirty="0"/>
              <a:t>or </a:t>
            </a:r>
            <a:r>
              <a:rPr lang="en-GB" dirty="0">
                <a:solidFill>
                  <a:srgbClr val="FF0000"/>
                </a:solidFill>
                <a:hlinkClick r:id="rId3">
                  <a:extLst>
                    <a:ext uri="{A12FA001-AC4F-418D-AE19-62706E023703}">
                      <ahyp:hlinkClr xmlns:ahyp="http://schemas.microsoft.com/office/drawing/2018/hyperlinkcolor" val="tx"/>
                    </a:ext>
                  </a:extLst>
                </a:hlinkClick>
              </a:rPr>
              <a:t>AMcGill@st-barbaras.n-lanark.sch.uk</a:t>
            </a:r>
            <a:r>
              <a:rPr lang="en-GB" dirty="0">
                <a:solidFill>
                  <a:srgbClr val="FF0000"/>
                </a:solidFill>
              </a:rPr>
              <a:t> </a:t>
            </a:r>
          </a:p>
          <a:p>
            <a:pPr marL="0" indent="0">
              <a:buNone/>
            </a:pPr>
            <a:endParaRPr lang="en-GB" dirty="0"/>
          </a:p>
          <a:p>
            <a:pPr marL="0" indent="0">
              <a:buNone/>
            </a:pPr>
            <a:r>
              <a:rPr lang="en-GB" dirty="0"/>
              <a:t>Mrs McGill  </a:t>
            </a:r>
          </a:p>
        </p:txBody>
      </p:sp>
    </p:spTree>
    <p:extLst>
      <p:ext uri="{BB962C8B-B14F-4D97-AF65-F5344CB8AC3E}">
        <p14:creationId xmlns:p14="http://schemas.microsoft.com/office/powerpoint/2010/main" val="42444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Table of the Week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endParaRPr lang="en-GB" dirty="0"/>
          </a:p>
          <a:p>
            <a:pPr marL="0" indent="0">
              <a:buNone/>
            </a:pPr>
            <a:r>
              <a:rPr lang="en-GB" dirty="0"/>
              <a:t>Set a timer and write the multiplication table you have been working on. </a:t>
            </a:r>
          </a:p>
          <a:p>
            <a:pPr marL="0" indent="0">
              <a:buNone/>
            </a:pPr>
            <a:r>
              <a:rPr lang="en-GB" dirty="0"/>
              <a:t>Remember to take a note of how long it took you to complete it and try to beat that time next week. </a:t>
            </a:r>
          </a:p>
          <a:p>
            <a:pPr marL="0" indent="0">
              <a:buNone/>
            </a:pPr>
            <a:endParaRPr lang="en-GB" dirty="0"/>
          </a:p>
          <a:p>
            <a:pPr marL="0" indent="0">
              <a:buNone/>
            </a:pPr>
            <a:r>
              <a:rPr lang="en-GB" dirty="0"/>
              <a:t>Good luck! </a:t>
            </a:r>
          </a:p>
        </p:txBody>
      </p:sp>
      <p:pic>
        <p:nvPicPr>
          <p:cNvPr id="3" name="Picture 2" descr="A clock that is on a white background&#10;&#10;Description automatically generated">
            <a:extLst>
              <a:ext uri="{FF2B5EF4-FFF2-40B4-BE49-F238E27FC236}">
                <a16:creationId xmlns:a16="http://schemas.microsoft.com/office/drawing/2014/main" id="{CEDCEA61-EEF8-45EE-8171-A4487DBD16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90870" y="3891522"/>
            <a:ext cx="1338580" cy="1338580"/>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10000"/>
          </a:bodyPr>
          <a:lstStyle/>
          <a:p>
            <a:r>
              <a:rPr lang="en-GB" dirty="0"/>
              <a:t>Recap on what the children have learned about butterflies from last week – can they recall some key facts? This symmetry song might be helpful - </a:t>
            </a:r>
            <a:r>
              <a:rPr lang="en-GB" dirty="0">
                <a:hlinkClick r:id="rId2" tooltip="butterflies"/>
              </a:rPr>
              <a:t>https://www.youtube.com/watch?v=SJlhywRfvh8</a:t>
            </a:r>
            <a:endParaRPr lang="en-GB" dirty="0"/>
          </a:p>
          <a:p>
            <a:pPr marL="0" indent="0">
              <a:buNone/>
            </a:pPr>
            <a:endParaRPr lang="en-GB" dirty="0"/>
          </a:p>
          <a:p>
            <a:r>
              <a:rPr lang="en-GB" dirty="0"/>
              <a:t>Explore symmetry in nature – set the children a challenge to find things which are (like butterflies) symmetrical in nature. To give them a start, you might want to suggest that they look at some fruit and vegetables in the house.  Here is a link to help - </a:t>
            </a:r>
            <a:r>
              <a:rPr lang="en-GB" dirty="0">
                <a:hlinkClick r:id="rId3" tooltip="vegetables symmetry"/>
              </a:rPr>
              <a:t>https://kidminds.org/symmetry-in-nature-for-kids-fun-with-fruits-and-vegetables/</a:t>
            </a:r>
            <a:endParaRPr lang="en-GB" dirty="0"/>
          </a:p>
          <a:p>
            <a:pPr marL="0" indent="0">
              <a:buNone/>
            </a:pPr>
            <a:endParaRPr lang="en-GB" dirty="0"/>
          </a:p>
        </p:txBody>
      </p:sp>
    </p:spTree>
    <p:extLst>
      <p:ext uri="{BB962C8B-B14F-4D97-AF65-F5344CB8AC3E}">
        <p14:creationId xmlns:p14="http://schemas.microsoft.com/office/powerpoint/2010/main" val="361761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10000"/>
          </a:bodyPr>
          <a:lstStyle/>
          <a:p>
            <a:r>
              <a:rPr lang="en-GB" dirty="0"/>
              <a:t>Using the fruit and vegetables from the experiment, the children may want to explore the features of each half further through painting and print. Can they create a work of art?</a:t>
            </a:r>
          </a:p>
          <a:p>
            <a:pPr marL="0" indent="0">
              <a:buNone/>
            </a:pPr>
            <a:endParaRPr lang="en-GB" dirty="0"/>
          </a:p>
          <a:p>
            <a:r>
              <a:rPr lang="en-GB" dirty="0"/>
              <a:t>Taking symmetry outside – ask the children to find things which are symmetrical outside. They might want to do this as part of a family activity when out for a walk.  For some examples of symmetry in nature - </a:t>
            </a:r>
            <a:r>
              <a:rPr lang="en-GB" dirty="0">
                <a:hlinkClick r:id="rId2" tooltip="symmetry in nature"/>
              </a:rPr>
              <a:t>https://www.youtube.com/watch?v=J-ykLPy9Un8</a:t>
            </a:r>
            <a:r>
              <a:rPr lang="en-GB" dirty="0"/>
              <a:t> Don’t forget that rainbows can be symmetrical too!</a:t>
            </a:r>
          </a:p>
        </p:txBody>
      </p:sp>
    </p:spTree>
    <p:extLst>
      <p:ext uri="{BB962C8B-B14F-4D97-AF65-F5344CB8AC3E}">
        <p14:creationId xmlns:p14="http://schemas.microsoft.com/office/powerpoint/2010/main" val="194673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Using the learning from symmetry in nature – building on the knowledge about plants which have symmetry, honeycombs and butterflies, invite the children to think about how they could encourage more bees and butterflies into their garden. Develop this into ideas about planting flowers and/or vegetables.  Sunflowers might be idea to plant as the children can measure how tall they grow over time. (</a:t>
            </a:r>
            <a:r>
              <a:rPr lang="en-GB" dirty="0">
                <a:hlinkClick r:id="rId2" tooltip="symmetry plants"/>
              </a:rPr>
              <a:t>https://www.rhs.org.uk/education-learning/gardening-children-schools/family-activities/grow-it/grow/sunflower</a:t>
            </a:r>
            <a:r>
              <a:rPr lang="en-GB" dirty="0"/>
              <a:t>)</a:t>
            </a:r>
          </a:p>
        </p:txBody>
      </p:sp>
    </p:spTree>
    <p:extLst>
      <p:ext uri="{BB962C8B-B14F-4D97-AF65-F5344CB8AC3E}">
        <p14:creationId xmlns:p14="http://schemas.microsoft.com/office/powerpoint/2010/main" val="50101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Why not invite the children to draw a sunflower or a flower of their own choice?  A step by step guide can be accessed here - </a:t>
            </a:r>
            <a:r>
              <a:rPr lang="en-GB" dirty="0">
                <a:hlinkClick r:id="rId2" tooltip="sunflower"/>
              </a:rPr>
              <a:t>https://www.youtube.com/watch?v=yIOmduNQvtE</a:t>
            </a:r>
            <a:r>
              <a:rPr lang="en-GB" dirty="0"/>
              <a:t>.  Some images might also give them some ideas - </a:t>
            </a:r>
            <a:r>
              <a:rPr lang="en-GB" dirty="0">
                <a:hlinkClick r:id="rId3" tooltip="sunflower"/>
              </a:rPr>
              <a:t>https://www.bing.com/images/search?q=Sunflower+Painting+by+Kids&amp;FORM=RESTAB</a:t>
            </a:r>
            <a:r>
              <a:rPr lang="en-GB" dirty="0"/>
              <a:t> </a:t>
            </a:r>
          </a:p>
          <a:p>
            <a:endParaRPr lang="en-GB" dirty="0"/>
          </a:p>
          <a:p>
            <a:endParaRPr lang="en-GB" dirty="0"/>
          </a:p>
        </p:txBody>
      </p:sp>
    </p:spTree>
    <p:extLst>
      <p:ext uri="{BB962C8B-B14F-4D97-AF65-F5344CB8AC3E}">
        <p14:creationId xmlns:p14="http://schemas.microsoft.com/office/powerpoint/2010/main" val="383360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lnSpcReduction="10000"/>
          </a:bodyPr>
          <a:lstStyle/>
          <a:p>
            <a:r>
              <a:rPr lang="en-GB" dirty="0"/>
              <a:t>If there is time, the children could look at Van Gogh’s ‘Sunflowers’ also (</a:t>
            </a:r>
            <a:r>
              <a:rPr lang="en-GB" dirty="0">
                <a:hlinkClick r:id="rId2" tooltip="Van Gogh's Sunflower"/>
              </a:rPr>
              <a:t>https://www.bing.com/images/search?q=Van%20Gogh%20sunflowers&amp;qs=n&amp;form=QBIR&amp;sp=-1&amp;pq=van%20gogh%20sunflower&amp;sc=8-18&amp;sk=&amp;cvid=B784056E039043C49C4E4495C2CE5EA10</a:t>
            </a:r>
            <a:r>
              <a:rPr lang="en-GB" dirty="0"/>
              <a:t> ) To access a step by step guide to re-creating the ‘Sunflowers’, this drawing tutorial might be helpful in the initial drawing of the picture - </a:t>
            </a:r>
            <a:r>
              <a:rPr lang="en-GB" dirty="0">
                <a:hlinkClick r:id="rId3"/>
              </a:rPr>
              <a:t>https://www.youtube.com/watch?v=lZ__t656tnI</a:t>
            </a:r>
            <a:r>
              <a:rPr lang="en-GB" dirty="0"/>
              <a:t> and the following link - </a:t>
            </a:r>
            <a:r>
              <a:rPr lang="en-GB" dirty="0">
                <a:hlinkClick r:id="rId4"/>
              </a:rPr>
              <a:t>https://www.youtube.com/watch?v=eYQDHgApivA</a:t>
            </a:r>
            <a:r>
              <a:rPr lang="en-GB" dirty="0"/>
              <a:t> – in looking at colour and texture.</a:t>
            </a:r>
          </a:p>
        </p:txBody>
      </p:sp>
    </p:spTree>
    <p:extLst>
      <p:ext uri="{BB962C8B-B14F-4D97-AF65-F5344CB8AC3E}">
        <p14:creationId xmlns:p14="http://schemas.microsoft.com/office/powerpoint/2010/main" val="8384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Take this creativity into the kitchen and learn how to cook tomato pizza. For a fun recipe, join Jamie Oliver, Petal and Buddy to make the family dinner - </a:t>
            </a:r>
            <a:r>
              <a:rPr lang="en-GB" dirty="0">
                <a:hlinkClick r:id="rId2" tooltip="learn to cook tomato pizza"/>
              </a:rPr>
              <a:t>https://www.youtube.com/watch?v=K2RB1KcNtAM</a:t>
            </a:r>
            <a:r>
              <a:rPr lang="en-GB" dirty="0"/>
              <a:t> The children might even make their pizza symmetrical!</a:t>
            </a:r>
          </a:p>
        </p:txBody>
      </p:sp>
    </p:spTree>
    <p:extLst>
      <p:ext uri="{BB962C8B-B14F-4D97-AF65-F5344CB8AC3E}">
        <p14:creationId xmlns:p14="http://schemas.microsoft.com/office/powerpoint/2010/main" val="328820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1900"/>
              <a:t>Health – Please do something kind for a member of your family or a neighbour. You can do whatever you like but here are some ideas to get you started </a:t>
            </a:r>
          </a:p>
          <a:p>
            <a:pPr>
              <a:lnSpc>
                <a:spcPct val="90000"/>
              </a:lnSpc>
            </a:pPr>
            <a:r>
              <a:rPr lang="en-GB" sz="1900"/>
              <a:t>Say good morning or good afternoon, with a smile, to as many people as you can when you are doing daily exercise.</a:t>
            </a:r>
          </a:p>
          <a:p>
            <a:pPr>
              <a:lnSpc>
                <a:spcPct val="90000"/>
              </a:lnSpc>
            </a:pPr>
            <a:r>
              <a:rPr lang="en-GB" sz="1900"/>
              <a:t>Write a letter to someone you care about. Tell them you miss them and look forward to seeing them soon. Enclose a lovely photo or a drawing.</a:t>
            </a:r>
          </a:p>
          <a:p>
            <a:pPr>
              <a:lnSpc>
                <a:spcPct val="90000"/>
              </a:lnSpc>
            </a:pPr>
            <a:r>
              <a:rPr lang="en-GB" sz="1900"/>
              <a:t>Think of something nice to say to each of your family members.</a:t>
            </a:r>
          </a:p>
          <a:p>
            <a:pPr>
              <a:lnSpc>
                <a:spcPct val="90000"/>
              </a:lnSpc>
            </a:pPr>
            <a:endParaRPr lang="en-GB" sz="1900"/>
          </a:p>
          <a:p>
            <a:pPr marL="0" indent="0">
              <a:lnSpc>
                <a:spcPct val="90000"/>
              </a:lnSpc>
              <a:buNone/>
            </a:pPr>
            <a:endParaRPr lang="en-GB" sz="1900"/>
          </a:p>
        </p:txBody>
      </p:sp>
      <p:pic>
        <p:nvPicPr>
          <p:cNvPr id="5" name="Picture 4" descr="A picture containing indoor, toy, sitting, table&#10;&#10;Description automatically generated">
            <a:extLst>
              <a:ext uri="{FF2B5EF4-FFF2-40B4-BE49-F238E27FC236}">
                <a16:creationId xmlns:a16="http://schemas.microsoft.com/office/drawing/2014/main" id="{EC918F7C-F669-463F-A805-5DDDF19AA1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602" r="6369" b="2"/>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71F44FDA-71AA-4869-A69E-9C6A23E0F3A1}"/>
              </a:ext>
            </a:extLst>
          </p:cNvPr>
          <p:cNvSpPr txBox="1"/>
          <p:nvPr/>
        </p:nvSpPr>
        <p:spPr>
          <a:xfrm>
            <a:off x="8620304" y="5353765"/>
            <a:ext cx="220445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katerha/491447882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88168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Health – Be Kind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sz="2200" dirty="0">
                <a:solidFill>
                  <a:srgbClr val="262626"/>
                </a:solidFill>
              </a:rPr>
              <a:t>Health – Please do something kind for a member of your family or a neighbour. You can do whatever you like but here are some ideas to get you started </a:t>
            </a:r>
          </a:p>
          <a:p>
            <a:r>
              <a:rPr lang="en-GB" sz="2200" dirty="0">
                <a:solidFill>
                  <a:srgbClr val="262626"/>
                </a:solidFill>
              </a:rPr>
              <a:t>Ask someone to tell you all about something they are interested in. </a:t>
            </a:r>
          </a:p>
          <a:p>
            <a:r>
              <a:rPr lang="en-GB" sz="2200" dirty="0">
                <a:solidFill>
                  <a:srgbClr val="262626"/>
                </a:solidFill>
              </a:rPr>
              <a:t>Ask someone at home, “How can I help?”</a:t>
            </a:r>
          </a:p>
          <a:p>
            <a:r>
              <a:rPr lang="en-GB" sz="2200" dirty="0">
                <a:solidFill>
                  <a:srgbClr val="262626"/>
                </a:solidFill>
              </a:rPr>
              <a:t>Make someone in your family a drink or snack without being asked. </a:t>
            </a:r>
          </a:p>
          <a:p>
            <a:pPr marL="0" indent="0">
              <a:buNone/>
            </a:pPr>
            <a:endParaRPr lang="en-GB" sz="2200" dirty="0">
              <a:solidFill>
                <a:srgbClr val="262626"/>
              </a:solidFill>
            </a:endParaRPr>
          </a:p>
        </p:txBody>
      </p:sp>
      <p:pic>
        <p:nvPicPr>
          <p:cNvPr id="7" name="Picture 6" descr="A picture containing food&#10;&#10;Description automatically generated">
            <a:extLst>
              <a:ext uri="{FF2B5EF4-FFF2-40B4-BE49-F238E27FC236}">
                <a16:creationId xmlns:a16="http://schemas.microsoft.com/office/drawing/2014/main" id="{D1019FC0-B517-4A87-BF6E-06FECA415F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52268" y="3007582"/>
            <a:ext cx="3831000" cy="2194338"/>
          </a:xfrm>
          <a:prstGeom prst="rect">
            <a:avLst/>
          </a:prstGeom>
          <a:ln w="57150" cmpd="thickThin">
            <a:solidFill>
              <a:srgbClr val="7F7F7F"/>
            </a:solidFill>
            <a:miter lim="800000"/>
          </a:ln>
        </p:spPr>
      </p:pic>
    </p:spTree>
    <p:extLst>
      <p:ext uri="{BB962C8B-B14F-4D97-AF65-F5344CB8AC3E}">
        <p14:creationId xmlns:p14="http://schemas.microsoft.com/office/powerpoint/2010/main" val="130022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 Stay Active </a:t>
            </a:r>
          </a:p>
        </p:txBody>
      </p:sp>
      <p:sp>
        <p:nvSpPr>
          <p:cNvPr id="3" name="Content Placeholder 2"/>
          <p:cNvSpPr>
            <a:spLocks noGrp="1"/>
          </p:cNvSpPr>
          <p:nvPr>
            <p:ph idx="1"/>
          </p:nvPr>
        </p:nvSpPr>
        <p:spPr/>
        <p:txBody>
          <a:bodyPr>
            <a:normAutofit/>
          </a:bodyPr>
          <a:lstStyle/>
          <a:p>
            <a:pPr marL="0" indent="0">
              <a:buNone/>
            </a:pPr>
            <a:r>
              <a:rPr lang="en-GB" dirty="0"/>
              <a:t>Please choose one of the below to complete today. </a:t>
            </a:r>
            <a:endParaRPr lang="en-GB" dirty="0">
              <a:sym typeface="Wingdings" panose="05000000000000000000" pitchFamily="2" charset="2"/>
            </a:endParaRPr>
          </a:p>
          <a:p>
            <a:r>
              <a:rPr lang="en-GB" dirty="0">
                <a:sym typeface="Wingdings" panose="05000000000000000000" pitchFamily="2" charset="2"/>
              </a:rPr>
              <a:t>Joe Wicks on YouTube. </a:t>
            </a:r>
          </a:p>
          <a:p>
            <a:r>
              <a:rPr lang="en-GB" dirty="0">
                <a:sym typeface="Wingdings" panose="05000000000000000000" pitchFamily="2" charset="2"/>
              </a:rPr>
              <a:t>Make your own Keep Fit Video </a:t>
            </a:r>
          </a:p>
          <a:p>
            <a:r>
              <a:rPr lang="en-GB" dirty="0"/>
              <a:t>Just Dance on </a:t>
            </a:r>
            <a:r>
              <a:rPr lang="en-GB" dirty="0" err="1"/>
              <a:t>youtube</a:t>
            </a:r>
            <a:r>
              <a:rPr lang="en-GB" dirty="0"/>
              <a:t> </a:t>
            </a:r>
          </a:p>
          <a:p>
            <a:r>
              <a:rPr lang="en-GB" dirty="0"/>
              <a:t>Cosmic Yoga</a:t>
            </a:r>
          </a:p>
        </p:txBody>
      </p:sp>
    </p:spTree>
    <p:extLst>
      <p:ext uri="{BB962C8B-B14F-4D97-AF65-F5344CB8AC3E}">
        <p14:creationId xmlns:p14="http://schemas.microsoft.com/office/powerpoint/2010/main" val="371859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a:t>
            </a:r>
          </a:p>
          <a:p>
            <a:pPr marL="0" indent="0">
              <a:buNone/>
            </a:pPr>
            <a:r>
              <a:rPr lang="en-GB" dirty="0"/>
              <a:t>Assessment – Literacy &amp; Numeracy</a:t>
            </a:r>
          </a:p>
          <a:p>
            <a:pPr marL="0" indent="0">
              <a:buNone/>
            </a:pPr>
            <a:r>
              <a:rPr lang="en-GB" dirty="0"/>
              <a:t>IDL –Symmetry in Nature </a:t>
            </a:r>
          </a:p>
          <a:p>
            <a:pPr marL="0" indent="0">
              <a:buNone/>
            </a:pPr>
            <a:r>
              <a:rPr lang="en-GB" dirty="0"/>
              <a:t>Health – Be Kind &amp; Stay Active</a:t>
            </a:r>
          </a:p>
          <a:p>
            <a:pPr marL="0" indent="0">
              <a:buNone/>
            </a:pPr>
            <a:r>
              <a:rPr lang="en-GB" dirty="0"/>
              <a:t>Grid – Maximum of 2 activities from the new grid</a:t>
            </a:r>
          </a:p>
          <a:p>
            <a:pPr marL="0" indent="0">
              <a:buNone/>
            </a:pPr>
            <a:r>
              <a:rPr lang="en-GB" dirty="0"/>
              <a:t>Golden Time!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Golden Time</a:t>
            </a:r>
          </a:p>
        </p:txBody>
      </p:sp>
      <p:sp>
        <p:nvSpPr>
          <p:cNvPr id="3" name="Content Placeholder 2"/>
          <p:cNvSpPr>
            <a:spLocks noGrp="1"/>
          </p:cNvSpPr>
          <p:nvPr>
            <p:ph idx="1"/>
          </p:nvPr>
        </p:nvSpPr>
        <p:spPr/>
        <p:txBody>
          <a:bodyPr/>
          <a:lstStyle/>
          <a:p>
            <a:pPr marL="0" indent="0">
              <a:buNone/>
            </a:pPr>
            <a:r>
              <a:rPr lang="en-GB" dirty="0"/>
              <a:t>Take a break and have a play – you have earned it!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69930B98-0FB4-4536-B28C-E3D97724EA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46647" y="3193698"/>
            <a:ext cx="3765869" cy="2438400"/>
          </a:xfrm>
          <a:prstGeom prst="rect">
            <a:avLst/>
          </a:prstGeom>
        </p:spPr>
      </p:pic>
    </p:spTree>
    <p:extLst>
      <p:ext uri="{BB962C8B-B14F-4D97-AF65-F5344CB8AC3E}">
        <p14:creationId xmlns:p14="http://schemas.microsoft.com/office/powerpoint/2010/main" val="372282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371094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dirty="0">
                <a:solidFill>
                  <a:srgbClr val="262626"/>
                </a:solidFill>
              </a:rPr>
              <a:t>Well done boys and girls you are now officially finished for this week! </a:t>
            </a:r>
          </a:p>
          <a:p>
            <a:pPr marL="0" indent="0">
              <a:buNone/>
            </a:pPr>
            <a:r>
              <a:rPr lang="en-GB" dirty="0">
                <a:solidFill>
                  <a:srgbClr val="262626"/>
                </a:solidFill>
              </a:rPr>
              <a:t>Have a lovely weekend and I will be back next Wednesday.</a:t>
            </a:r>
          </a:p>
          <a:p>
            <a:pPr marL="0" indent="0">
              <a:buNone/>
            </a:pPr>
            <a:r>
              <a:rPr lang="en-GB" dirty="0">
                <a:solidFill>
                  <a:srgbClr val="262626"/>
                </a:solidFill>
              </a:rPr>
              <a:t>Take care,</a:t>
            </a:r>
          </a:p>
          <a:p>
            <a:pPr marL="0" indent="0">
              <a:buNone/>
            </a:pPr>
            <a:r>
              <a:rPr lang="en-GB">
                <a:solidFill>
                  <a:srgbClr val="262626"/>
                </a:solidFill>
              </a:rPr>
              <a:t>Mrs McGill </a:t>
            </a:r>
            <a:endParaRPr lang="en-GB" dirty="0">
              <a:solidFill>
                <a:srgbClr val="262626"/>
              </a:solidFill>
            </a:endParaRPr>
          </a:p>
          <a:p>
            <a:pPr marL="0" indent="0">
              <a:buNone/>
            </a:pPr>
            <a:endParaRPr lang="en-GB" dirty="0">
              <a:solidFill>
                <a:srgbClr val="262626"/>
              </a:solidFill>
            </a:endParaRPr>
          </a:p>
          <a:p>
            <a:pPr marL="0" indent="0">
              <a:buNone/>
            </a:pPr>
            <a:endParaRPr lang="en-GB" dirty="0">
              <a:solidFill>
                <a:srgbClr val="262626"/>
              </a:solidFill>
            </a:endParaRPr>
          </a:p>
          <a:p>
            <a:pPr marL="0" indent="0">
              <a:buNone/>
            </a:pPr>
            <a:endParaRPr lang="en-GB" dirty="0">
              <a:solidFill>
                <a:srgbClr val="262626"/>
              </a:solidFill>
            </a:endParaRPr>
          </a:p>
        </p:txBody>
      </p:sp>
      <p:pic>
        <p:nvPicPr>
          <p:cNvPr id="6" name="Picture 5" descr="A picture containing shirt, room&#10;&#10;Description automatically generated">
            <a:extLst>
              <a:ext uri="{FF2B5EF4-FFF2-40B4-BE49-F238E27FC236}">
                <a16:creationId xmlns:a16="http://schemas.microsoft.com/office/drawing/2014/main" id="{37F075AD-0685-4830-B9D5-652C6D104915}"/>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GB" dirty="0"/>
              <a:t>ICT</a:t>
            </a:r>
          </a:p>
        </p:txBody>
      </p:sp>
      <p:sp>
        <p:nvSpPr>
          <p:cNvPr id="3" name="Content Placeholder 2"/>
          <p:cNvSpPr>
            <a:spLocks noGrp="1"/>
          </p:cNvSpPr>
          <p:nvPr>
            <p:ph idx="1"/>
          </p:nvPr>
        </p:nvSpPr>
        <p:spPr>
          <a:xfrm>
            <a:off x="1295401" y="2556932"/>
            <a:ext cx="9601196" cy="3318936"/>
          </a:xfrm>
        </p:spPr>
        <p:txBody>
          <a:bodyPr/>
          <a:lstStyle/>
          <a:p>
            <a:pPr marL="0" indent="0">
              <a:buNone/>
            </a:pPr>
            <a:r>
              <a:rPr lang="en-GB" dirty="0"/>
              <a:t>Did you have fun coding a superhero yesterday? </a:t>
            </a:r>
          </a:p>
          <a:p>
            <a:pPr marL="0" indent="0">
              <a:buNone/>
            </a:pPr>
            <a:r>
              <a:rPr lang="en-GB" dirty="0"/>
              <a:t>I had fun using the Animate A Name game. I took some pictures of my design to show you! </a:t>
            </a:r>
          </a:p>
          <a:p>
            <a:pPr marL="0" indent="0">
              <a:buNone/>
            </a:pPr>
            <a:r>
              <a:rPr lang="en-GB" dirty="0"/>
              <a:t> </a:t>
            </a:r>
          </a:p>
          <a:p>
            <a:pPr marL="0" indent="0">
              <a:buNone/>
            </a:pPr>
            <a:endParaRPr lang="en-GB" dirty="0"/>
          </a:p>
          <a:p>
            <a:pPr marL="0" indent="0">
              <a:buNone/>
            </a:pPr>
            <a:endParaRPr lang="en-GB" dirty="0"/>
          </a:p>
          <a:p>
            <a:pPr marL="0" indent="0">
              <a:buNone/>
            </a:pPr>
            <a:endParaRPr lang="en-GB" dirty="0"/>
          </a:p>
        </p:txBody>
      </p:sp>
      <p:pic>
        <p:nvPicPr>
          <p:cNvPr id="7" name="Picture 6" descr="A close up of a computer&#10;&#10;Description automatically generated">
            <a:extLst>
              <a:ext uri="{FF2B5EF4-FFF2-40B4-BE49-F238E27FC236}">
                <a16:creationId xmlns:a16="http://schemas.microsoft.com/office/drawing/2014/main" id="{E42B03B3-A298-4F10-A839-DE7D132FE1E3}"/>
              </a:ext>
            </a:extLst>
          </p:cNvPr>
          <p:cNvPicPr>
            <a:picLocks noChangeAspect="1"/>
          </p:cNvPicPr>
          <p:nvPr/>
        </p:nvPicPr>
        <p:blipFill>
          <a:blip r:embed="rId2"/>
          <a:stretch>
            <a:fillRect/>
          </a:stretch>
        </p:blipFill>
        <p:spPr>
          <a:xfrm rot="5400000">
            <a:off x="3397884" y="4059556"/>
            <a:ext cx="2321560" cy="1741170"/>
          </a:xfrm>
          <a:prstGeom prst="rect">
            <a:avLst/>
          </a:prstGeom>
        </p:spPr>
      </p:pic>
      <p:pic>
        <p:nvPicPr>
          <p:cNvPr id="9" name="Picture 8" descr="A picture containing electronics, computer, monitor, sitting&#10;&#10;Description automatically generated">
            <a:extLst>
              <a:ext uri="{FF2B5EF4-FFF2-40B4-BE49-F238E27FC236}">
                <a16:creationId xmlns:a16="http://schemas.microsoft.com/office/drawing/2014/main" id="{3076B061-4F4A-4428-A082-4C643CFBF9DB}"/>
              </a:ext>
            </a:extLst>
          </p:cNvPr>
          <p:cNvPicPr>
            <a:picLocks noChangeAspect="1"/>
          </p:cNvPicPr>
          <p:nvPr/>
        </p:nvPicPr>
        <p:blipFill>
          <a:blip r:embed="rId3"/>
          <a:stretch>
            <a:fillRect/>
          </a:stretch>
        </p:blipFill>
        <p:spPr>
          <a:xfrm rot="5400000">
            <a:off x="5535924" y="4018279"/>
            <a:ext cx="2321561" cy="1823723"/>
          </a:xfrm>
          <a:prstGeom prst="rect">
            <a:avLst/>
          </a:prstGeom>
        </p:spPr>
      </p:pic>
    </p:spTree>
    <p:extLst>
      <p:ext uri="{BB962C8B-B14F-4D97-AF65-F5344CB8AC3E}">
        <p14:creationId xmlns:p14="http://schemas.microsoft.com/office/powerpoint/2010/main" val="233598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11 below:</a:t>
            </a:r>
          </a:p>
          <a:p>
            <a:pPr marL="0" indent="0">
              <a:buNone/>
            </a:pPr>
            <a:r>
              <a:rPr lang="en-GB" dirty="0">
                <a:hlinkClick r:id="rId2"/>
              </a:rPr>
              <a:t>https://www.youtube.com/watch?v=soAnPOYiCWI</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t>Please complete a spelling test for the words you have been asked to learn this week. </a:t>
            </a:r>
          </a:p>
          <a:p>
            <a:pPr marL="0" indent="0">
              <a:buNone/>
            </a:pPr>
            <a:r>
              <a:rPr lang="en-GB" dirty="0"/>
              <a:t>If possible ask an adult to read them out to you. You can self assess them by looking at the next slide.</a:t>
            </a:r>
          </a:p>
          <a:p>
            <a:pPr marL="0" indent="0">
              <a:buNone/>
            </a:pPr>
            <a:endParaRPr lang="en-GB" dirty="0"/>
          </a:p>
          <a:p>
            <a:pPr marL="0" indent="0">
              <a:buNone/>
            </a:pPr>
            <a:r>
              <a:rPr lang="en-GB" dirty="0"/>
              <a:t>If you got any wrong please continue to work on these at home- 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FF0000"/>
                </a:solidFill>
              </a:rPr>
              <a:t>Red group – </a:t>
            </a:r>
            <a:r>
              <a:rPr lang="en-GB" dirty="0">
                <a:solidFill>
                  <a:schemeClr val="tx1"/>
                </a:solidFill>
              </a:rPr>
              <a:t>words with </a:t>
            </a:r>
            <a:r>
              <a:rPr lang="en-GB" dirty="0">
                <a:solidFill>
                  <a:srgbClr val="FF0000"/>
                </a:solidFill>
              </a:rPr>
              <a:t>ff</a:t>
            </a:r>
            <a:r>
              <a:rPr lang="en-GB" dirty="0"/>
              <a:t> and </a:t>
            </a:r>
            <a:r>
              <a:rPr lang="en-GB" dirty="0">
                <a:solidFill>
                  <a:srgbClr val="FF0000"/>
                </a:solidFill>
              </a:rPr>
              <a:t>ph</a:t>
            </a:r>
            <a:r>
              <a:rPr lang="en-GB" dirty="0"/>
              <a:t>. </a:t>
            </a:r>
          </a:p>
          <a:p>
            <a:pPr marL="0" indent="0">
              <a:buNone/>
            </a:pPr>
            <a:endParaRPr lang="en-GB" dirty="0"/>
          </a:p>
          <a:p>
            <a:pPr marL="0" indent="0">
              <a:buNone/>
            </a:pPr>
            <a:r>
              <a:rPr lang="en-GB" dirty="0">
                <a:solidFill>
                  <a:srgbClr val="00B050"/>
                </a:solidFill>
              </a:rPr>
              <a:t>Green group </a:t>
            </a:r>
            <a:r>
              <a:rPr lang="en-GB" dirty="0"/>
              <a:t>–</a:t>
            </a:r>
            <a:r>
              <a:rPr lang="en-GB" dirty="0">
                <a:solidFill>
                  <a:srgbClr val="00B050"/>
                </a:solidFill>
              </a:rPr>
              <a:t>high, sigh, night, fright, sight, bright, might, light</a:t>
            </a:r>
            <a:r>
              <a:rPr lang="en-GB" dirty="0"/>
              <a:t>.</a:t>
            </a:r>
          </a:p>
          <a:p>
            <a:pPr marL="0" indent="0">
              <a:buNone/>
            </a:pPr>
            <a:endParaRPr lang="en-GB" dirty="0"/>
          </a:p>
          <a:p>
            <a:pPr marL="0" indent="0">
              <a:buNone/>
            </a:pPr>
            <a:r>
              <a:rPr lang="en-GB" dirty="0">
                <a:solidFill>
                  <a:srgbClr val="7030A0"/>
                </a:solidFill>
              </a:rPr>
              <a:t>Purple group </a:t>
            </a:r>
            <a:r>
              <a:rPr lang="en-GB" dirty="0"/>
              <a:t>–</a:t>
            </a:r>
            <a:r>
              <a:rPr lang="en-GB" dirty="0">
                <a:solidFill>
                  <a:srgbClr val="7030A0"/>
                </a:solidFill>
              </a:rPr>
              <a:t>bang, gang, hang, king, ring, sing, long, sung</a:t>
            </a:r>
            <a:r>
              <a:rPr lang="en-GB" dirty="0"/>
              <a:t>.</a:t>
            </a:r>
          </a:p>
          <a:p>
            <a:pPr marL="0" indent="0">
              <a:buNone/>
            </a:pPr>
            <a:endParaRPr lang="en-GB" dirty="0">
              <a:solidFill>
                <a:srgbClr val="7030A0"/>
              </a:solidFill>
            </a:endParaRPr>
          </a:p>
          <a:p>
            <a:pPr marL="0" indent="0" algn="ctr">
              <a:buNone/>
            </a:pPr>
            <a:r>
              <a:rPr lang="en-GB" dirty="0">
                <a:solidFill>
                  <a:schemeClr val="tx1"/>
                </a:solidFill>
              </a:rPr>
              <a:t>How did you do? </a:t>
            </a:r>
          </a:p>
        </p:txBody>
      </p:sp>
    </p:spTree>
    <p:extLst>
      <p:ext uri="{BB962C8B-B14F-4D97-AF65-F5344CB8AC3E}">
        <p14:creationId xmlns:p14="http://schemas.microsoft.com/office/powerpoint/2010/main" val="102491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Learning Logs</a:t>
            </a:r>
          </a:p>
        </p:txBody>
      </p:sp>
      <p:sp>
        <p:nvSpPr>
          <p:cNvPr id="3" name="Content Placeholder 2"/>
          <p:cNvSpPr>
            <a:spLocks noGrp="1"/>
          </p:cNvSpPr>
          <p:nvPr>
            <p:ph idx="1"/>
          </p:nvPr>
        </p:nvSpPr>
        <p:spPr/>
        <p:txBody>
          <a:bodyPr>
            <a:normAutofit fontScale="62500" lnSpcReduction="20000"/>
          </a:bodyPr>
          <a:lstStyle/>
          <a:p>
            <a:pPr marL="0" indent="0">
              <a:buNone/>
            </a:pPr>
            <a:r>
              <a:rPr lang="en-GB" sz="3300" dirty="0"/>
              <a:t>Please copy and complete the sentences below in your jotter. </a:t>
            </a:r>
          </a:p>
          <a:p>
            <a:pPr marL="0" indent="0">
              <a:buNone/>
            </a:pPr>
            <a:endParaRPr lang="en-GB" sz="2900" dirty="0"/>
          </a:p>
          <a:p>
            <a:pPr marL="457200" indent="-457200">
              <a:buAutoNum type="arabicPeriod"/>
            </a:pPr>
            <a:r>
              <a:rPr lang="en-GB" sz="3800" dirty="0"/>
              <a:t>This week I have learned….</a:t>
            </a:r>
          </a:p>
          <a:p>
            <a:pPr marL="457200" indent="-457200">
              <a:buAutoNum type="arabicPeriod"/>
            </a:pPr>
            <a:r>
              <a:rPr lang="en-GB" sz="3800" dirty="0"/>
              <a:t>This week I have enjoyed…</a:t>
            </a:r>
          </a:p>
          <a:p>
            <a:pPr marL="457200" indent="-457200">
              <a:buAutoNum type="arabicPeriod"/>
            </a:pPr>
            <a:r>
              <a:rPr lang="en-GB" sz="3800" dirty="0"/>
              <a:t>Next week I want to learn…</a:t>
            </a:r>
          </a:p>
          <a:p>
            <a:pPr marL="457200" indent="-457200">
              <a:buAutoNum type="arabicPeriod"/>
            </a:pPr>
            <a:r>
              <a:rPr lang="en-GB" sz="3800" dirty="0"/>
              <a:t>Next week my target is… </a:t>
            </a:r>
          </a:p>
          <a:p>
            <a:pPr marL="457200" indent="-457200">
              <a:buAutoNum type="arabicPeriod"/>
            </a:pPr>
            <a:endParaRPr lang="en-GB" sz="2900" dirty="0"/>
          </a:p>
          <a:p>
            <a:pPr marL="0" indent="0" algn="ctr">
              <a:buNone/>
            </a:pPr>
            <a:r>
              <a:rPr lang="en-GB" sz="3300" dirty="0"/>
              <a:t>Ask an adult to email me your answers if you can. </a:t>
            </a:r>
          </a:p>
          <a:p>
            <a:pPr marL="0" indent="0">
              <a:buNone/>
            </a:pPr>
            <a:endParaRPr lang="en-GB" dirty="0"/>
          </a:p>
        </p:txBody>
      </p:sp>
    </p:spTree>
    <p:extLst>
      <p:ext uri="{BB962C8B-B14F-4D97-AF65-F5344CB8AC3E}">
        <p14:creationId xmlns:p14="http://schemas.microsoft.com/office/powerpoint/2010/main" val="285698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2"/>
            <a:ext cx="9601196" cy="1303867"/>
          </a:xfrm>
        </p:spPr>
        <p:txBody>
          <a:bodyPr>
            <a:normAutofit/>
          </a:bodyPr>
          <a:lstStyle/>
          <a:p>
            <a:r>
              <a:rPr lang="en-GB">
                <a:solidFill>
                  <a:srgbClr val="262626"/>
                </a:solidFill>
              </a:rPr>
              <a:t>Numeracy</a:t>
            </a:r>
          </a:p>
        </p:txBody>
      </p:sp>
      <p:sp>
        <p:nvSpPr>
          <p:cNvPr id="5" name="Content Placeholder 4"/>
          <p:cNvSpPr>
            <a:spLocks noGrp="1"/>
          </p:cNvSpPr>
          <p:nvPr>
            <p:ph idx="1"/>
          </p:nvPr>
        </p:nvSpPr>
        <p:spPr>
          <a:xfrm>
            <a:off x="1295402" y="2556932"/>
            <a:ext cx="6256866" cy="3318936"/>
          </a:xfrm>
        </p:spPr>
        <p:txBody>
          <a:bodyPr>
            <a:normAutofit/>
          </a:bodyPr>
          <a:lstStyle/>
          <a:p>
            <a:pPr marL="0" indent="0">
              <a:lnSpc>
                <a:spcPct val="90000"/>
              </a:lnSpc>
              <a:buNone/>
            </a:pPr>
            <a:r>
              <a:rPr lang="en-GB" sz="2000" dirty="0">
                <a:solidFill>
                  <a:srgbClr val="262626"/>
                </a:solidFill>
              </a:rPr>
              <a:t>🏆 NLC CONTEST 🏆</a:t>
            </a:r>
          </a:p>
          <a:p>
            <a:pPr marL="0" indent="0">
              <a:lnSpc>
                <a:spcPct val="90000"/>
              </a:lnSpc>
              <a:buNone/>
            </a:pPr>
            <a:endParaRPr lang="en-GB" sz="2000" dirty="0">
              <a:solidFill>
                <a:srgbClr val="262626"/>
              </a:solidFill>
            </a:endParaRPr>
          </a:p>
          <a:p>
            <a:pPr marL="0" indent="0">
              <a:lnSpc>
                <a:spcPct val="90000"/>
              </a:lnSpc>
              <a:buNone/>
            </a:pPr>
            <a:r>
              <a:rPr lang="en-GB" sz="2000" dirty="0">
                <a:solidFill>
                  <a:srgbClr val="262626"/>
                </a:solidFill>
              </a:rPr>
              <a:t>FRIDAY 15TH MAY UNTIL THURSDAY 21ST MAY.</a:t>
            </a:r>
          </a:p>
          <a:p>
            <a:pPr marL="0" indent="0">
              <a:lnSpc>
                <a:spcPct val="90000"/>
              </a:lnSpc>
              <a:buNone/>
            </a:pPr>
            <a:r>
              <a:rPr lang="en-GB" sz="2000" dirty="0">
                <a:solidFill>
                  <a:srgbClr val="262626"/>
                </a:solidFill>
              </a:rPr>
              <a:t>COME ON BOYS AND GIRLS OF PRIMARY 5/4!</a:t>
            </a:r>
          </a:p>
          <a:p>
            <a:pPr marL="0" indent="0">
              <a:lnSpc>
                <a:spcPct val="90000"/>
              </a:lnSpc>
              <a:buNone/>
            </a:pPr>
            <a:r>
              <a:rPr lang="en-GB" sz="2000" dirty="0">
                <a:solidFill>
                  <a:srgbClr val="262626"/>
                </a:solidFill>
              </a:rPr>
              <a:t>LET'S SHOW EVERYONE HOW MUCH WE LOVE A SUMDOG COMPETITION.</a:t>
            </a:r>
          </a:p>
          <a:p>
            <a:pPr marL="0" indent="0">
              <a:lnSpc>
                <a:spcPct val="90000"/>
              </a:lnSpc>
              <a:buNone/>
            </a:pPr>
            <a:r>
              <a:rPr lang="en-GB" sz="2000" dirty="0">
                <a:solidFill>
                  <a:srgbClr val="262626"/>
                </a:solidFill>
              </a:rPr>
              <a:t>WHO WILL BE OUR TOP CLASS/PUPILS THIS TIME?</a:t>
            </a:r>
          </a:p>
          <a:p>
            <a:pPr marL="0" indent="0" algn="ctr">
              <a:lnSpc>
                <a:spcPct val="90000"/>
              </a:lnSpc>
              <a:buNone/>
            </a:pPr>
            <a:r>
              <a:rPr lang="en-GB" sz="2000" dirty="0">
                <a:solidFill>
                  <a:srgbClr val="262626"/>
                </a:solidFill>
              </a:rPr>
              <a:t>Simply log in to play. </a:t>
            </a:r>
          </a:p>
          <a:p>
            <a:pPr marL="0" indent="0">
              <a:lnSpc>
                <a:spcPct val="90000"/>
              </a:lnSpc>
              <a:buNone/>
            </a:pPr>
            <a:endParaRPr lang="en-GB" sz="2000" dirty="0">
              <a:solidFill>
                <a:srgbClr val="262626"/>
              </a:solidFill>
            </a:endParaRPr>
          </a:p>
        </p:txBody>
      </p:sp>
      <p:pic>
        <p:nvPicPr>
          <p:cNvPr id="1030" name="Picture 6" descr="A picture containing person, toy&#10;&#10;Description automatically generated">
            <a:hlinkClick r:id="rId3"/>
            <a:extLst>
              <a:ext uri="{FF2B5EF4-FFF2-40B4-BE49-F238E27FC236}">
                <a16:creationId xmlns:a16="http://schemas.microsoft.com/office/drawing/2014/main" id="{AA360E3C-00E5-466B-A401-C4A81A6DB6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5623" y="2701180"/>
            <a:ext cx="2638534" cy="285264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90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15</TotalTime>
  <Words>1303</Words>
  <Application>Microsoft Office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P5/4 – Friday 15th May</vt:lpstr>
      <vt:lpstr>Timetable for today </vt:lpstr>
      <vt:lpstr>Morning Prayer</vt:lpstr>
      <vt:lpstr>ICT</vt:lpstr>
      <vt:lpstr>Diocese of Motherwell</vt:lpstr>
      <vt:lpstr>Assessment – Spelling Test </vt:lpstr>
      <vt:lpstr>Assessment – Spelling Test </vt:lpstr>
      <vt:lpstr>Assessment – Learning Logs</vt:lpstr>
      <vt:lpstr>Numeracy</vt:lpstr>
      <vt:lpstr>Numeracy – Table of the Week </vt:lpstr>
      <vt:lpstr>IDL </vt:lpstr>
      <vt:lpstr>IDL </vt:lpstr>
      <vt:lpstr>IDL </vt:lpstr>
      <vt:lpstr>IDL </vt:lpstr>
      <vt:lpstr>IDL </vt:lpstr>
      <vt:lpstr>IDL </vt:lpstr>
      <vt:lpstr>Health – Be Kind</vt:lpstr>
      <vt:lpstr>Health – Be Kind</vt:lpstr>
      <vt:lpstr>Health – Stay Active </vt:lpstr>
      <vt:lpstr>Grid Work</vt:lpstr>
      <vt:lpstr>Golden Time</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Friday 15th May</dc:title>
  <dc:creator>Brian McGill</dc:creator>
  <cp:lastModifiedBy>Brian McGill</cp:lastModifiedBy>
  <cp:revision>4</cp:revision>
  <dcterms:created xsi:type="dcterms:W3CDTF">2020-05-14T12:37:26Z</dcterms:created>
  <dcterms:modified xsi:type="dcterms:W3CDTF">2020-05-14T14:38:23Z</dcterms:modified>
</cp:coreProperties>
</file>