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9" r:id="rId2"/>
    <p:sldId id="300" r:id="rId3"/>
    <p:sldId id="301" r:id="rId4"/>
    <p:sldId id="319" r:id="rId5"/>
    <p:sldId id="325" r:id="rId6"/>
    <p:sldId id="328" r:id="rId7"/>
    <p:sldId id="302" r:id="rId8"/>
    <p:sldId id="260" r:id="rId9"/>
    <p:sldId id="262" r:id="rId10"/>
    <p:sldId id="284" r:id="rId11"/>
    <p:sldId id="293" r:id="rId12"/>
    <p:sldId id="295" r:id="rId13"/>
    <p:sldId id="330" r:id="rId14"/>
    <p:sldId id="331" r:id="rId15"/>
    <p:sldId id="298" r:id="rId16"/>
    <p:sldId id="290" r:id="rId17"/>
    <p:sldId id="28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cGill@st-barbaras.n-lanark.sch.uk" TargetMode="External"/><Relationship Id="rId2" Type="http://schemas.openxmlformats.org/officeDocument/2006/relationships/hyperlink" Target="mailto:gw14waughmanda@glow.sch.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bbc.co.uk/bitesize/articles/zkpvbd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katerha/4914478820/"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oulharmony4u.wordpress.com/2013/03/08/kind-acts"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sfirst.withgoogle.com/c/cs-first/en/animate-a-name/animate-a-name/animate-a-name.html" TargetMode="External"/><Relationship Id="rId2" Type="http://schemas.openxmlformats.org/officeDocument/2006/relationships/hyperlink" Target="https://hourofcode.com/uk/lear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lickr.com/photos/terilynneupics/8434934649"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WqlJawaNxl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rcdom.org.uk/other-resourc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teacherrose1964.blogspot.com/2011/03/cicle-inicial-segon-numbers.htm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P5/4 – Thursday 14</a:t>
            </a:r>
            <a:r>
              <a:rPr lang="en-GB" baseline="30000" dirty="0"/>
              <a:t>th</a:t>
            </a:r>
            <a:r>
              <a:rPr lang="en-GB" dirty="0"/>
              <a:t> May</a:t>
            </a:r>
          </a:p>
        </p:txBody>
      </p:sp>
      <p:sp>
        <p:nvSpPr>
          <p:cNvPr id="7" name="Content Placeholder 6"/>
          <p:cNvSpPr>
            <a:spLocks noGrp="1"/>
          </p:cNvSpPr>
          <p:nvPr>
            <p:ph idx="1"/>
          </p:nvPr>
        </p:nvSpPr>
        <p:spPr/>
        <p:txBody>
          <a:bodyPr>
            <a:normAutofit fontScale="92500" lnSpcReduction="20000"/>
          </a:bodyPr>
          <a:lstStyle/>
          <a:p>
            <a:pPr marL="0" indent="0">
              <a:buNone/>
            </a:pPr>
            <a:r>
              <a:rPr lang="en-GB" dirty="0"/>
              <a:t>Good morning boys and girls! Ready for another fun filled day?</a:t>
            </a:r>
          </a:p>
          <a:p>
            <a:pPr marL="0" indent="0">
              <a:buNone/>
            </a:pPr>
            <a:r>
              <a:rPr lang="en-GB" dirty="0"/>
              <a:t>Please try to complete the activities for today but if you can’t </a:t>
            </a:r>
            <a:r>
              <a:rPr lang="en-GB" u="sng" dirty="0"/>
              <a:t>please do not worry. </a:t>
            </a:r>
            <a:r>
              <a:rPr lang="en-GB" dirty="0"/>
              <a:t>You can adapt them to suit you and your family in any way you can. </a:t>
            </a:r>
          </a:p>
          <a:p>
            <a:pPr marL="0" indent="0">
              <a:buNone/>
            </a:pPr>
            <a:r>
              <a:rPr lang="en-GB" dirty="0"/>
              <a:t>If you need anything please email me anytime. </a:t>
            </a:r>
          </a:p>
          <a:p>
            <a:pPr marL="0" indent="0">
              <a:buNone/>
            </a:pPr>
            <a:endParaRPr lang="en-GB" dirty="0"/>
          </a:p>
          <a:p>
            <a:pPr marL="0" indent="0">
              <a:buNone/>
            </a:pPr>
            <a:r>
              <a:rPr lang="en-GB" dirty="0">
                <a:solidFill>
                  <a:srgbClr val="FF0000"/>
                </a:solidFill>
                <a:hlinkClick r:id="rId2">
                  <a:extLst>
                    <a:ext uri="{A12FA001-AC4F-418D-AE19-62706E023703}">
                      <ahyp:hlinkClr xmlns:ahyp="http://schemas.microsoft.com/office/drawing/2018/hyperlinkcolor" val="tx"/>
                    </a:ext>
                  </a:extLst>
                </a:hlinkClick>
              </a:rPr>
              <a:t>gw14waughmanda@glow.sch.uk</a:t>
            </a:r>
            <a:r>
              <a:rPr lang="en-GB" dirty="0">
                <a:solidFill>
                  <a:srgbClr val="FF0000"/>
                </a:solidFill>
              </a:rPr>
              <a:t> </a:t>
            </a:r>
            <a:r>
              <a:rPr lang="en-GB" dirty="0"/>
              <a:t>or </a:t>
            </a:r>
            <a:r>
              <a:rPr lang="en-GB" dirty="0">
                <a:solidFill>
                  <a:srgbClr val="FF0000"/>
                </a:solidFill>
                <a:hlinkClick r:id="rId3">
                  <a:extLst>
                    <a:ext uri="{A12FA001-AC4F-418D-AE19-62706E023703}">
                      <ahyp:hlinkClr xmlns:ahyp="http://schemas.microsoft.com/office/drawing/2018/hyperlinkcolor" val="tx"/>
                    </a:ext>
                  </a:extLst>
                </a:hlinkClick>
              </a:rPr>
              <a:t>AMcGill@st-barbaras.n-lanark.sch.uk</a:t>
            </a:r>
            <a:r>
              <a:rPr lang="en-GB" dirty="0">
                <a:solidFill>
                  <a:srgbClr val="FF0000"/>
                </a:solidFill>
              </a:rPr>
              <a:t> </a:t>
            </a:r>
          </a:p>
          <a:p>
            <a:pPr marL="0" indent="0">
              <a:buNone/>
            </a:pPr>
            <a:endParaRPr lang="en-GB" dirty="0"/>
          </a:p>
          <a:p>
            <a:pPr marL="0" indent="0">
              <a:buNone/>
            </a:pPr>
            <a:r>
              <a:rPr lang="en-GB" dirty="0"/>
              <a:t>Mrs McGill  </a:t>
            </a:r>
          </a:p>
        </p:txBody>
      </p:sp>
    </p:spTree>
    <p:extLst>
      <p:ext uri="{BB962C8B-B14F-4D97-AF65-F5344CB8AC3E}">
        <p14:creationId xmlns:p14="http://schemas.microsoft.com/office/powerpoint/2010/main" val="118803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t>Subtraction </a:t>
            </a:r>
          </a:p>
          <a:p>
            <a:pPr marL="0" indent="0">
              <a:buNone/>
            </a:pPr>
            <a:endParaRPr lang="en-GB" dirty="0"/>
          </a:p>
          <a:p>
            <a:pPr marL="0" indent="0">
              <a:buNone/>
            </a:pPr>
            <a:r>
              <a:rPr lang="en-GB" dirty="0"/>
              <a:t>Please complete the </a:t>
            </a:r>
            <a:r>
              <a:rPr lang="en-GB" dirty="0" err="1"/>
              <a:t>Sumdog</a:t>
            </a:r>
            <a:r>
              <a:rPr lang="en-GB" dirty="0"/>
              <a:t> challenge set for you. The challenge will run from today until Friday at 3pm. </a:t>
            </a:r>
          </a:p>
          <a:p>
            <a:pPr marL="0" indent="0">
              <a:buNone/>
            </a:pPr>
            <a:r>
              <a:rPr lang="en-GB" dirty="0"/>
              <a:t>If you can’t remember your login details please send me an email and I can get them for you.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3" name="Picture 2" descr="A close up of a sign&#10;&#10;Description automatically generated">
            <a:extLst>
              <a:ext uri="{FF2B5EF4-FFF2-40B4-BE49-F238E27FC236}">
                <a16:creationId xmlns:a16="http://schemas.microsoft.com/office/drawing/2014/main" id="{AB0C7056-5CDA-4700-96F1-A53F7B47248B}"/>
              </a:ext>
            </a:extLst>
          </p:cNvPr>
          <p:cNvPicPr>
            <a:picLocks noChangeAspect="1"/>
          </p:cNvPicPr>
          <p:nvPr/>
        </p:nvPicPr>
        <p:blipFill>
          <a:blip r:embed="rId2"/>
          <a:stretch>
            <a:fillRect/>
          </a:stretch>
        </p:blipFill>
        <p:spPr>
          <a:xfrm>
            <a:off x="8546147" y="827088"/>
            <a:ext cx="2738823" cy="1469072"/>
          </a:xfrm>
          <a:prstGeom prst="rect">
            <a:avLst/>
          </a:prstGeom>
        </p:spPr>
      </p:pic>
    </p:spTree>
    <p:extLst>
      <p:ext uri="{BB962C8B-B14F-4D97-AF65-F5344CB8AC3E}">
        <p14:creationId xmlns:p14="http://schemas.microsoft.com/office/powerpoint/2010/main" val="2181414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Writing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t>Writing A Recount</a:t>
            </a:r>
          </a:p>
          <a:p>
            <a:pPr marL="0" indent="0">
              <a:buNone/>
            </a:pPr>
            <a:r>
              <a:rPr lang="en-GB" dirty="0"/>
              <a:t>Please use the BBC Bitesize resources to help you write a recount about one of the below – </a:t>
            </a:r>
          </a:p>
          <a:p>
            <a:pPr marL="0" indent="0">
              <a:buNone/>
            </a:pPr>
            <a:r>
              <a:rPr lang="en-GB" dirty="0"/>
              <a:t>My life so far or My lockdown experience so far</a:t>
            </a:r>
          </a:p>
          <a:p>
            <a:pPr marL="0" indent="0">
              <a:buNone/>
            </a:pPr>
            <a:r>
              <a:rPr lang="en-GB" dirty="0"/>
              <a:t>How I found my hobby</a:t>
            </a:r>
          </a:p>
          <a:p>
            <a:pPr marL="0" indent="0">
              <a:buNone/>
            </a:pPr>
            <a:r>
              <a:rPr lang="en-GB" dirty="0"/>
              <a:t>A funny story from my life</a:t>
            </a:r>
          </a:p>
          <a:p>
            <a:pPr marL="0" indent="0">
              <a:buNone/>
            </a:pPr>
            <a:endParaRPr lang="en-GB" dirty="0"/>
          </a:p>
          <a:p>
            <a:pPr marL="0" indent="0">
              <a:buNone/>
            </a:pPr>
            <a:r>
              <a:rPr lang="en-GB" dirty="0">
                <a:hlinkClick r:id="rId2"/>
              </a:rPr>
              <a:t>https://www.bbc.co.uk/bitesize/articles/zkpvbdm</a:t>
            </a:r>
            <a:r>
              <a:rPr lang="en-GB" dirty="0"/>
              <a:t> </a:t>
            </a:r>
          </a:p>
        </p:txBody>
      </p:sp>
    </p:spTree>
    <p:extLst>
      <p:ext uri="{BB962C8B-B14F-4D97-AF65-F5344CB8AC3E}">
        <p14:creationId xmlns:p14="http://schemas.microsoft.com/office/powerpoint/2010/main" val="2739790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dirty="0"/>
              <a:t>Health – Be Kind</a:t>
            </a:r>
          </a:p>
        </p:txBody>
      </p:sp>
      <p:sp>
        <p:nvSpPr>
          <p:cNvPr id="3" name="Content Placeholder 2"/>
          <p:cNvSpPr>
            <a:spLocks noGrp="1"/>
          </p:cNvSpPr>
          <p:nvPr>
            <p:ph idx="1"/>
          </p:nvPr>
        </p:nvSpPr>
        <p:spPr>
          <a:xfrm>
            <a:off x="1295402" y="2556932"/>
            <a:ext cx="6256866" cy="3318936"/>
          </a:xfrm>
        </p:spPr>
        <p:txBody>
          <a:bodyPr>
            <a:normAutofit/>
          </a:bodyPr>
          <a:lstStyle/>
          <a:p>
            <a:pPr marL="0" indent="0">
              <a:lnSpc>
                <a:spcPct val="90000"/>
              </a:lnSpc>
              <a:buNone/>
            </a:pPr>
            <a:r>
              <a:rPr lang="en-GB" sz="1900"/>
              <a:t>Health – Please do something kind for a member of your family or a neighbour. You can do whatever you like but here are some ideas to get you started </a:t>
            </a:r>
          </a:p>
          <a:p>
            <a:pPr>
              <a:lnSpc>
                <a:spcPct val="90000"/>
              </a:lnSpc>
            </a:pPr>
            <a:r>
              <a:rPr lang="en-GB" sz="1900"/>
              <a:t>Say good morning or good afternoon, with a smile, to as many people as you can when you are doing daily exercise.</a:t>
            </a:r>
          </a:p>
          <a:p>
            <a:pPr>
              <a:lnSpc>
                <a:spcPct val="90000"/>
              </a:lnSpc>
            </a:pPr>
            <a:r>
              <a:rPr lang="en-GB" sz="1900"/>
              <a:t>Write a letter to someone you care about. Tell them you miss them and look forward to seeing them soon. Enclose a lovely photo or a drawing.</a:t>
            </a:r>
          </a:p>
          <a:p>
            <a:pPr>
              <a:lnSpc>
                <a:spcPct val="90000"/>
              </a:lnSpc>
            </a:pPr>
            <a:r>
              <a:rPr lang="en-GB" sz="1900"/>
              <a:t>Think of something nice to say to each of your family members.</a:t>
            </a:r>
          </a:p>
          <a:p>
            <a:pPr>
              <a:lnSpc>
                <a:spcPct val="90000"/>
              </a:lnSpc>
            </a:pPr>
            <a:endParaRPr lang="en-GB" sz="1900"/>
          </a:p>
          <a:p>
            <a:pPr marL="0" indent="0">
              <a:lnSpc>
                <a:spcPct val="90000"/>
              </a:lnSpc>
              <a:buNone/>
            </a:pPr>
            <a:endParaRPr lang="en-GB" sz="1900"/>
          </a:p>
        </p:txBody>
      </p:sp>
      <p:pic>
        <p:nvPicPr>
          <p:cNvPr id="5" name="Picture 4" descr="A picture containing indoor, toy, sitting, table&#10;&#10;Description automatically generated">
            <a:extLst>
              <a:ext uri="{FF2B5EF4-FFF2-40B4-BE49-F238E27FC236}">
                <a16:creationId xmlns:a16="http://schemas.microsoft.com/office/drawing/2014/main" id="{EC918F7C-F669-463F-A805-5DDDF19AA18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1602" r="6369" b="2"/>
          <a:stretch/>
        </p:blipFill>
        <p:spPr>
          <a:xfrm>
            <a:off x="8085026" y="2701180"/>
            <a:ext cx="2739728" cy="2852640"/>
          </a:xfrm>
          <a:prstGeom prst="rect">
            <a:avLst/>
          </a:prstGeom>
          <a:ln w="57150" cmpd="thickThin">
            <a:solidFill>
              <a:schemeClr val="tx1">
                <a:lumMod val="50000"/>
                <a:lumOff val="50000"/>
              </a:schemeClr>
            </a:solidFill>
            <a:miter lim="800000"/>
          </a:ln>
        </p:spPr>
      </p:pic>
      <p:sp>
        <p:nvSpPr>
          <p:cNvPr id="6" name="TextBox 5">
            <a:extLst>
              <a:ext uri="{FF2B5EF4-FFF2-40B4-BE49-F238E27FC236}">
                <a16:creationId xmlns:a16="http://schemas.microsoft.com/office/drawing/2014/main" id="{71F44FDA-71AA-4869-A69E-9C6A23E0F3A1}"/>
              </a:ext>
            </a:extLst>
          </p:cNvPr>
          <p:cNvSpPr txBox="1"/>
          <p:nvPr/>
        </p:nvSpPr>
        <p:spPr>
          <a:xfrm>
            <a:off x="8620304" y="5353765"/>
            <a:ext cx="2204450"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flickr.com/photos/katerha/4914478820/">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288168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a:solidFill>
                  <a:srgbClr val="262626"/>
                </a:solidFill>
              </a:rPr>
              <a:t>Health – Be Kind</a:t>
            </a:r>
          </a:p>
        </p:txBody>
      </p:sp>
      <p:sp>
        <p:nvSpPr>
          <p:cNvPr id="3" name="Content Placeholder 2"/>
          <p:cNvSpPr>
            <a:spLocks noGrp="1"/>
          </p:cNvSpPr>
          <p:nvPr>
            <p:ph idx="1"/>
          </p:nvPr>
        </p:nvSpPr>
        <p:spPr>
          <a:xfrm>
            <a:off x="1295402" y="2556932"/>
            <a:ext cx="6256866" cy="3318936"/>
          </a:xfrm>
        </p:spPr>
        <p:txBody>
          <a:bodyPr>
            <a:normAutofit/>
          </a:bodyPr>
          <a:lstStyle/>
          <a:p>
            <a:pPr marL="0" indent="0">
              <a:buNone/>
            </a:pPr>
            <a:r>
              <a:rPr lang="en-GB" sz="2200" dirty="0">
                <a:solidFill>
                  <a:srgbClr val="262626"/>
                </a:solidFill>
              </a:rPr>
              <a:t>Health – Please do something kind for a member of your family or a neighbour. You can do whatever you like but here are some ideas to get you started </a:t>
            </a:r>
          </a:p>
          <a:p>
            <a:r>
              <a:rPr lang="en-GB" sz="2200" dirty="0">
                <a:solidFill>
                  <a:srgbClr val="262626"/>
                </a:solidFill>
              </a:rPr>
              <a:t>Ask someone to tell you all about something they are interested in. </a:t>
            </a:r>
          </a:p>
          <a:p>
            <a:r>
              <a:rPr lang="en-GB" sz="2200" dirty="0">
                <a:solidFill>
                  <a:srgbClr val="262626"/>
                </a:solidFill>
              </a:rPr>
              <a:t>Ask someone at home, “How can I help?”</a:t>
            </a:r>
          </a:p>
          <a:p>
            <a:r>
              <a:rPr lang="en-GB" sz="2200" dirty="0">
                <a:solidFill>
                  <a:srgbClr val="262626"/>
                </a:solidFill>
              </a:rPr>
              <a:t>Make someone in your family a drink or snack without being asked. </a:t>
            </a:r>
          </a:p>
          <a:p>
            <a:pPr marL="0" indent="0">
              <a:buNone/>
            </a:pPr>
            <a:endParaRPr lang="en-GB" sz="2200" dirty="0">
              <a:solidFill>
                <a:srgbClr val="262626"/>
              </a:solidFill>
            </a:endParaRPr>
          </a:p>
        </p:txBody>
      </p:sp>
      <p:pic>
        <p:nvPicPr>
          <p:cNvPr id="7" name="Picture 6" descr="A picture containing food&#10;&#10;Description automatically generated">
            <a:extLst>
              <a:ext uri="{FF2B5EF4-FFF2-40B4-BE49-F238E27FC236}">
                <a16:creationId xmlns:a16="http://schemas.microsoft.com/office/drawing/2014/main" id="{D1019FC0-B517-4A87-BF6E-06FECA415F3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52268" y="3007582"/>
            <a:ext cx="3831000" cy="2194338"/>
          </a:xfrm>
          <a:prstGeom prst="rect">
            <a:avLst/>
          </a:prstGeom>
          <a:ln w="57150" cmpd="thickThin">
            <a:solidFill>
              <a:srgbClr val="7F7F7F"/>
            </a:solidFill>
            <a:miter lim="800000"/>
          </a:ln>
        </p:spPr>
      </p:pic>
    </p:spTree>
    <p:extLst>
      <p:ext uri="{BB962C8B-B14F-4D97-AF65-F5344CB8AC3E}">
        <p14:creationId xmlns:p14="http://schemas.microsoft.com/office/powerpoint/2010/main" val="1300228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ICT</a:t>
            </a:r>
          </a:p>
        </p:txBody>
      </p:sp>
      <p:sp>
        <p:nvSpPr>
          <p:cNvPr id="3" name="Content Placeholder 2"/>
          <p:cNvSpPr>
            <a:spLocks noGrp="1"/>
          </p:cNvSpPr>
          <p:nvPr>
            <p:ph idx="1"/>
          </p:nvPr>
        </p:nvSpPr>
        <p:spPr/>
        <p:txBody>
          <a:bodyPr>
            <a:normAutofit/>
          </a:bodyPr>
          <a:lstStyle/>
          <a:p>
            <a:pPr marL="0" indent="0">
              <a:buNone/>
            </a:pPr>
            <a:r>
              <a:rPr lang="en-GB" dirty="0"/>
              <a:t>Coding skills. Please follow the link below and choose a coding activity. </a:t>
            </a:r>
          </a:p>
          <a:p>
            <a:pPr marL="0" indent="0">
              <a:buNone/>
            </a:pPr>
            <a:r>
              <a:rPr lang="en-GB" dirty="0"/>
              <a:t>It includes videos to show you what to do and you can choose whatever activity you wish. </a:t>
            </a:r>
          </a:p>
          <a:p>
            <a:pPr marL="0" indent="0">
              <a:buNone/>
            </a:pPr>
            <a:r>
              <a:rPr lang="en-GB" dirty="0">
                <a:hlinkClick r:id="rId2"/>
              </a:rPr>
              <a:t>https://hourofcode.com/uk/learn</a:t>
            </a:r>
            <a:r>
              <a:rPr lang="en-GB" dirty="0"/>
              <a:t> </a:t>
            </a:r>
          </a:p>
          <a:p>
            <a:pPr marL="0" indent="0">
              <a:buNone/>
            </a:pPr>
            <a:r>
              <a:rPr lang="en-GB" dirty="0"/>
              <a:t>I am going to try Animate A Name and will show you how I get on tomorrow.</a:t>
            </a:r>
          </a:p>
          <a:p>
            <a:pPr marL="0" indent="0">
              <a:buNone/>
            </a:pPr>
            <a:r>
              <a:rPr lang="en-GB" dirty="0">
                <a:hlinkClick r:id="rId3"/>
              </a:rPr>
              <a:t>https://csfirst.withgoogle.com/c/cs-first/en/animate-a-name/animate-a-name/animate-a-name.html</a:t>
            </a:r>
            <a:r>
              <a:rPr lang="en-GB" dirty="0"/>
              <a:t> </a:t>
            </a:r>
          </a:p>
        </p:txBody>
      </p:sp>
    </p:spTree>
    <p:extLst>
      <p:ext uri="{BB962C8B-B14F-4D97-AF65-F5344CB8AC3E}">
        <p14:creationId xmlns:p14="http://schemas.microsoft.com/office/powerpoint/2010/main" val="1978447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Grid Work</a:t>
            </a:r>
          </a:p>
        </p:txBody>
      </p:sp>
      <p:sp>
        <p:nvSpPr>
          <p:cNvPr id="3" name="Content Placeholder 2"/>
          <p:cNvSpPr>
            <a:spLocks noGrp="1"/>
          </p:cNvSpPr>
          <p:nvPr>
            <p:ph idx="1"/>
          </p:nvPr>
        </p:nvSpPr>
        <p:spPr/>
        <p:txBody>
          <a:bodyPr/>
          <a:lstStyle/>
          <a:p>
            <a:pPr marL="0" indent="0">
              <a:buNone/>
            </a:pPr>
            <a:r>
              <a:rPr lang="en-GB" dirty="0"/>
              <a:t>If you still feel up to it, why not try to do an activity from the new grid but no more than 2 activities per day.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5653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Prayer at the End of the Day</a:t>
            </a:r>
          </a:p>
        </p:txBody>
      </p:sp>
      <p:sp>
        <p:nvSpPr>
          <p:cNvPr id="3" name="Content Placeholder 2"/>
          <p:cNvSpPr>
            <a:spLocks noGrp="1"/>
          </p:cNvSpPr>
          <p:nvPr>
            <p:ph idx="1"/>
          </p:nvPr>
        </p:nvSpPr>
        <p:spPr/>
        <p:txBody>
          <a:bodyPr/>
          <a:lstStyle/>
          <a:p>
            <a:pPr marL="0" indent="0">
              <a:buNone/>
            </a:pPr>
            <a:r>
              <a:rPr lang="en-GB" dirty="0"/>
              <a:t>God our Father, as we finish our day’s work, we thank all who have helped and supported us today, and we ask you to help us use your gifts so that we may relax and rest as you would wish.  St. Barbara – Pray for us.  </a:t>
            </a:r>
          </a:p>
          <a:p>
            <a:pPr marL="0" indent="0">
              <a:buNone/>
            </a:pPr>
            <a:endParaRPr lang="en-GB" dirty="0"/>
          </a:p>
        </p:txBody>
      </p:sp>
    </p:spTree>
    <p:extLst>
      <p:ext uri="{BB962C8B-B14F-4D97-AF65-F5344CB8AC3E}">
        <p14:creationId xmlns:p14="http://schemas.microsoft.com/office/powerpoint/2010/main" val="784328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a:solidFill>
                  <a:srgbClr val="262626"/>
                </a:solidFill>
              </a:rPr>
              <a:t>You’re Finished!!!</a:t>
            </a:r>
          </a:p>
        </p:txBody>
      </p:sp>
      <p:sp>
        <p:nvSpPr>
          <p:cNvPr id="3" name="Content Placeholder 2"/>
          <p:cNvSpPr>
            <a:spLocks noGrp="1"/>
          </p:cNvSpPr>
          <p:nvPr>
            <p:ph idx="1"/>
          </p:nvPr>
        </p:nvSpPr>
        <p:spPr>
          <a:xfrm>
            <a:off x="1295402" y="2556932"/>
            <a:ext cx="6256866" cy="3318936"/>
          </a:xfrm>
        </p:spPr>
        <p:txBody>
          <a:bodyPr>
            <a:normAutofit/>
          </a:bodyPr>
          <a:lstStyle/>
          <a:p>
            <a:pPr marL="0" indent="0">
              <a:buNone/>
            </a:pPr>
            <a:r>
              <a:rPr lang="en-GB" dirty="0">
                <a:solidFill>
                  <a:srgbClr val="262626"/>
                </a:solidFill>
              </a:rPr>
              <a:t>Well done boys and girls you are now officially finished for today!  </a:t>
            </a:r>
          </a:p>
          <a:p>
            <a:pPr marL="0" indent="0">
              <a:buNone/>
            </a:pPr>
            <a:r>
              <a:rPr lang="en-GB" dirty="0">
                <a:solidFill>
                  <a:srgbClr val="262626"/>
                </a:solidFill>
              </a:rPr>
              <a:t>Don’t worry if you didn’t manage to complete all the activities and well done if you did!</a:t>
            </a:r>
          </a:p>
          <a:p>
            <a:pPr marL="0" indent="0">
              <a:buNone/>
            </a:pPr>
            <a:r>
              <a:rPr lang="en-GB" dirty="0">
                <a:solidFill>
                  <a:srgbClr val="262626"/>
                </a:solidFill>
              </a:rPr>
              <a:t>Have a good rest tonight and back to work tomorrow!</a:t>
            </a:r>
          </a:p>
          <a:p>
            <a:pPr marL="0" indent="0">
              <a:buNone/>
            </a:pPr>
            <a:r>
              <a:rPr lang="en-GB" dirty="0">
                <a:solidFill>
                  <a:srgbClr val="262626"/>
                </a:solidFill>
              </a:rPr>
              <a:t> </a:t>
            </a:r>
          </a:p>
          <a:p>
            <a:pPr marL="0" indent="0">
              <a:buNone/>
            </a:pPr>
            <a:endParaRPr lang="en-GB" dirty="0">
              <a:solidFill>
                <a:srgbClr val="262626"/>
              </a:solidFill>
            </a:endParaRPr>
          </a:p>
        </p:txBody>
      </p:sp>
      <p:pic>
        <p:nvPicPr>
          <p:cNvPr id="6" name="Picture 5" descr="A close up of a womans face&#10;&#10;Description automatically generated">
            <a:extLst>
              <a:ext uri="{FF2B5EF4-FFF2-40B4-BE49-F238E27FC236}">
                <a16:creationId xmlns:a16="http://schemas.microsoft.com/office/drawing/2014/main" id="{5B98C0A5-BC51-4B6A-BD7A-5CB330309D33}"/>
              </a:ext>
            </a:extLst>
          </p:cNvPr>
          <p:cNvPicPr>
            <a:picLocks noChangeAspect="1"/>
          </p:cNvPicPr>
          <p:nvPr/>
        </p:nvPicPr>
        <p:blipFill>
          <a:blip r:embed="rId3"/>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196626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Timetable for today </a:t>
            </a:r>
          </a:p>
        </p:txBody>
      </p:sp>
      <p:sp>
        <p:nvSpPr>
          <p:cNvPr id="7" name="Content Placeholder 6"/>
          <p:cNvSpPr>
            <a:spLocks noGrp="1"/>
          </p:cNvSpPr>
          <p:nvPr>
            <p:ph idx="1"/>
          </p:nvPr>
        </p:nvSpPr>
        <p:spPr/>
        <p:txBody>
          <a:bodyPr>
            <a:normAutofit/>
          </a:bodyPr>
          <a:lstStyle/>
          <a:p>
            <a:pPr marL="0" indent="0">
              <a:buNone/>
            </a:pPr>
            <a:r>
              <a:rPr lang="en-GB" dirty="0"/>
              <a:t>R.E. – Prayers, Angelus Challenge, First Holy Communion preparation. </a:t>
            </a:r>
          </a:p>
          <a:p>
            <a:pPr marL="0" indent="0">
              <a:buNone/>
            </a:pPr>
            <a:r>
              <a:rPr lang="en-GB" dirty="0"/>
              <a:t>Numeracy – Number Talks (Chilli Challenge), </a:t>
            </a:r>
            <a:r>
              <a:rPr lang="en-GB" dirty="0" err="1"/>
              <a:t>Sumdog</a:t>
            </a:r>
            <a:r>
              <a:rPr lang="en-GB" dirty="0"/>
              <a:t> Challenge </a:t>
            </a:r>
          </a:p>
          <a:p>
            <a:pPr marL="0" indent="0">
              <a:buNone/>
            </a:pPr>
            <a:r>
              <a:rPr lang="en-GB" dirty="0"/>
              <a:t>Literacy – Writing A Recount</a:t>
            </a:r>
          </a:p>
          <a:p>
            <a:pPr marL="0" indent="0">
              <a:buNone/>
            </a:pPr>
            <a:r>
              <a:rPr lang="en-GB" dirty="0"/>
              <a:t>Health – Be kind &amp; Stay Active</a:t>
            </a:r>
          </a:p>
          <a:p>
            <a:pPr marL="0" indent="0">
              <a:buNone/>
            </a:pPr>
            <a:r>
              <a:rPr lang="en-GB" dirty="0"/>
              <a:t>ICT –Grid – Maximum of 2 activities from the new grid</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89335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Morning Prayer</a:t>
            </a:r>
          </a:p>
        </p:txBody>
      </p:sp>
      <p:sp>
        <p:nvSpPr>
          <p:cNvPr id="3" name="Content Placeholder 2"/>
          <p:cNvSpPr>
            <a:spLocks noGrp="1"/>
          </p:cNvSpPr>
          <p:nvPr>
            <p:ph idx="1"/>
          </p:nvPr>
        </p:nvSpPr>
        <p:spPr/>
        <p:txBody>
          <a:bodyPr/>
          <a:lstStyle/>
          <a:p>
            <a:pPr marL="0" indent="0">
              <a:buNone/>
            </a:pPr>
            <a:r>
              <a:rPr lang="en-GB" dirty="0"/>
              <a:t>God our Father, as we prepare to begin our work, we ask you to help us use properly, the many gifts you have given us, so that we may fully benefit from our day together in school.  St. Barbara – Pray for us.  </a:t>
            </a:r>
          </a:p>
          <a:p>
            <a:pPr marL="0" indent="0">
              <a:buNone/>
            </a:pPr>
            <a:endParaRPr lang="en-GB" dirty="0"/>
          </a:p>
          <a:p>
            <a:pPr marL="0" indent="0">
              <a:buNone/>
            </a:pPr>
            <a:endParaRPr lang="en-GB" dirty="0"/>
          </a:p>
        </p:txBody>
      </p:sp>
      <p:pic>
        <p:nvPicPr>
          <p:cNvPr id="8" name="Picture 7" descr="A picture containing sitting, table, sign, clock&#10;&#10;Description automatically generated">
            <a:extLst>
              <a:ext uri="{FF2B5EF4-FFF2-40B4-BE49-F238E27FC236}">
                <a16:creationId xmlns:a16="http://schemas.microsoft.com/office/drawing/2014/main" id="{44E9A89E-733C-425C-B69C-728D90B705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62240" y="3825493"/>
            <a:ext cx="3373120" cy="2250504"/>
          </a:xfrm>
          <a:prstGeom prst="rect">
            <a:avLst/>
          </a:prstGeom>
        </p:spPr>
      </p:pic>
    </p:spTree>
    <p:extLst>
      <p:ext uri="{BB962C8B-B14F-4D97-AF65-F5344CB8AC3E}">
        <p14:creationId xmlns:p14="http://schemas.microsoft.com/office/powerpoint/2010/main" val="3491983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Diocese of Motherwell</a:t>
            </a:r>
          </a:p>
        </p:txBody>
      </p:sp>
      <p:sp>
        <p:nvSpPr>
          <p:cNvPr id="3" name="Content Placeholder 2"/>
          <p:cNvSpPr>
            <a:spLocks noGrp="1"/>
          </p:cNvSpPr>
          <p:nvPr>
            <p:ph idx="1"/>
          </p:nvPr>
        </p:nvSpPr>
        <p:spPr/>
        <p:txBody>
          <a:bodyPr/>
          <a:lstStyle/>
          <a:p>
            <a:pPr marL="0" indent="0">
              <a:buNone/>
            </a:pPr>
            <a:r>
              <a:rPr lang="en-GB" dirty="0"/>
              <a:t>The Diocese of Motherwell are encouraging families to participate in the Angelus Challenge.  They are releasing videos every weekday on YouTube to help children with their participation.  Please find day 10 below:</a:t>
            </a:r>
          </a:p>
          <a:p>
            <a:pPr marL="0" indent="0">
              <a:buNone/>
            </a:pPr>
            <a:r>
              <a:rPr lang="en-GB" dirty="0">
                <a:hlinkClick r:id="rId2"/>
              </a:rPr>
              <a:t>https://www.youtube.com/watch?v=WqlJawaNxlM</a:t>
            </a:r>
            <a:r>
              <a:rPr lang="en-GB" dirty="0"/>
              <a:t> </a:t>
            </a:r>
          </a:p>
          <a:p>
            <a:pPr marL="0" indent="0">
              <a:buNone/>
            </a:pPr>
            <a:r>
              <a:rPr lang="en-GB" dirty="0"/>
              <a:t>When you have completed this why not colour in a flower on the Angelus Prayer Card.  Please find this uploaded onto the blog on the website.  </a:t>
            </a:r>
          </a:p>
        </p:txBody>
      </p:sp>
    </p:spTree>
    <p:extLst>
      <p:ext uri="{BB962C8B-B14F-4D97-AF65-F5344CB8AC3E}">
        <p14:creationId xmlns:p14="http://schemas.microsoft.com/office/powerpoint/2010/main" val="268315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 – Sacrament of First Holy Communion</a:t>
            </a:r>
          </a:p>
        </p:txBody>
      </p:sp>
      <p:sp>
        <p:nvSpPr>
          <p:cNvPr id="3" name="Content Placeholder 2"/>
          <p:cNvSpPr>
            <a:spLocks noGrp="1"/>
          </p:cNvSpPr>
          <p:nvPr>
            <p:ph idx="1"/>
          </p:nvPr>
        </p:nvSpPr>
        <p:spPr/>
        <p:txBody>
          <a:bodyPr>
            <a:normAutofit/>
          </a:bodyPr>
          <a:lstStyle/>
          <a:p>
            <a:pPr marL="0" indent="0">
              <a:buNone/>
            </a:pPr>
            <a:r>
              <a:rPr lang="en-GB" dirty="0"/>
              <a:t>I know some of you were preparing for the sacrament of First Holy Communion and although we are unsure about exactly when this might be; it is important that we still prepare for this very special sacrament.  </a:t>
            </a:r>
          </a:p>
          <a:p>
            <a:pPr marL="0" indent="0">
              <a:buNone/>
            </a:pPr>
            <a:r>
              <a:rPr lang="en-GB" dirty="0"/>
              <a:t>The Diocese of Motherwell has very kindly made available the First Holy Communion booklet we were working on in school and at home.  Please click </a:t>
            </a:r>
            <a:r>
              <a:rPr lang="en-GB" dirty="0">
                <a:hlinkClick r:id="rId2"/>
              </a:rPr>
              <a:t>here</a:t>
            </a:r>
            <a:r>
              <a:rPr lang="en-GB" dirty="0"/>
              <a:t> to download a copy.  Please be aware of copyright:</a:t>
            </a:r>
          </a:p>
          <a:p>
            <a:pPr marL="0" indent="0">
              <a:buNone/>
            </a:pPr>
            <a:r>
              <a:rPr lang="en-GB" sz="1300" b="1" dirty="0"/>
              <a:t>“Each Sacramental Workbook is copyright.  Consent is granted to copy, distribute and share these Sacramental Workbooks up to the time that our Government have allowed pupils return to normal school activities.  They will be removed from this website thereafter.  In downloading the content you agree to these terms.”</a:t>
            </a:r>
          </a:p>
        </p:txBody>
      </p:sp>
    </p:spTree>
    <p:extLst>
      <p:ext uri="{BB962C8B-B14F-4D97-AF65-F5344CB8AC3E}">
        <p14:creationId xmlns:p14="http://schemas.microsoft.com/office/powerpoint/2010/main" val="266296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 – Sacrament of First Holy Communion</a:t>
            </a:r>
          </a:p>
        </p:txBody>
      </p:sp>
      <p:sp>
        <p:nvSpPr>
          <p:cNvPr id="3" name="Content Placeholder 2"/>
          <p:cNvSpPr>
            <a:spLocks noGrp="1"/>
          </p:cNvSpPr>
          <p:nvPr>
            <p:ph idx="1"/>
          </p:nvPr>
        </p:nvSpPr>
        <p:spPr/>
        <p:txBody>
          <a:bodyPr>
            <a:normAutofit fontScale="92500"/>
          </a:bodyPr>
          <a:lstStyle/>
          <a:p>
            <a:pPr marL="0" indent="0" algn="ctr">
              <a:buNone/>
            </a:pPr>
            <a:r>
              <a:rPr lang="en-GB" i="1" dirty="0"/>
              <a:t>“As soon as Jesus was baptised, he went up out of the water.  At that moment heaven was opened, and he saw the Spirit of God descending like a dove and alighting on him”                 Matthew 3:16</a:t>
            </a:r>
          </a:p>
          <a:p>
            <a:pPr marL="0" indent="0">
              <a:buNone/>
            </a:pPr>
            <a:r>
              <a:rPr lang="en-GB" dirty="0"/>
              <a:t>I would like you to read pages 20 &amp; 21 in your Holy Communion booklet and complete them. This is a time you can reflect on your Reconciliation. How did you feel? Can you remember the hymns you sang? Who were you sitting next to? </a:t>
            </a:r>
          </a:p>
          <a:p>
            <a:pPr marL="0" indent="0">
              <a:buNone/>
            </a:pPr>
            <a:r>
              <a:rPr lang="en-GB" dirty="0"/>
              <a:t>You could look through photographs of that special day and talk about it with family members.  </a:t>
            </a:r>
          </a:p>
        </p:txBody>
      </p:sp>
    </p:spTree>
    <p:extLst>
      <p:ext uri="{BB962C8B-B14F-4D97-AF65-F5344CB8AC3E}">
        <p14:creationId xmlns:p14="http://schemas.microsoft.com/office/powerpoint/2010/main" val="4178165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Numeracy</a:t>
            </a:r>
          </a:p>
        </p:txBody>
      </p:sp>
      <p:sp>
        <p:nvSpPr>
          <p:cNvPr id="3" name="Content Placeholder 2"/>
          <p:cNvSpPr>
            <a:spLocks noGrp="1"/>
          </p:cNvSpPr>
          <p:nvPr>
            <p:ph idx="1"/>
          </p:nvPr>
        </p:nvSpPr>
        <p:spPr/>
        <p:txBody>
          <a:bodyPr>
            <a:normAutofit/>
          </a:bodyPr>
          <a:lstStyle/>
          <a:p>
            <a:pPr marL="0" indent="0">
              <a:buNone/>
            </a:pPr>
            <a:r>
              <a:rPr lang="en-GB" dirty="0"/>
              <a:t>Please have a go at this chilli challenge.  Remember to choose the chilli that you think will challenge you.  </a:t>
            </a:r>
            <a:r>
              <a:rPr lang="en-GB"/>
              <a:t>Try to </a:t>
            </a:r>
            <a:r>
              <a:rPr lang="en-GB" dirty="0"/>
              <a:t>work out the answer in your head and think about all the strategies we have learned to work out the answer.  </a:t>
            </a:r>
          </a:p>
          <a:p>
            <a:pPr marL="0" indent="0">
              <a:buNone/>
            </a:pPr>
            <a:r>
              <a:rPr lang="en-GB" dirty="0"/>
              <a:t>The answers are on the slide after the chilli challenge so make sure you don’t go too far ahead until you’re ready!</a:t>
            </a:r>
          </a:p>
          <a:p>
            <a:pPr marL="0" indent="0">
              <a:buNone/>
            </a:pPr>
            <a:r>
              <a:rPr lang="en-GB" dirty="0"/>
              <a:t>Good luck! </a:t>
            </a:r>
          </a:p>
          <a:p>
            <a:pPr marL="0" indent="0">
              <a:buNone/>
            </a:pPr>
            <a:endParaRPr lang="en-GB" dirty="0"/>
          </a:p>
        </p:txBody>
      </p:sp>
      <p:pic>
        <p:nvPicPr>
          <p:cNvPr id="5" name="Picture 4">
            <a:extLst>
              <a:ext uri="{FF2B5EF4-FFF2-40B4-BE49-F238E27FC236}">
                <a16:creationId xmlns:a16="http://schemas.microsoft.com/office/drawing/2014/main" id="{061575B4-E1DC-4DB8-9755-F7144A0CCC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17280" y="4364966"/>
            <a:ext cx="2250440" cy="1654735"/>
          </a:xfrm>
          <a:prstGeom prst="rect">
            <a:avLst/>
          </a:prstGeom>
        </p:spPr>
      </p:pic>
    </p:spTree>
    <p:extLst>
      <p:ext uri="{BB962C8B-B14F-4D97-AF65-F5344CB8AC3E}">
        <p14:creationId xmlns:p14="http://schemas.microsoft.com/office/powerpoint/2010/main" val="423949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a:t>Number Talks </a:t>
            </a:r>
          </a:p>
        </p:txBody>
      </p:sp>
      <p:sp>
        <p:nvSpPr>
          <p:cNvPr id="7174" name="TextBox 8"/>
          <p:cNvSpPr txBox="1">
            <a:spLocks noChangeArrowheads="1"/>
          </p:cNvSpPr>
          <p:nvPr/>
        </p:nvSpPr>
        <p:spPr bwMode="auto">
          <a:xfrm>
            <a:off x="1026282" y="3823492"/>
            <a:ext cx="2074801" cy="831850"/>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800" b="1" dirty="0"/>
              <a:t>20-18</a:t>
            </a:r>
          </a:p>
        </p:txBody>
      </p:sp>
      <p:sp>
        <p:nvSpPr>
          <p:cNvPr id="7175" name="TextBox 11"/>
          <p:cNvSpPr txBox="1">
            <a:spLocks noChangeArrowheads="1"/>
          </p:cNvSpPr>
          <p:nvPr/>
        </p:nvSpPr>
        <p:spPr bwMode="auto">
          <a:xfrm>
            <a:off x="4547475" y="3823492"/>
            <a:ext cx="2636378" cy="769441"/>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a:t>406-13</a:t>
            </a:r>
          </a:p>
        </p:txBody>
      </p:sp>
      <p:sp>
        <p:nvSpPr>
          <p:cNvPr id="7176" name="TextBox 12"/>
          <p:cNvSpPr txBox="1">
            <a:spLocks noChangeArrowheads="1"/>
          </p:cNvSpPr>
          <p:nvPr/>
        </p:nvSpPr>
        <p:spPr bwMode="auto">
          <a:xfrm>
            <a:off x="8206449" y="3823493"/>
            <a:ext cx="3342931" cy="769441"/>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a:t>2071- 1061</a:t>
            </a:r>
          </a:p>
        </p:txBody>
      </p:sp>
      <p:pic>
        <p:nvPicPr>
          <p:cNvPr id="7178"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31388" y="4764088"/>
            <a:ext cx="1676989" cy="140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283" y="1965324"/>
            <a:ext cx="2074800" cy="18269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9949" y="1924355"/>
            <a:ext cx="3122875" cy="186793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7475" y="1924356"/>
            <a:ext cx="2636378" cy="1867932"/>
          </a:xfrm>
          <a:prstGeom prst="rect">
            <a:avLst/>
          </a:prstGeom>
        </p:spPr>
      </p:pic>
    </p:spTree>
    <p:extLst>
      <p:ext uri="{BB962C8B-B14F-4D97-AF65-F5344CB8AC3E}">
        <p14:creationId xmlns:p14="http://schemas.microsoft.com/office/powerpoint/2010/main" val="1634768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a:t>Number Talks - Answers </a:t>
            </a:r>
          </a:p>
        </p:txBody>
      </p:sp>
      <p:sp>
        <p:nvSpPr>
          <p:cNvPr id="7174" name="TextBox 8"/>
          <p:cNvSpPr txBox="1">
            <a:spLocks noChangeArrowheads="1"/>
          </p:cNvSpPr>
          <p:nvPr/>
        </p:nvSpPr>
        <p:spPr bwMode="auto">
          <a:xfrm>
            <a:off x="1091596" y="2353269"/>
            <a:ext cx="1410303" cy="523220"/>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b="1" dirty="0"/>
              <a:t>20-18</a:t>
            </a:r>
          </a:p>
        </p:txBody>
      </p:sp>
      <p:sp>
        <p:nvSpPr>
          <p:cNvPr id="7175" name="TextBox 11"/>
          <p:cNvSpPr txBox="1">
            <a:spLocks noChangeArrowheads="1"/>
          </p:cNvSpPr>
          <p:nvPr/>
        </p:nvSpPr>
        <p:spPr bwMode="auto">
          <a:xfrm>
            <a:off x="5375880" y="2339220"/>
            <a:ext cx="1266219" cy="492443"/>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a:t>406-13</a:t>
            </a:r>
          </a:p>
        </p:txBody>
      </p:sp>
      <p:sp>
        <p:nvSpPr>
          <p:cNvPr id="7176" name="TextBox 12"/>
          <p:cNvSpPr txBox="1">
            <a:spLocks noChangeArrowheads="1"/>
          </p:cNvSpPr>
          <p:nvPr/>
        </p:nvSpPr>
        <p:spPr bwMode="auto">
          <a:xfrm>
            <a:off x="9194800" y="2438912"/>
            <a:ext cx="1857827" cy="492443"/>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a:t>2071- 1061</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97" y="1622107"/>
            <a:ext cx="946208" cy="6864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6371" y="1622107"/>
            <a:ext cx="875211" cy="7467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0481" y="1622107"/>
            <a:ext cx="1030365" cy="709626"/>
          </a:xfrm>
          <a:prstGeom prst="rect">
            <a:avLst/>
          </a:prstGeom>
        </p:spPr>
      </p:pic>
      <p:sp>
        <p:nvSpPr>
          <p:cNvPr id="7" name="TextBox 6"/>
          <p:cNvSpPr txBox="1"/>
          <p:nvPr/>
        </p:nvSpPr>
        <p:spPr>
          <a:xfrm>
            <a:off x="731520" y="2925444"/>
            <a:ext cx="2913017" cy="2064567"/>
          </a:xfrm>
          <a:prstGeom prst="rect">
            <a:avLst/>
          </a:prstGeom>
          <a:noFill/>
          <a:ln>
            <a:solidFill>
              <a:schemeClr val="tx1"/>
            </a:solidFill>
            <a:prstDash val="sysDot"/>
          </a:ln>
        </p:spPr>
        <p:txBody>
          <a:bodyPr wrap="square" rtlCol="0">
            <a:spAutoFit/>
          </a:bodyPr>
          <a:lstStyle/>
          <a:p>
            <a:endParaRPr lang="en-GB" dirty="0"/>
          </a:p>
        </p:txBody>
      </p:sp>
      <p:sp>
        <p:nvSpPr>
          <p:cNvPr id="13" name="TextBox 12"/>
          <p:cNvSpPr txBox="1"/>
          <p:nvPr/>
        </p:nvSpPr>
        <p:spPr>
          <a:xfrm>
            <a:off x="4383029" y="2918655"/>
            <a:ext cx="2644788" cy="2071356"/>
          </a:xfrm>
          <a:prstGeom prst="rect">
            <a:avLst/>
          </a:prstGeom>
          <a:noFill/>
          <a:ln>
            <a:solidFill>
              <a:schemeClr val="tx1"/>
            </a:solidFill>
            <a:prstDash val="sysDot"/>
          </a:ln>
        </p:spPr>
        <p:txBody>
          <a:bodyPr wrap="square" rtlCol="0">
            <a:spAutoFit/>
          </a:bodyPr>
          <a:lstStyle/>
          <a:p>
            <a:endParaRPr lang="en-GB" dirty="0"/>
          </a:p>
        </p:txBody>
      </p:sp>
      <p:sp>
        <p:nvSpPr>
          <p:cNvPr id="15" name="TextBox 14"/>
          <p:cNvSpPr txBox="1"/>
          <p:nvPr/>
        </p:nvSpPr>
        <p:spPr>
          <a:xfrm>
            <a:off x="8473441" y="3001418"/>
            <a:ext cx="2773679" cy="2013993"/>
          </a:xfrm>
          <a:prstGeom prst="rect">
            <a:avLst/>
          </a:prstGeom>
          <a:noFill/>
          <a:ln>
            <a:solidFill>
              <a:schemeClr val="tx1"/>
            </a:solidFill>
            <a:prstDash val="sysDot"/>
          </a:ln>
        </p:spPr>
        <p:txBody>
          <a:bodyPr wrap="square" rtlCol="0">
            <a:spAutoFit/>
          </a:bodyPr>
          <a:lstStyle/>
          <a:p>
            <a:endParaRPr lang="en-GB" dirty="0"/>
          </a:p>
        </p:txBody>
      </p:sp>
      <p:sp>
        <p:nvSpPr>
          <p:cNvPr id="8" name="Rectangle 7"/>
          <p:cNvSpPr/>
          <p:nvPr/>
        </p:nvSpPr>
        <p:spPr>
          <a:xfrm>
            <a:off x="1932989" y="3492668"/>
            <a:ext cx="510076"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2</a:t>
            </a:r>
          </a:p>
        </p:txBody>
      </p:sp>
      <p:sp>
        <p:nvSpPr>
          <p:cNvPr id="16" name="Rectangle 15"/>
          <p:cNvSpPr/>
          <p:nvPr/>
        </p:nvSpPr>
        <p:spPr>
          <a:xfrm>
            <a:off x="5124977" y="3418585"/>
            <a:ext cx="1160895"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393</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7" name="Rectangle 16"/>
          <p:cNvSpPr/>
          <p:nvPr/>
        </p:nvSpPr>
        <p:spPr>
          <a:xfrm>
            <a:off x="9168425" y="3427935"/>
            <a:ext cx="138371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1010</a:t>
            </a:r>
          </a:p>
        </p:txBody>
      </p:sp>
      <p:sp>
        <p:nvSpPr>
          <p:cNvPr id="18" name="Rectangle 17"/>
          <p:cNvSpPr/>
          <p:nvPr/>
        </p:nvSpPr>
        <p:spPr>
          <a:xfrm>
            <a:off x="5686765" y="5115268"/>
            <a:ext cx="357790"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 </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941290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118</TotalTime>
  <Words>1065</Words>
  <Application>Microsoft Office PowerPoint</Application>
  <PresentationFormat>Widescreen</PresentationFormat>
  <Paragraphs>86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Garamond</vt:lpstr>
      <vt:lpstr>Organic</vt:lpstr>
      <vt:lpstr>P5/4 – Thursday 14th May</vt:lpstr>
      <vt:lpstr>Timetable for today </vt:lpstr>
      <vt:lpstr>Morning Prayer</vt:lpstr>
      <vt:lpstr>Diocese of Motherwell</vt:lpstr>
      <vt:lpstr>R.E. – Sacrament of First Holy Communion</vt:lpstr>
      <vt:lpstr>R.E. – Sacrament of First Holy Communion</vt:lpstr>
      <vt:lpstr>Numeracy</vt:lpstr>
      <vt:lpstr>Number Talks </vt:lpstr>
      <vt:lpstr>Number Talks - Answers </vt:lpstr>
      <vt:lpstr>Numeracy</vt:lpstr>
      <vt:lpstr>Writing </vt:lpstr>
      <vt:lpstr>Health – Be Kind</vt:lpstr>
      <vt:lpstr>Health – Be Kind</vt:lpstr>
      <vt:lpstr>ICT</vt:lpstr>
      <vt:lpstr>Grid Work</vt:lpstr>
      <vt:lpstr>Prayer at the End of the Day</vt:lpstr>
      <vt:lpstr>You’re Finished!!!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P5/4 – Thursday 30th April</dc:title>
  <dc:creator>Brian McGill</dc:creator>
  <cp:lastModifiedBy>Brian McGill</cp:lastModifiedBy>
  <cp:revision>32</cp:revision>
  <dcterms:created xsi:type="dcterms:W3CDTF">2020-04-29T08:18:24Z</dcterms:created>
  <dcterms:modified xsi:type="dcterms:W3CDTF">2020-05-13T08:29:58Z</dcterms:modified>
</cp:coreProperties>
</file>