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319" r:id="rId5"/>
    <p:sldId id="325" r:id="rId6"/>
    <p:sldId id="328" r:id="rId7"/>
    <p:sldId id="258" r:id="rId8"/>
    <p:sldId id="260" r:id="rId9"/>
    <p:sldId id="262" r:id="rId10"/>
    <p:sldId id="284" r:id="rId11"/>
    <p:sldId id="320" r:id="rId12"/>
    <p:sldId id="292" r:id="rId13"/>
    <p:sldId id="295" r:id="rId14"/>
    <p:sldId id="330" r:id="rId15"/>
    <p:sldId id="329" r:id="rId16"/>
    <p:sldId id="287" r:id="rId17"/>
    <p:sldId id="290"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Gill@st-barbaras.n-lanark.sch.uk" TargetMode="External"/><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bitesize/topics/zy2mn39/articles/zc78sr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spelling-language-blackboard-chalk-99835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literacyshedplus.com/en-gb/browse/free-resources/reading-comprehension-plus/reading-packs-ages-7-11" TargetMode="External"/><Relationship Id="rId1" Type="http://schemas.openxmlformats.org/officeDocument/2006/relationships/slideLayout" Target="../slideLayouts/slideLayout2.xml"/><Relationship Id="rId4" Type="http://schemas.openxmlformats.org/officeDocument/2006/relationships/hyperlink" Target="http://ipkitten.blogspot.co.uk/2013/01/ag-sharpstons-vg-wort-opinion-anothe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katerha/49144788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oulharmony4u.wordpress.com/2013/03/08/kind-ac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pa2BE3JAcP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Wednesday 13</a:t>
            </a:r>
            <a:r>
              <a:rPr lang="en-GB" baseline="30000" dirty="0"/>
              <a:t>th</a:t>
            </a:r>
            <a:r>
              <a:rPr lang="en-GB" dirty="0"/>
              <a:t> May </a:t>
            </a:r>
          </a:p>
        </p:txBody>
      </p:sp>
      <p:sp>
        <p:nvSpPr>
          <p:cNvPr id="7" name="Content Placeholder 6"/>
          <p:cNvSpPr>
            <a:spLocks noGrp="1"/>
          </p:cNvSpPr>
          <p:nvPr>
            <p:ph idx="1"/>
          </p:nvPr>
        </p:nvSpPr>
        <p:spPr/>
        <p:txBody>
          <a:bodyPr>
            <a:normAutofit fontScale="92500" lnSpcReduction="10000"/>
          </a:bodyPr>
          <a:lstStyle/>
          <a:p>
            <a:pPr marL="0" indent="0">
              <a:buNone/>
            </a:pPr>
            <a:r>
              <a:rPr lang="en-GB" dirty="0"/>
              <a:t>Good morning boys and girls!</a:t>
            </a:r>
          </a:p>
          <a:p>
            <a:pPr marL="0" indent="0">
              <a:buNone/>
            </a:pPr>
            <a:r>
              <a:rPr lang="en-GB" dirty="0"/>
              <a:t>It is lovely to be back setting you some work to keep your minds and bodies active. As always 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r>
              <a:rPr lang="en-GB" dirty="0">
                <a:solidFill>
                  <a:srgbClr val="FF0000"/>
                </a:solidFill>
              </a:rPr>
              <a:t> </a:t>
            </a:r>
            <a:r>
              <a:rPr lang="en-GB" dirty="0"/>
              <a:t>or </a:t>
            </a:r>
            <a:r>
              <a:rPr lang="en-GB" dirty="0">
                <a:solidFill>
                  <a:srgbClr val="FF0000"/>
                </a:solidFill>
                <a:hlinkClick r:id="rId3">
                  <a:extLst>
                    <a:ext uri="{A12FA001-AC4F-418D-AE19-62706E023703}">
                      <ahyp:hlinkClr xmlns:ahyp="http://schemas.microsoft.com/office/drawing/2018/hyperlinkcolor" val="tx"/>
                    </a:ext>
                  </a:extLst>
                </a:hlinkClick>
              </a:rPr>
              <a:t>AMcGill@st-barbaras.n-lanark.sch.uk</a:t>
            </a:r>
            <a:r>
              <a:rPr lang="en-GB" dirty="0">
                <a:solidFill>
                  <a:srgbClr val="FF0000"/>
                </a:solidFill>
              </a:rPr>
              <a:t> </a:t>
            </a:r>
          </a:p>
          <a:p>
            <a:pPr marL="0" indent="0">
              <a:buNone/>
            </a:pPr>
            <a:endParaRPr lang="en-GB" dirty="0"/>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Place Value – Subtraction </a:t>
            </a:r>
          </a:p>
          <a:p>
            <a:pPr marL="0" indent="0">
              <a:buNone/>
            </a:pPr>
            <a:r>
              <a:rPr lang="en-GB" dirty="0"/>
              <a:t>Yesterday you revised the column method of </a:t>
            </a:r>
            <a:r>
              <a:rPr lang="en-GB" dirty="0" err="1"/>
              <a:t>subtrction</a:t>
            </a:r>
            <a:r>
              <a:rPr lang="en-GB" dirty="0"/>
              <a:t> and watched some videos and tried some activities.  If needed please click below to watch the video again.</a:t>
            </a:r>
          </a:p>
          <a:p>
            <a:pPr marL="0" indent="0">
              <a:buNone/>
            </a:pPr>
            <a:r>
              <a:rPr lang="en-GB" dirty="0">
                <a:hlinkClick r:id="rId2"/>
              </a:rPr>
              <a:t>https://www.bbc.co.uk/bitesize/topics/zy2mn39/articles/zc78srd</a:t>
            </a:r>
            <a:r>
              <a:rPr lang="en-GB" dirty="0"/>
              <a:t> </a:t>
            </a:r>
          </a:p>
          <a:p>
            <a:pPr marL="0" indent="0">
              <a:buNone/>
            </a:pPr>
            <a:r>
              <a:rPr lang="en-GB" dirty="0"/>
              <a:t>Today I would like you to put into practice what you have learned and have a go at the maths worksheets that are uploaded onto the blog on the website.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3979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a:t>Literacy</a:t>
            </a:r>
            <a:endParaRPr lang="en-GB" dirty="0"/>
          </a:p>
        </p:txBody>
      </p:sp>
      <p:sp>
        <p:nvSpPr>
          <p:cNvPr id="5" name="Content Placeholder 4"/>
          <p:cNvSpPr>
            <a:spLocks noGrp="1"/>
          </p:cNvSpPr>
          <p:nvPr>
            <p:ph idx="1"/>
          </p:nvPr>
        </p:nvSpPr>
        <p:spPr>
          <a:xfrm>
            <a:off x="1295401" y="1907177"/>
            <a:ext cx="9601196" cy="3968691"/>
          </a:xfrm>
        </p:spPr>
        <p:txBody>
          <a:bodyPr>
            <a:normAutofit fontScale="85000" lnSpcReduction="20000"/>
          </a:bodyPr>
          <a:lstStyle/>
          <a:p>
            <a:pPr marL="0" indent="0">
              <a:buNone/>
            </a:pPr>
            <a:r>
              <a:rPr lang="en-GB" dirty="0"/>
              <a:t>Please find your spelling words below for each group:</a:t>
            </a:r>
          </a:p>
          <a:p>
            <a:pPr marL="0" indent="0">
              <a:buNone/>
            </a:pPr>
            <a:endParaRPr lang="en-GB" dirty="0"/>
          </a:p>
          <a:p>
            <a:pPr marL="0" indent="0">
              <a:buNone/>
            </a:pPr>
            <a:r>
              <a:rPr lang="en-GB" dirty="0">
                <a:solidFill>
                  <a:srgbClr val="FF0000"/>
                </a:solidFill>
              </a:rPr>
              <a:t>Red group – </a:t>
            </a:r>
            <a:r>
              <a:rPr lang="en-GB" dirty="0">
                <a:solidFill>
                  <a:schemeClr val="tx1"/>
                </a:solidFill>
              </a:rPr>
              <a:t>words with </a:t>
            </a:r>
            <a:r>
              <a:rPr lang="en-GB" dirty="0">
                <a:solidFill>
                  <a:srgbClr val="FF0000"/>
                </a:solidFill>
              </a:rPr>
              <a:t>ff</a:t>
            </a:r>
            <a:r>
              <a:rPr lang="en-GB" dirty="0"/>
              <a:t> and </a:t>
            </a:r>
            <a:r>
              <a:rPr lang="en-GB" dirty="0">
                <a:solidFill>
                  <a:srgbClr val="FF0000"/>
                </a:solidFill>
              </a:rPr>
              <a:t>ph</a:t>
            </a:r>
            <a:r>
              <a:rPr lang="en-GB" dirty="0"/>
              <a:t>. (list at least 5 for each representation.)</a:t>
            </a:r>
          </a:p>
          <a:p>
            <a:pPr marL="0" indent="0">
              <a:buNone/>
            </a:pPr>
            <a:endParaRPr lang="en-GB" dirty="0"/>
          </a:p>
          <a:p>
            <a:pPr marL="0" indent="0">
              <a:buNone/>
            </a:pPr>
            <a:r>
              <a:rPr lang="en-GB" dirty="0">
                <a:solidFill>
                  <a:srgbClr val="00B050"/>
                </a:solidFill>
              </a:rPr>
              <a:t>Green group </a:t>
            </a:r>
            <a:r>
              <a:rPr lang="en-GB" dirty="0"/>
              <a:t>–</a:t>
            </a:r>
            <a:r>
              <a:rPr lang="en-GB" dirty="0">
                <a:solidFill>
                  <a:srgbClr val="00B050"/>
                </a:solidFill>
              </a:rPr>
              <a:t>high, sigh, night, fright, sight, bright, might, light</a:t>
            </a:r>
            <a:r>
              <a:rPr lang="en-GB" dirty="0"/>
              <a:t>.</a:t>
            </a:r>
          </a:p>
          <a:p>
            <a:pPr marL="0" indent="0">
              <a:buNone/>
            </a:pPr>
            <a:endParaRPr lang="en-GB" dirty="0"/>
          </a:p>
          <a:p>
            <a:pPr marL="0" indent="0">
              <a:buNone/>
            </a:pPr>
            <a:r>
              <a:rPr lang="en-GB" dirty="0">
                <a:solidFill>
                  <a:srgbClr val="7030A0"/>
                </a:solidFill>
              </a:rPr>
              <a:t>Purple group </a:t>
            </a:r>
            <a:r>
              <a:rPr lang="en-GB" dirty="0"/>
              <a:t>–</a:t>
            </a:r>
            <a:r>
              <a:rPr lang="en-GB" dirty="0">
                <a:solidFill>
                  <a:srgbClr val="7030A0"/>
                </a:solidFill>
              </a:rPr>
              <a:t>bang, gang, hang, king, ring, sing, long, sung</a:t>
            </a:r>
            <a:r>
              <a:rPr lang="en-GB" dirty="0"/>
              <a:t>.</a:t>
            </a:r>
          </a:p>
          <a:p>
            <a:pPr marL="0" indent="0">
              <a:buNone/>
            </a:pPr>
            <a:endParaRPr lang="en-GB" dirty="0"/>
          </a:p>
          <a:p>
            <a:pPr marL="0" indent="0">
              <a:buNone/>
            </a:pPr>
            <a:r>
              <a:rPr lang="en-GB" dirty="0"/>
              <a:t>Please write out each word in your jotter three times. You can choose pyramid spelling or rainbow spelling.  Please write a sentence for each word too. </a:t>
            </a:r>
            <a:r>
              <a:rPr lang="en-GB" dirty="0">
                <a:sym typeface="Wingdings" panose="05000000000000000000" pitchFamily="2" charset="2"/>
              </a:rPr>
              <a:t> </a:t>
            </a:r>
            <a:endParaRPr lang="en-GB" dirty="0"/>
          </a:p>
          <a:p>
            <a:pPr marL="0" indent="0">
              <a:buNone/>
            </a:pPr>
            <a:endParaRPr lang="en-GB" dirty="0"/>
          </a:p>
        </p:txBody>
      </p:sp>
      <p:pic>
        <p:nvPicPr>
          <p:cNvPr id="6" name="Picture 5" descr="A black sign with white text&#10;&#10;Description automatically generated">
            <a:extLst>
              <a:ext uri="{FF2B5EF4-FFF2-40B4-BE49-F238E27FC236}">
                <a16:creationId xmlns:a16="http://schemas.microsoft.com/office/drawing/2014/main" id="{6997F45D-CF6D-4804-8227-10A4540EEC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84640" y="779145"/>
            <a:ext cx="2042160" cy="1442276"/>
          </a:xfrm>
          <a:prstGeom prst="rect">
            <a:avLst/>
          </a:prstGeom>
        </p:spPr>
      </p:pic>
    </p:spTree>
    <p:extLst>
      <p:ext uri="{BB962C8B-B14F-4D97-AF65-F5344CB8AC3E}">
        <p14:creationId xmlns:p14="http://schemas.microsoft.com/office/powerpoint/2010/main" val="14578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Reading</a:t>
            </a:r>
          </a:p>
          <a:p>
            <a:pPr marL="0" indent="0">
              <a:buNone/>
            </a:pPr>
            <a:endParaRPr lang="en-GB" dirty="0"/>
          </a:p>
          <a:p>
            <a:pPr marL="0" indent="0">
              <a:buNone/>
            </a:pPr>
            <a:r>
              <a:rPr lang="en-GB" dirty="0"/>
              <a:t>Read a story of your choice and answer the questions that follow. (The answers are at the end so you can check your understanding). </a:t>
            </a:r>
          </a:p>
          <a:p>
            <a:pPr marL="0" indent="0">
              <a:buNone/>
            </a:pPr>
            <a:r>
              <a:rPr lang="en-GB" dirty="0"/>
              <a:t>If you have any problems downloading it I can send an email with it attached. </a:t>
            </a:r>
          </a:p>
          <a:p>
            <a:pPr marL="0" indent="0">
              <a:buNone/>
            </a:pPr>
            <a:r>
              <a:rPr lang="en-GB" dirty="0">
                <a:hlinkClick r:id="rId2"/>
              </a:rPr>
              <a:t>https://www.literacyshedplus.com/en-gb/browse/free-resources/reading-comprehension-plus/reading-packs-ages-7-11</a:t>
            </a: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3" name="Picture 2" descr="A cat sitting on a table&#10;&#10;Description automatically generated">
            <a:extLst>
              <a:ext uri="{FF2B5EF4-FFF2-40B4-BE49-F238E27FC236}">
                <a16:creationId xmlns:a16="http://schemas.microsoft.com/office/drawing/2014/main" id="{FC9BF5ED-68B5-4BBE-8BB2-D7BECB5A57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4720" y="870885"/>
            <a:ext cx="2146300" cy="1373632"/>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t>Health – Be Kind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1900"/>
              <a:t>Health – Please do something kind for a member of your family or a neighbour. You can do whatever you like but here are some ideas to get you started </a:t>
            </a:r>
          </a:p>
          <a:p>
            <a:pPr>
              <a:lnSpc>
                <a:spcPct val="90000"/>
              </a:lnSpc>
            </a:pPr>
            <a:r>
              <a:rPr lang="en-GB" sz="1900"/>
              <a:t>Say good morning or good afternoon, with a smile, to as many people as you can when you are doing daily exercise.</a:t>
            </a:r>
          </a:p>
          <a:p>
            <a:pPr>
              <a:lnSpc>
                <a:spcPct val="90000"/>
              </a:lnSpc>
            </a:pPr>
            <a:r>
              <a:rPr lang="en-GB" sz="1900"/>
              <a:t>Write a letter to someone you care about. Tell them you miss them and look forward to seeing them soon. Enclose a lovely photo or a drawing.</a:t>
            </a:r>
          </a:p>
          <a:p>
            <a:pPr>
              <a:lnSpc>
                <a:spcPct val="90000"/>
              </a:lnSpc>
            </a:pPr>
            <a:r>
              <a:rPr lang="en-GB" sz="1900"/>
              <a:t>Think of something nice to say to each of your family members.</a:t>
            </a:r>
          </a:p>
          <a:p>
            <a:pPr>
              <a:lnSpc>
                <a:spcPct val="90000"/>
              </a:lnSpc>
            </a:pPr>
            <a:endParaRPr lang="en-GB" sz="1900"/>
          </a:p>
          <a:p>
            <a:pPr marL="0" indent="0">
              <a:lnSpc>
                <a:spcPct val="90000"/>
              </a:lnSpc>
              <a:buNone/>
            </a:pPr>
            <a:endParaRPr lang="en-GB" sz="1900"/>
          </a:p>
        </p:txBody>
      </p:sp>
      <p:pic>
        <p:nvPicPr>
          <p:cNvPr id="5" name="Picture 4" descr="A picture containing indoor, toy, sitting, table&#10;&#10;Description automatically generated">
            <a:extLst>
              <a:ext uri="{FF2B5EF4-FFF2-40B4-BE49-F238E27FC236}">
                <a16:creationId xmlns:a16="http://schemas.microsoft.com/office/drawing/2014/main" id="{EC918F7C-F669-463F-A805-5DDDF19AA18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602" r="6369" b="2"/>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71F44FDA-71AA-4869-A69E-9C6A23E0F3A1}"/>
              </a:ext>
            </a:extLst>
          </p:cNvPr>
          <p:cNvSpPr txBox="1"/>
          <p:nvPr/>
        </p:nvSpPr>
        <p:spPr>
          <a:xfrm>
            <a:off x="8620304" y="5353765"/>
            <a:ext cx="220445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flickr.com/photos/katerha/491447882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88168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Health – Be Kind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sz="2200" dirty="0">
                <a:solidFill>
                  <a:srgbClr val="262626"/>
                </a:solidFill>
              </a:rPr>
              <a:t>Health – Please do something kind for a member of your family or a neighbour. You can do whatever you like but here are some ideas to get you started </a:t>
            </a:r>
          </a:p>
          <a:p>
            <a:r>
              <a:rPr lang="en-GB" sz="2200" dirty="0">
                <a:solidFill>
                  <a:srgbClr val="262626"/>
                </a:solidFill>
              </a:rPr>
              <a:t>Ask someone to tell you all about something they are interested in. </a:t>
            </a:r>
          </a:p>
          <a:p>
            <a:r>
              <a:rPr lang="en-GB" sz="2200" dirty="0">
                <a:solidFill>
                  <a:srgbClr val="262626"/>
                </a:solidFill>
              </a:rPr>
              <a:t>Ask someone at home, “How can I help?”</a:t>
            </a:r>
          </a:p>
          <a:p>
            <a:r>
              <a:rPr lang="en-GB" sz="2200" dirty="0">
                <a:solidFill>
                  <a:srgbClr val="262626"/>
                </a:solidFill>
              </a:rPr>
              <a:t>Make someone in your family a drink or snack without being asked. </a:t>
            </a:r>
          </a:p>
          <a:p>
            <a:pPr marL="0" indent="0">
              <a:buNone/>
            </a:pPr>
            <a:endParaRPr lang="en-GB" sz="2200" dirty="0">
              <a:solidFill>
                <a:srgbClr val="262626"/>
              </a:solidFill>
            </a:endParaRPr>
          </a:p>
        </p:txBody>
      </p:sp>
      <p:pic>
        <p:nvPicPr>
          <p:cNvPr id="7" name="Picture 6" descr="A picture containing food&#10;&#10;Description automatically generated">
            <a:extLst>
              <a:ext uri="{FF2B5EF4-FFF2-40B4-BE49-F238E27FC236}">
                <a16:creationId xmlns:a16="http://schemas.microsoft.com/office/drawing/2014/main" id="{D1019FC0-B517-4A87-BF6E-06FECA415F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52268" y="3007582"/>
            <a:ext cx="3831000" cy="2194338"/>
          </a:xfrm>
          <a:prstGeom prst="rect">
            <a:avLst/>
          </a:prstGeom>
          <a:ln w="57150" cmpd="thickThin">
            <a:solidFill>
              <a:srgbClr val="7F7F7F"/>
            </a:solidFill>
            <a:miter lim="800000"/>
          </a:ln>
        </p:spPr>
      </p:pic>
    </p:spTree>
    <p:extLst>
      <p:ext uri="{BB962C8B-B14F-4D97-AF65-F5344CB8AC3E}">
        <p14:creationId xmlns:p14="http://schemas.microsoft.com/office/powerpoint/2010/main" val="130022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 Stay Active </a:t>
            </a:r>
          </a:p>
        </p:txBody>
      </p:sp>
      <p:sp>
        <p:nvSpPr>
          <p:cNvPr id="3" name="Content Placeholder 2"/>
          <p:cNvSpPr>
            <a:spLocks noGrp="1"/>
          </p:cNvSpPr>
          <p:nvPr>
            <p:ph idx="1"/>
          </p:nvPr>
        </p:nvSpPr>
        <p:spPr/>
        <p:txBody>
          <a:bodyPr>
            <a:normAutofit/>
          </a:bodyPr>
          <a:lstStyle/>
          <a:p>
            <a:pPr marL="0" indent="0">
              <a:buNone/>
            </a:pPr>
            <a:r>
              <a:rPr lang="en-GB" dirty="0"/>
              <a:t>Please choose one of the below to complete today. </a:t>
            </a:r>
            <a:endParaRPr lang="en-GB" dirty="0">
              <a:sym typeface="Wingdings" panose="05000000000000000000" pitchFamily="2" charset="2"/>
            </a:endParaRPr>
          </a:p>
          <a:p>
            <a:r>
              <a:rPr lang="en-GB" dirty="0">
                <a:sym typeface="Wingdings" panose="05000000000000000000" pitchFamily="2" charset="2"/>
              </a:rPr>
              <a:t>Joe Wicks on YouTube. </a:t>
            </a:r>
          </a:p>
          <a:p>
            <a:r>
              <a:rPr lang="en-GB" dirty="0">
                <a:sym typeface="Wingdings" panose="05000000000000000000" pitchFamily="2" charset="2"/>
              </a:rPr>
              <a:t>Make your own Keep Fit Video </a:t>
            </a:r>
          </a:p>
          <a:p>
            <a:r>
              <a:rPr lang="en-GB" dirty="0"/>
              <a:t>Just Dance on </a:t>
            </a:r>
            <a:r>
              <a:rPr lang="en-GB" dirty="0" err="1"/>
              <a:t>youtube</a:t>
            </a:r>
            <a:r>
              <a:rPr lang="en-GB" dirty="0"/>
              <a:t> </a:t>
            </a:r>
          </a:p>
          <a:p>
            <a:r>
              <a:rPr lang="en-GB" dirty="0"/>
              <a:t>Cosmic Yoga</a:t>
            </a:r>
          </a:p>
        </p:txBody>
      </p:sp>
    </p:spTree>
    <p:extLst>
      <p:ext uri="{BB962C8B-B14F-4D97-AF65-F5344CB8AC3E}">
        <p14:creationId xmlns:p14="http://schemas.microsoft.com/office/powerpoint/2010/main" val="371859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sz="2200" dirty="0">
                <a:solidFill>
                  <a:srgbClr val="262626"/>
                </a:solidFill>
              </a:rPr>
              <a:t>Well done boys and girls you are now officially finished for today!  </a:t>
            </a:r>
          </a:p>
          <a:p>
            <a:pPr marL="0" indent="0">
              <a:buNone/>
            </a:pPr>
            <a:r>
              <a:rPr lang="en-GB" sz="2200" dirty="0">
                <a:solidFill>
                  <a:srgbClr val="262626"/>
                </a:solidFill>
              </a:rPr>
              <a:t>Don’t worry if you didn’t manage to complete all the activities and well done if you did!</a:t>
            </a:r>
          </a:p>
          <a:p>
            <a:pPr marL="0" indent="0">
              <a:buNone/>
            </a:pPr>
            <a:r>
              <a:rPr lang="en-GB" sz="2200" dirty="0">
                <a:solidFill>
                  <a:srgbClr val="262626"/>
                </a:solidFill>
              </a:rPr>
              <a:t>Have a good rest tonight and back to work tomorrow! </a:t>
            </a:r>
          </a:p>
          <a:p>
            <a:pPr marL="0" indent="0">
              <a:buNone/>
            </a:pPr>
            <a:endParaRPr lang="en-GB" sz="2200" dirty="0">
              <a:solidFill>
                <a:srgbClr val="262626"/>
              </a:solidFill>
            </a:endParaRPr>
          </a:p>
          <a:p>
            <a:pPr marL="0" indent="0">
              <a:buNone/>
            </a:pPr>
            <a:r>
              <a:rPr lang="en-GB" sz="2200" dirty="0">
                <a:solidFill>
                  <a:srgbClr val="262626"/>
                </a:solidFill>
              </a:rPr>
              <a:t> </a:t>
            </a:r>
          </a:p>
          <a:p>
            <a:pPr marL="0" indent="0">
              <a:buNone/>
            </a:pPr>
            <a:endParaRPr lang="en-GB" sz="2200" dirty="0">
              <a:solidFill>
                <a:srgbClr val="262626"/>
              </a:solidFill>
            </a:endParaRPr>
          </a:p>
        </p:txBody>
      </p:sp>
      <p:pic>
        <p:nvPicPr>
          <p:cNvPr id="6" name="Picture 5" descr="A drawing of a cartoon character&#10;&#10;Description automatically generated">
            <a:extLst>
              <a:ext uri="{FF2B5EF4-FFF2-40B4-BE49-F238E27FC236}">
                <a16:creationId xmlns:a16="http://schemas.microsoft.com/office/drawing/2014/main" id="{A69B9832-16D3-4641-AEDF-89A6FFB35571}"/>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9662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First Holy Communion preparation</a:t>
            </a:r>
          </a:p>
          <a:p>
            <a:pPr marL="0" indent="0">
              <a:buNone/>
            </a:pPr>
            <a:r>
              <a:rPr lang="en-GB" dirty="0"/>
              <a:t>Numeracy - Number Talks (Chilli Challenge), Subtraction </a:t>
            </a:r>
          </a:p>
          <a:p>
            <a:pPr marL="0" indent="0">
              <a:buNone/>
            </a:pPr>
            <a:r>
              <a:rPr lang="en-GB" dirty="0"/>
              <a:t>Literacy - Spelling, &amp; Reading</a:t>
            </a:r>
          </a:p>
          <a:p>
            <a:pPr marL="0" indent="0">
              <a:buNone/>
            </a:pPr>
            <a:r>
              <a:rPr lang="en-GB" dirty="0"/>
              <a:t>Health – Be Kind &amp; Stay Active</a:t>
            </a:r>
          </a:p>
          <a:p>
            <a:pPr marL="0" indent="0">
              <a:buNone/>
            </a:pPr>
            <a:r>
              <a:rPr lang="en-GB" dirty="0"/>
              <a:t>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9 below:</a:t>
            </a:r>
          </a:p>
          <a:p>
            <a:pPr marL="0" indent="0">
              <a:buNone/>
            </a:pPr>
            <a:r>
              <a:rPr lang="en-GB" dirty="0">
                <a:hlinkClick r:id="rId2"/>
              </a:rPr>
              <a:t>https://www.youtube.com/watch?v=pa2BE3JAcPI</a:t>
            </a:r>
            <a:endParaRPr lang="en-GB" dirty="0"/>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I know some of you were preparing for the sacrament of First Holy Communion and although we are unsure about exactly when this might be; it is important that we still prepare for this very special sacrament.  </a:t>
            </a:r>
          </a:p>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lstStyle/>
          <a:p>
            <a:pPr marL="0" indent="0" algn="ctr">
              <a:buNone/>
            </a:pPr>
            <a:r>
              <a:rPr lang="en-GB" i="1" dirty="0"/>
              <a:t>“As soon as Jesus was baptised, he went up out of the water.  At that moment heaven was opened, and he saw the Spirit of God descending like a dove and alighting on him”                 Matthew 3:16</a:t>
            </a:r>
          </a:p>
          <a:p>
            <a:pPr marL="0" indent="0">
              <a:buNone/>
            </a:pPr>
            <a:r>
              <a:rPr lang="en-GB" dirty="0"/>
              <a:t>I would like you to read page 19 in your Holy Communion booklet and complete the page. You could look through photographs of your special day and talk about it with family members.  </a:t>
            </a:r>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115036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43+10</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382+12</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1516+4204</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43+10</a:t>
            </a:r>
          </a:p>
        </p:txBody>
      </p:sp>
      <p:sp>
        <p:nvSpPr>
          <p:cNvPr id="7175" name="TextBox 11"/>
          <p:cNvSpPr txBox="1">
            <a:spLocks noChangeArrowheads="1"/>
          </p:cNvSpPr>
          <p:nvPr/>
        </p:nvSpPr>
        <p:spPr bwMode="auto">
          <a:xfrm>
            <a:off x="5375880" y="2339220"/>
            <a:ext cx="1266219"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382+12</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1516+4204</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53</a:t>
            </a: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356</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117129" y="3427935"/>
            <a:ext cx="148630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5270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64</TotalTime>
  <Words>1133</Words>
  <Application>Microsoft Office PowerPoint</Application>
  <PresentationFormat>Widescreen</PresentationFormat>
  <Paragraphs>102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Organic</vt:lpstr>
      <vt:lpstr>P5/4 – Wednesday 13th May </vt:lpstr>
      <vt:lpstr>Timetable for today </vt:lpstr>
      <vt:lpstr>Morning Prayer</vt:lpstr>
      <vt:lpstr>Diocese of Motherwell</vt:lpstr>
      <vt:lpstr>R.E. – Sacrament of First Holy Communion</vt:lpstr>
      <vt:lpstr>R.E. – Sacrament of First Holy Communion</vt:lpstr>
      <vt:lpstr>Numeracy</vt:lpstr>
      <vt:lpstr>Number Talks </vt:lpstr>
      <vt:lpstr>Number Talks - Answers </vt:lpstr>
      <vt:lpstr>Numeracy</vt:lpstr>
      <vt:lpstr>Literacy</vt:lpstr>
      <vt:lpstr>Literacy</vt:lpstr>
      <vt:lpstr>Health – Be Kind</vt:lpstr>
      <vt:lpstr>Health – Be Kind</vt:lpstr>
      <vt:lpstr>Health – Stay Active </vt:lpstr>
      <vt:lpstr>Grid Work</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Wednesday 13th May </dc:title>
  <dc:creator>Brian McGill</dc:creator>
  <cp:lastModifiedBy>Brian McGill</cp:lastModifiedBy>
  <cp:revision>3</cp:revision>
  <dcterms:created xsi:type="dcterms:W3CDTF">2020-05-13T06:38:37Z</dcterms:created>
  <dcterms:modified xsi:type="dcterms:W3CDTF">2020-05-13T08:29:36Z</dcterms:modified>
</cp:coreProperties>
</file>