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319" r:id="rId2"/>
    <p:sldId id="257" r:id="rId3"/>
    <p:sldId id="289" r:id="rId4"/>
    <p:sldId id="320" r:id="rId5"/>
    <p:sldId id="258" r:id="rId6"/>
    <p:sldId id="304" r:id="rId7"/>
    <p:sldId id="303" r:id="rId8"/>
    <p:sldId id="284" r:id="rId9"/>
    <p:sldId id="305" r:id="rId10"/>
    <p:sldId id="321" r:id="rId11"/>
    <p:sldId id="322" r:id="rId12"/>
    <p:sldId id="293" r:id="rId13"/>
    <p:sldId id="300" r:id="rId14"/>
    <p:sldId id="325" r:id="rId15"/>
    <p:sldId id="326" r:id="rId16"/>
    <p:sldId id="323" r:id="rId17"/>
    <p:sldId id="286" r:id="rId18"/>
    <p:sldId id="298" r:id="rId19"/>
    <p:sldId id="308" r:id="rId20"/>
    <p:sldId id="324"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05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14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26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47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5046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61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4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73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05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27529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0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426669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88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59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96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52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41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3048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cGill@st-barbaras.n-lanark.sch.uk" TargetMode="External"/><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lock-time-watch-timer-hour-43959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75NQK-Sm1Y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oodlandtrust.org.uk/trees-woods-and-wildlife/animals/butterfl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teracyshed.com/butterflies.html" TargetMode="External"/><Relationship Id="rId2" Type="http://schemas.openxmlformats.org/officeDocument/2006/relationships/hyperlink" Target="https://earlyimpactlearning.com/symmetry-activities-for-kids/" TargetMode="External"/><Relationship Id="rId1" Type="http://schemas.openxmlformats.org/officeDocument/2006/relationships/slideLayout" Target="../slideLayouts/slideLayout2.xml"/><Relationship Id="rId4" Type="http://schemas.openxmlformats.org/officeDocument/2006/relationships/hyperlink" Target="https://www.youtube.com/watch?v=UDNFQ7z4W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bbc.co.uk/bitesize/articles/z773bdm" TargetMode="External"/><Relationship Id="rId1" Type="http://schemas.openxmlformats.org/officeDocument/2006/relationships/slideLayout" Target="../slideLayouts/slideLayout2.xml"/><Relationship Id="rId4" Type="http://schemas.openxmlformats.org/officeDocument/2006/relationships/hyperlink" Target="https://autumnsunshineandgabrielleangel.wordpress.com/2012/02/12/quotes-about-kindness-by-gabby-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ngregorio5aguilardecampoo.blogspot.com/2013_01_01_archive.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j6Morf7lTo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Thursday 7</a:t>
            </a:r>
            <a:r>
              <a:rPr lang="en-GB" baseline="30000" dirty="0"/>
              <a:t>th</a:t>
            </a:r>
            <a:r>
              <a:rPr lang="en-GB" dirty="0"/>
              <a:t> May</a:t>
            </a:r>
          </a:p>
        </p:txBody>
      </p:sp>
      <p:sp>
        <p:nvSpPr>
          <p:cNvPr id="7" name="Content Placeholder 6"/>
          <p:cNvSpPr>
            <a:spLocks noGrp="1"/>
          </p:cNvSpPr>
          <p:nvPr>
            <p:ph idx="1"/>
          </p:nvPr>
        </p:nvSpPr>
        <p:spPr/>
        <p:txBody>
          <a:bodyPr>
            <a:normAutofit fontScale="85000" lnSpcReduction="20000"/>
          </a:bodyPr>
          <a:lstStyle/>
          <a:p>
            <a:pPr marL="0" indent="0">
              <a:buNone/>
            </a:pPr>
            <a:r>
              <a:rPr lang="en-GB" dirty="0"/>
              <a:t>Good morning boys and girls!</a:t>
            </a:r>
          </a:p>
          <a:p>
            <a:pPr marL="0" indent="0">
              <a:buNone/>
            </a:pPr>
            <a:r>
              <a:rPr lang="en-GB" dirty="0"/>
              <a:t>I hope you have enjoyed the tasks we have set this week. Tomorrow is a holiday so we will not be uploading any new tasks. 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p>
          <a:p>
            <a:pPr marL="0" indent="0">
              <a:buNone/>
            </a:pPr>
            <a:endParaRPr lang="en-GB" dirty="0"/>
          </a:p>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r>
              <a:rPr lang="en-GB" dirty="0">
                <a:solidFill>
                  <a:srgbClr val="FF0000"/>
                </a:solidFill>
              </a:rPr>
              <a:t> </a:t>
            </a:r>
            <a:r>
              <a:rPr lang="en-GB" dirty="0"/>
              <a:t>or </a:t>
            </a:r>
            <a:r>
              <a:rPr lang="en-GB" dirty="0">
                <a:solidFill>
                  <a:srgbClr val="FF0000"/>
                </a:solidFill>
                <a:hlinkClick r:id="rId3">
                  <a:extLst>
                    <a:ext uri="{A12FA001-AC4F-418D-AE19-62706E023703}">
                      <ahyp:hlinkClr xmlns:ahyp="http://schemas.microsoft.com/office/drawing/2018/hyperlinkcolor" val="tx"/>
                    </a:ext>
                  </a:extLst>
                </a:hlinkClick>
              </a:rPr>
              <a:t>AMcGill@st-barbaras.n-lanark.sch.uk</a:t>
            </a:r>
            <a:r>
              <a:rPr lang="en-GB" dirty="0">
                <a:solidFill>
                  <a:srgbClr val="FF0000"/>
                </a:solidFill>
              </a:rPr>
              <a:t> </a:t>
            </a:r>
          </a:p>
          <a:p>
            <a:pPr marL="0" indent="0">
              <a:buNone/>
            </a:pPr>
            <a:endParaRPr lang="en-GB" dirty="0"/>
          </a:p>
          <a:p>
            <a:pPr marL="0" indent="0">
              <a:buNone/>
            </a:pPr>
            <a:r>
              <a:rPr lang="en-GB" dirty="0"/>
              <a:t>Mrs McGill  </a:t>
            </a:r>
          </a:p>
        </p:txBody>
      </p:sp>
    </p:spTree>
    <p:extLst>
      <p:ext uri="{BB962C8B-B14F-4D97-AF65-F5344CB8AC3E}">
        <p14:creationId xmlns:p14="http://schemas.microsoft.com/office/powerpoint/2010/main" val="42444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solidFill>
                  <a:srgbClr val="FF0000"/>
                </a:solidFill>
              </a:rPr>
              <a:t>Answers </a:t>
            </a:r>
          </a:p>
          <a:p>
            <a:pPr marL="457200" indent="-457200">
              <a:buAutoNum type="arabicPeriod"/>
            </a:pPr>
            <a:r>
              <a:rPr lang="en-GB" dirty="0"/>
              <a:t>Write the number one thousand, five hundred and seventy three in figures. </a:t>
            </a:r>
            <a:r>
              <a:rPr lang="en-GB" dirty="0">
                <a:solidFill>
                  <a:srgbClr val="FF0000"/>
                </a:solidFill>
              </a:rPr>
              <a:t>1573</a:t>
            </a:r>
          </a:p>
          <a:p>
            <a:pPr marL="457200" indent="-457200">
              <a:buAutoNum type="arabicPeriod"/>
            </a:pPr>
            <a:r>
              <a:rPr lang="en-GB" dirty="0"/>
              <a:t>What is the product of 7 and 3? (times table) </a:t>
            </a:r>
            <a:r>
              <a:rPr lang="en-GB" dirty="0">
                <a:solidFill>
                  <a:srgbClr val="FF0000"/>
                </a:solidFill>
              </a:rPr>
              <a:t>21</a:t>
            </a:r>
          </a:p>
          <a:p>
            <a:pPr marL="457200" indent="-457200">
              <a:buAutoNum type="arabicPeriod"/>
            </a:pPr>
            <a:r>
              <a:rPr lang="en-GB" dirty="0"/>
              <a:t>What is double 80? </a:t>
            </a:r>
            <a:r>
              <a:rPr lang="en-GB" dirty="0">
                <a:solidFill>
                  <a:srgbClr val="FF0000"/>
                </a:solidFill>
              </a:rPr>
              <a:t>160 </a:t>
            </a:r>
          </a:p>
          <a:p>
            <a:pPr marL="457200" indent="-457200">
              <a:buAutoNum type="arabicPeriod"/>
            </a:pPr>
            <a:r>
              <a:rPr lang="en-GB" dirty="0"/>
              <a:t>Write an even number between 90 and 100. </a:t>
            </a:r>
            <a:r>
              <a:rPr lang="en-GB" dirty="0">
                <a:solidFill>
                  <a:srgbClr val="FF0000"/>
                </a:solidFill>
              </a:rPr>
              <a:t>92, 94, 96 or 98.</a:t>
            </a:r>
          </a:p>
          <a:p>
            <a:pPr marL="457200" indent="-457200">
              <a:buAutoNum type="arabicPeriod"/>
            </a:pPr>
            <a:r>
              <a:rPr lang="en-GB" dirty="0"/>
              <a:t>What is 42 less than 80? </a:t>
            </a:r>
            <a:r>
              <a:rPr lang="en-GB" dirty="0">
                <a:solidFill>
                  <a:srgbClr val="FF0000"/>
                </a:solidFill>
              </a:rPr>
              <a:t>38 </a:t>
            </a:r>
          </a:p>
          <a:p>
            <a:pPr marL="457200" indent="-457200">
              <a:buAutoNum type="arabicPeriod"/>
            </a:pPr>
            <a:endParaRPr lang="en-GB" dirty="0"/>
          </a:p>
        </p:txBody>
      </p:sp>
    </p:spTree>
    <p:extLst>
      <p:ext uri="{BB962C8B-B14F-4D97-AF65-F5344CB8AC3E}">
        <p14:creationId xmlns:p14="http://schemas.microsoft.com/office/powerpoint/2010/main" val="50882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solidFill>
                  <a:srgbClr val="FF0000"/>
                </a:solidFill>
              </a:rPr>
              <a:t>Answers </a:t>
            </a:r>
          </a:p>
          <a:p>
            <a:pPr marL="0" indent="0">
              <a:buNone/>
            </a:pPr>
            <a:r>
              <a:rPr lang="en-GB" dirty="0"/>
              <a:t>6. What is 3 times 11? </a:t>
            </a:r>
            <a:r>
              <a:rPr lang="en-GB" dirty="0">
                <a:solidFill>
                  <a:srgbClr val="FF0000"/>
                </a:solidFill>
              </a:rPr>
              <a:t>33</a:t>
            </a:r>
          </a:p>
          <a:p>
            <a:pPr marL="0" indent="0">
              <a:buNone/>
            </a:pPr>
            <a:r>
              <a:rPr lang="en-GB" dirty="0"/>
              <a:t>7. Multiply 52 by 10. </a:t>
            </a:r>
            <a:r>
              <a:rPr lang="en-GB" dirty="0">
                <a:solidFill>
                  <a:srgbClr val="FF0000"/>
                </a:solidFill>
              </a:rPr>
              <a:t>520 </a:t>
            </a:r>
          </a:p>
          <a:p>
            <a:pPr marL="0" indent="0">
              <a:buNone/>
            </a:pPr>
            <a:r>
              <a:rPr lang="en-GB" dirty="0"/>
              <a:t>8. What is 779 rounded to the nearest 10? </a:t>
            </a:r>
            <a:r>
              <a:rPr lang="en-GB" dirty="0">
                <a:solidFill>
                  <a:srgbClr val="FF0000"/>
                </a:solidFill>
              </a:rPr>
              <a:t>780</a:t>
            </a:r>
          </a:p>
          <a:p>
            <a:pPr marL="0" indent="0">
              <a:buNone/>
            </a:pPr>
            <a:r>
              <a:rPr lang="en-GB" dirty="0"/>
              <a:t>9. What do eleven 10p coins total? </a:t>
            </a:r>
            <a:r>
              <a:rPr lang="en-GB" dirty="0">
                <a:solidFill>
                  <a:srgbClr val="FF0000"/>
                </a:solidFill>
              </a:rPr>
              <a:t>£1.10 or 110p</a:t>
            </a:r>
          </a:p>
          <a:p>
            <a:pPr marL="0" indent="0">
              <a:buNone/>
            </a:pPr>
            <a:r>
              <a:rPr lang="en-GB" dirty="0"/>
              <a:t>10. At  garage there are 47 cars for sale. 32 cars are sold. How many cars are not sold? </a:t>
            </a:r>
            <a:r>
              <a:rPr lang="en-GB" dirty="0">
                <a:solidFill>
                  <a:srgbClr val="FF0000"/>
                </a:solidFill>
              </a:rPr>
              <a:t>15</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2607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Table of the Week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endParaRPr lang="en-GB" dirty="0"/>
          </a:p>
          <a:p>
            <a:pPr marL="0" indent="0">
              <a:buNone/>
            </a:pPr>
            <a:r>
              <a:rPr lang="en-GB" dirty="0"/>
              <a:t>Set a timer and write the multiplication table you have been working on. </a:t>
            </a:r>
          </a:p>
          <a:p>
            <a:pPr marL="0" indent="0">
              <a:buNone/>
            </a:pPr>
            <a:r>
              <a:rPr lang="en-GB" dirty="0"/>
              <a:t>Remember to take a note of how long it took you to complete it and try to beat that time next week. </a:t>
            </a:r>
          </a:p>
          <a:p>
            <a:pPr marL="0" indent="0">
              <a:buNone/>
            </a:pPr>
            <a:endParaRPr lang="en-GB" dirty="0"/>
          </a:p>
          <a:p>
            <a:pPr marL="0" indent="0">
              <a:buNone/>
            </a:pPr>
            <a:r>
              <a:rPr lang="en-GB" dirty="0"/>
              <a:t>Good luck! </a:t>
            </a:r>
          </a:p>
        </p:txBody>
      </p:sp>
      <p:pic>
        <p:nvPicPr>
          <p:cNvPr id="3" name="Picture 2" descr="A clock that is on a white background&#10;&#10;Description automatically generated">
            <a:extLst>
              <a:ext uri="{FF2B5EF4-FFF2-40B4-BE49-F238E27FC236}">
                <a16:creationId xmlns:a16="http://schemas.microsoft.com/office/drawing/2014/main" id="{CEDCEA61-EEF8-45EE-8171-A4487DBD16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90870" y="3891522"/>
            <a:ext cx="1338580" cy="1338580"/>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85000" lnSpcReduction="10000"/>
          </a:bodyPr>
          <a:lstStyle/>
          <a:p>
            <a:r>
              <a:rPr lang="en-GB" dirty="0"/>
              <a:t>Recap on the rainbows of hope and the different colours of the rainbow. This week we are going to focus on red. </a:t>
            </a:r>
          </a:p>
          <a:p>
            <a:r>
              <a:rPr lang="en-GB" dirty="0"/>
              <a:t>Scavenger hunt - set a challenge to find as many things which are red through the day. This might even be when the child is outside or going for a walk (always making sure that the child only picks up items which are clean and suitable given the current restrictions). As part of the challenge ask them if they can find or see any ladybirds or butterflies. </a:t>
            </a:r>
          </a:p>
          <a:p>
            <a:r>
              <a:rPr lang="en-GB" dirty="0"/>
              <a:t>Recap on the lifecycle of the butterfly – if the child has a smaller brother or sister, they might want to read the story of the ‘Very Hungry Caterpillar’ to them or watch this short animated film together - </a:t>
            </a:r>
            <a:r>
              <a:rPr lang="en-GB" dirty="0">
                <a:hlinkClick r:id="rId2" tooltip="very hungry caterpillar"/>
              </a:rPr>
              <a:t>https://www.youtube.com/watch?v=75NQK-Sm1YY</a:t>
            </a:r>
            <a:endParaRPr lang="en-GB" dirty="0"/>
          </a:p>
          <a:p>
            <a:pPr marL="0" indent="0">
              <a:buNone/>
            </a:pPr>
            <a:endParaRPr lang="en-GB" dirty="0"/>
          </a:p>
        </p:txBody>
      </p:sp>
    </p:spTree>
    <p:extLst>
      <p:ext uri="{BB962C8B-B14F-4D97-AF65-F5344CB8AC3E}">
        <p14:creationId xmlns:p14="http://schemas.microsoft.com/office/powerpoint/2010/main" val="194673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92500" lnSpcReduction="10000"/>
          </a:bodyPr>
          <a:lstStyle/>
          <a:p>
            <a:r>
              <a:rPr lang="en-GB" dirty="0"/>
              <a:t>Encourage the children to try to attract butterflies into their garden with this short experiment using a saucer of sugar water. Encourage the children to stay a short distance away (close enough so that they can see but not so close that they will scare them away).  How many butterflies visit?  Can they make a tally chart to count the number that visit and to record butterflies of different colours? (To compare what attracts the butterflies more, they might want to put out a saucer of plain water and compare how many visitors come to each saucer.) This guide might help them to spot some of the different types of butterflies - </a:t>
            </a:r>
            <a:r>
              <a:rPr lang="en-GB" dirty="0">
                <a:hlinkClick r:id="rId2" tooltip="butterfly guide"/>
              </a:rPr>
              <a:t>https://www.woodlandtrust.org.uk/trees-woods-and-wildlife/animals/butterflies/</a:t>
            </a:r>
            <a:r>
              <a:rPr lang="en-GB" dirty="0"/>
              <a:t>. How many red butterflies can they find?</a:t>
            </a:r>
          </a:p>
        </p:txBody>
      </p:sp>
    </p:spTree>
    <p:extLst>
      <p:ext uri="{BB962C8B-B14F-4D97-AF65-F5344CB8AC3E}">
        <p14:creationId xmlns:p14="http://schemas.microsoft.com/office/powerpoint/2010/main" val="50101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IDL </a:t>
            </a:r>
          </a:p>
        </p:txBody>
      </p:sp>
      <p:sp>
        <p:nvSpPr>
          <p:cNvPr id="3" name="Content Placeholder 2"/>
          <p:cNvSpPr>
            <a:spLocks noGrp="1"/>
          </p:cNvSpPr>
          <p:nvPr>
            <p:ph idx="1"/>
          </p:nvPr>
        </p:nvSpPr>
        <p:spPr/>
        <p:txBody>
          <a:bodyPr>
            <a:normAutofit fontScale="70000" lnSpcReduction="20000"/>
          </a:bodyPr>
          <a:lstStyle/>
          <a:p>
            <a:r>
              <a:rPr lang="en-GB" dirty="0"/>
              <a:t>Introduce symmetry – explain that each side of a butterfly’s wings are exactly the same – explore symmetry in nature and in the things around us. They might want to try some practical experiments using mirrors or paper shapes.  Some ideas for symmetry experiments can be found here - </a:t>
            </a:r>
            <a:r>
              <a:rPr lang="en-GB" dirty="0">
                <a:hlinkClick r:id="rId2" tooltip="symmetry experiments"/>
              </a:rPr>
              <a:t>https://earlyimpactlearning.com/symmetry-activities-for-kids/</a:t>
            </a:r>
            <a:endParaRPr lang="en-GB" dirty="0"/>
          </a:p>
          <a:p>
            <a:r>
              <a:rPr lang="en-GB" dirty="0"/>
              <a:t>Invite the children to watch this short clip from the Literacy Shed which shows butterflies lighting up the environment - </a:t>
            </a:r>
            <a:r>
              <a:rPr lang="en-GB" dirty="0">
                <a:hlinkClick r:id="rId3" tooltip="Literacy Shed"/>
              </a:rPr>
              <a:t>https://www.literacyshed.com/butterflies.html</a:t>
            </a:r>
            <a:endParaRPr lang="en-GB" dirty="0"/>
          </a:p>
          <a:p>
            <a:r>
              <a:rPr lang="en-GB" dirty="0"/>
              <a:t>Using the clip, invite the children to think about the butterflies floating out of the book – can they think of some ‘wow’ words to describe them? Can they paint the butterflies with these ‘wow’ words next to them?</a:t>
            </a:r>
          </a:p>
          <a:p>
            <a:r>
              <a:rPr lang="en-GB" dirty="0"/>
              <a:t>Invite the children to make their own butterflies – using whatever resources they have and prefer. This might be a 3D model, a chalk drawing or even a mobile.  Hang them next to their rainbows to cheer up those people who are out for a walk.  Some examples from the Woodland Trust can be found here - </a:t>
            </a:r>
            <a:r>
              <a:rPr lang="en-GB" dirty="0">
                <a:hlinkClick r:id="rId4" tooltip="make your own butterfly"/>
              </a:rPr>
              <a:t>https://www.youtube.com/watch?v=UDNFQ7z4Wcs</a:t>
            </a:r>
            <a:endParaRPr lang="en-GB" dirty="0"/>
          </a:p>
          <a:p>
            <a:pPr marL="0" indent="0">
              <a:buNone/>
            </a:pPr>
            <a:endParaRPr lang="en-GB" dirty="0"/>
          </a:p>
        </p:txBody>
      </p:sp>
    </p:spTree>
    <p:extLst>
      <p:ext uri="{BB962C8B-B14F-4D97-AF65-F5344CB8AC3E}">
        <p14:creationId xmlns:p14="http://schemas.microsoft.com/office/powerpoint/2010/main" val="361761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t>
            </a:r>
          </a:p>
        </p:txBody>
      </p:sp>
      <p:sp>
        <p:nvSpPr>
          <p:cNvPr id="3" name="Content Placeholder 2"/>
          <p:cNvSpPr>
            <a:spLocks noGrp="1"/>
          </p:cNvSpPr>
          <p:nvPr>
            <p:ph idx="1"/>
          </p:nvPr>
        </p:nvSpPr>
        <p:spPr/>
        <p:txBody>
          <a:bodyPr>
            <a:normAutofit/>
          </a:bodyPr>
          <a:lstStyle/>
          <a:p>
            <a:pPr marL="0" indent="0">
              <a:buNone/>
            </a:pPr>
            <a:r>
              <a:rPr lang="en-GB" dirty="0"/>
              <a:t>The importance of team work.</a:t>
            </a:r>
          </a:p>
          <a:p>
            <a:pPr marL="0" indent="0">
              <a:buNone/>
            </a:pPr>
            <a:r>
              <a:rPr lang="en-GB" dirty="0"/>
              <a:t>Please watch the follow video from BBC Bitesize and complete the worksheet attached at the bottom of the page. If you can’t print the worksheet try your best to copy and complete it in your jotter. </a:t>
            </a:r>
          </a:p>
          <a:p>
            <a:pPr marL="0" indent="0">
              <a:buNone/>
            </a:pPr>
            <a:endParaRPr lang="en-GB" dirty="0"/>
          </a:p>
          <a:p>
            <a:pPr marL="0" indent="0">
              <a:buNone/>
            </a:pPr>
            <a:r>
              <a:rPr lang="en-GB" dirty="0">
                <a:hlinkClick r:id="rId2"/>
              </a:rPr>
              <a:t>https://www.bbc.co.uk/bitesize/articles/z773bdm</a:t>
            </a:r>
            <a:r>
              <a:rPr lang="en-GB" dirty="0"/>
              <a:t> </a:t>
            </a:r>
          </a:p>
          <a:p>
            <a:pPr marL="0" indent="0">
              <a:buNone/>
            </a:pPr>
            <a:endParaRPr lang="en-GB" dirty="0"/>
          </a:p>
          <a:p>
            <a:pPr marL="0" indent="0">
              <a:buNone/>
            </a:pPr>
            <a:endParaRPr lang="en-GB" dirty="0">
              <a:sym typeface="Wingdings" panose="05000000000000000000" pitchFamily="2" charset="2"/>
            </a:endParaRPr>
          </a:p>
          <a:p>
            <a:pPr marL="0" indent="0">
              <a:buNone/>
            </a:pPr>
            <a:endParaRPr lang="en-GB" dirty="0">
              <a:sym typeface="Wingdings" panose="05000000000000000000" pitchFamily="2" charset="2"/>
            </a:endParaRPr>
          </a:p>
          <a:p>
            <a:pPr marL="0" indent="0">
              <a:buNone/>
            </a:pPr>
            <a:endParaRPr lang="en-GB" dirty="0"/>
          </a:p>
        </p:txBody>
      </p:sp>
      <p:pic>
        <p:nvPicPr>
          <p:cNvPr id="5" name="Picture 4" descr="A picture containing food&#10;&#10;Description automatically generated">
            <a:extLst>
              <a:ext uri="{FF2B5EF4-FFF2-40B4-BE49-F238E27FC236}">
                <a16:creationId xmlns:a16="http://schemas.microsoft.com/office/drawing/2014/main" id="{9EA108FC-0657-4F9C-B16A-1275ACECC65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35440" y="829218"/>
            <a:ext cx="1529080" cy="1529080"/>
          </a:xfrm>
          <a:prstGeom prst="rect">
            <a:avLst/>
          </a:prstGeom>
        </p:spPr>
      </p:pic>
    </p:spTree>
    <p:extLst>
      <p:ext uri="{BB962C8B-B14F-4D97-AF65-F5344CB8AC3E}">
        <p14:creationId xmlns:p14="http://schemas.microsoft.com/office/powerpoint/2010/main" val="192543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t>
            </a:r>
          </a:p>
        </p:txBody>
      </p:sp>
      <p:sp>
        <p:nvSpPr>
          <p:cNvPr id="3" name="Content Placeholder 2"/>
          <p:cNvSpPr>
            <a:spLocks noGrp="1"/>
          </p:cNvSpPr>
          <p:nvPr>
            <p:ph idx="1"/>
          </p:nvPr>
        </p:nvSpPr>
        <p:spPr/>
        <p:txBody>
          <a:bodyPr>
            <a:normAutofit/>
          </a:bodyPr>
          <a:lstStyle/>
          <a:p>
            <a:pPr marL="0" indent="0">
              <a:buNone/>
            </a:pPr>
            <a:r>
              <a:rPr lang="en-GB" b="1" dirty="0"/>
              <a:t>Stay Active </a:t>
            </a:r>
            <a:r>
              <a:rPr lang="en-GB" dirty="0"/>
              <a:t>- Please choose one of the below to complete today. </a:t>
            </a:r>
            <a:endParaRPr lang="en-GB" dirty="0">
              <a:sym typeface="Wingdings" panose="05000000000000000000" pitchFamily="2" charset="2"/>
            </a:endParaRPr>
          </a:p>
          <a:p>
            <a:r>
              <a:rPr lang="en-GB" dirty="0">
                <a:sym typeface="Wingdings" panose="05000000000000000000" pitchFamily="2" charset="2"/>
              </a:rPr>
              <a:t>Joe Wicks on YouTube. </a:t>
            </a:r>
          </a:p>
          <a:p>
            <a:r>
              <a:rPr lang="en-GB" dirty="0">
                <a:sym typeface="Wingdings" panose="05000000000000000000" pitchFamily="2" charset="2"/>
              </a:rPr>
              <a:t>Make your own gym, set up fitness stations and complete the exercises of your choice (example – running on the spot, skipping, jumping etc.. )</a:t>
            </a:r>
          </a:p>
          <a:p>
            <a:r>
              <a:rPr lang="en-GB" dirty="0">
                <a:sym typeface="Wingdings" panose="05000000000000000000" pitchFamily="2" charset="2"/>
              </a:rPr>
              <a:t>Just Dance on YouTube</a:t>
            </a:r>
          </a:p>
          <a:p>
            <a:r>
              <a:rPr lang="en-GB" dirty="0">
                <a:sym typeface="Wingdings" panose="05000000000000000000" pitchFamily="2" charset="2"/>
              </a:rPr>
              <a:t>Go noodle on YouTube</a:t>
            </a:r>
          </a:p>
          <a:p>
            <a:pPr marL="0" indent="0">
              <a:buNone/>
            </a:pPr>
            <a:endParaRPr lang="en-GB" dirty="0">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285910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653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Golden Time</a:t>
            </a:r>
          </a:p>
        </p:txBody>
      </p:sp>
      <p:sp>
        <p:nvSpPr>
          <p:cNvPr id="3" name="Content Placeholder 2"/>
          <p:cNvSpPr>
            <a:spLocks noGrp="1"/>
          </p:cNvSpPr>
          <p:nvPr>
            <p:ph idx="1"/>
          </p:nvPr>
        </p:nvSpPr>
        <p:spPr/>
        <p:txBody>
          <a:bodyPr/>
          <a:lstStyle/>
          <a:p>
            <a:pPr marL="0" indent="0">
              <a:buNone/>
            </a:pPr>
            <a:r>
              <a:rPr lang="en-GB" dirty="0"/>
              <a:t>Take a break and have a play – you have earned it!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descr="A picture containing drawing&#10;&#10;Description automatically generated">
            <a:extLst>
              <a:ext uri="{FF2B5EF4-FFF2-40B4-BE49-F238E27FC236}">
                <a16:creationId xmlns:a16="http://schemas.microsoft.com/office/drawing/2014/main" id="{69930B98-0FB4-4536-B28C-E3D97724EA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46647" y="3193698"/>
            <a:ext cx="3765869" cy="2438400"/>
          </a:xfrm>
          <a:prstGeom prst="rect">
            <a:avLst/>
          </a:prstGeom>
        </p:spPr>
      </p:pic>
    </p:spTree>
    <p:extLst>
      <p:ext uri="{BB962C8B-B14F-4D97-AF65-F5344CB8AC3E}">
        <p14:creationId xmlns:p14="http://schemas.microsoft.com/office/powerpoint/2010/main" val="372282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a:t>
            </a:r>
          </a:p>
          <a:p>
            <a:pPr marL="0" indent="0">
              <a:buNone/>
            </a:pPr>
            <a:r>
              <a:rPr lang="en-GB" dirty="0"/>
              <a:t>Assessment – Literacy &amp; Numeracy</a:t>
            </a:r>
          </a:p>
          <a:p>
            <a:pPr marL="0" indent="0">
              <a:buNone/>
            </a:pPr>
            <a:r>
              <a:rPr lang="en-GB" dirty="0"/>
              <a:t>IDL – Red! </a:t>
            </a:r>
          </a:p>
          <a:p>
            <a:pPr marL="0" indent="0">
              <a:buNone/>
            </a:pPr>
            <a:r>
              <a:rPr lang="en-GB" dirty="0"/>
              <a:t>Health – Teamwork &amp; Stay Active</a:t>
            </a:r>
          </a:p>
          <a:p>
            <a:pPr marL="0" indent="0">
              <a:buNone/>
            </a:pPr>
            <a:r>
              <a:rPr lang="en-GB" dirty="0"/>
              <a:t>Grid – Maximum of 2 activities from the new grid</a:t>
            </a:r>
          </a:p>
          <a:p>
            <a:pPr marL="0" indent="0">
              <a:buNone/>
            </a:pPr>
            <a:r>
              <a:rPr lang="en-GB" dirty="0"/>
              <a:t>Golden Time!</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3710945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dirty="0">
                <a:solidFill>
                  <a:srgbClr val="262626"/>
                </a:solidFill>
              </a:rPr>
              <a:t>Well done boys and girls you are now officially finished for this week! Enjoy the time off on Friday and Monday. </a:t>
            </a:r>
          </a:p>
          <a:p>
            <a:pPr marL="0" indent="0">
              <a:buNone/>
            </a:pPr>
            <a:endParaRPr lang="en-GB" dirty="0">
              <a:solidFill>
                <a:srgbClr val="262626"/>
              </a:solidFill>
            </a:endParaRPr>
          </a:p>
          <a:p>
            <a:pPr marL="0" indent="0">
              <a:buNone/>
            </a:pPr>
            <a:r>
              <a:rPr lang="en-GB" dirty="0">
                <a:solidFill>
                  <a:srgbClr val="262626"/>
                </a:solidFill>
              </a:rPr>
              <a:t>Have a lovely weekend and I will be back next Wednesday.</a:t>
            </a:r>
          </a:p>
          <a:p>
            <a:pPr marL="0" indent="0">
              <a:buNone/>
            </a:pPr>
            <a:endParaRPr lang="en-GB" dirty="0">
              <a:solidFill>
                <a:srgbClr val="262626"/>
              </a:solidFill>
            </a:endParaRPr>
          </a:p>
          <a:p>
            <a:pPr marL="0" indent="0">
              <a:buNone/>
            </a:pPr>
            <a:endParaRPr lang="en-GB" dirty="0">
              <a:solidFill>
                <a:srgbClr val="262626"/>
              </a:solidFill>
            </a:endParaRPr>
          </a:p>
          <a:p>
            <a:pPr marL="0" indent="0">
              <a:buNone/>
            </a:pPr>
            <a:endParaRPr lang="en-GB" dirty="0">
              <a:solidFill>
                <a:srgbClr val="262626"/>
              </a:solidFill>
            </a:endParaRPr>
          </a:p>
        </p:txBody>
      </p:sp>
      <p:pic>
        <p:nvPicPr>
          <p:cNvPr id="5" name="Picture 4" descr="A cartoon of a person&#10;&#10;Description automatically generated">
            <a:extLst>
              <a:ext uri="{FF2B5EF4-FFF2-40B4-BE49-F238E27FC236}">
                <a16:creationId xmlns:a16="http://schemas.microsoft.com/office/drawing/2014/main" id="{1AF16D33-FCC9-4A12-943B-750A274B7971}"/>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5 below:</a:t>
            </a:r>
          </a:p>
          <a:p>
            <a:pPr marL="0" indent="0">
              <a:buNone/>
            </a:pPr>
            <a:r>
              <a:rPr lang="en-GB" dirty="0">
                <a:hlinkClick r:id="rId2"/>
              </a:rPr>
              <a:t>https://www.youtube.com/watch?v=j6Morf7lTok</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a:bodyPr>
          <a:lstStyle/>
          <a:p>
            <a:pPr marL="0" indent="0">
              <a:buNone/>
            </a:pPr>
            <a:r>
              <a:rPr lang="en-GB" dirty="0"/>
              <a:t>Please complete a spelling test for the words you have been asked to learn this week. </a:t>
            </a:r>
          </a:p>
          <a:p>
            <a:pPr marL="0" indent="0">
              <a:buNone/>
            </a:pPr>
            <a:r>
              <a:rPr lang="en-GB" dirty="0"/>
              <a:t>If possible ask an adult to read them out to you. You can self assess them by looking at the next slide.</a:t>
            </a:r>
          </a:p>
          <a:p>
            <a:pPr marL="0" indent="0">
              <a:buNone/>
            </a:pPr>
            <a:endParaRPr lang="en-GB" dirty="0"/>
          </a:p>
          <a:p>
            <a:pPr marL="0" indent="0">
              <a:buNone/>
            </a:pPr>
            <a:r>
              <a:rPr lang="en-GB" dirty="0"/>
              <a:t>If you got any wrong please continue to work on these at home- 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Spelling Test </a:t>
            </a:r>
          </a:p>
        </p:txBody>
      </p:sp>
      <p:sp>
        <p:nvSpPr>
          <p:cNvPr id="3" name="Content Placeholder 2"/>
          <p:cNvSpPr>
            <a:spLocks noGrp="1"/>
          </p:cNvSpPr>
          <p:nvPr>
            <p:ph idx="1"/>
          </p:nvPr>
        </p:nvSpPr>
        <p:spPr/>
        <p:txBody>
          <a:bodyPr>
            <a:normAutofit lnSpcReduction="10000"/>
          </a:bodyPr>
          <a:lstStyle/>
          <a:p>
            <a:pPr marL="0" indent="0">
              <a:buNone/>
            </a:pPr>
            <a:r>
              <a:rPr lang="en-GB" dirty="0">
                <a:solidFill>
                  <a:srgbClr val="FF0000"/>
                </a:solidFill>
              </a:rPr>
              <a:t>Red </a:t>
            </a:r>
            <a:r>
              <a:rPr lang="en-GB" dirty="0">
                <a:solidFill>
                  <a:schemeClr val="tx1"/>
                </a:solidFill>
              </a:rPr>
              <a:t>&amp;</a:t>
            </a:r>
            <a:r>
              <a:rPr lang="en-GB" dirty="0">
                <a:solidFill>
                  <a:srgbClr val="FF0000"/>
                </a:solidFill>
              </a:rPr>
              <a:t> </a:t>
            </a:r>
            <a:r>
              <a:rPr lang="en-GB" dirty="0">
                <a:solidFill>
                  <a:srgbClr val="00B050"/>
                </a:solidFill>
              </a:rPr>
              <a:t>green </a:t>
            </a:r>
            <a:r>
              <a:rPr lang="en-GB" dirty="0">
                <a:solidFill>
                  <a:schemeClr val="tx1"/>
                </a:solidFill>
              </a:rPr>
              <a:t>group</a:t>
            </a:r>
            <a:r>
              <a:rPr lang="en-GB" dirty="0">
                <a:solidFill>
                  <a:srgbClr val="00B050"/>
                </a:solidFill>
              </a:rPr>
              <a:t> - </a:t>
            </a:r>
            <a:endParaRPr lang="en-GB" dirty="0"/>
          </a:p>
          <a:p>
            <a:pPr marL="0" indent="0">
              <a:buNone/>
            </a:pPr>
            <a:r>
              <a:rPr lang="en-GB" dirty="0"/>
              <a:t>flasks			classes			disasters			spots			tray		</a:t>
            </a:r>
          </a:p>
          <a:p>
            <a:pPr marL="0" indent="0">
              <a:buNone/>
            </a:pPr>
            <a:r>
              <a:rPr lang="en-GB" dirty="0"/>
              <a:t>churches 		hobbies		flies				flashes			lorries</a:t>
            </a:r>
          </a:p>
          <a:p>
            <a:pPr marL="0" indent="0">
              <a:buNone/>
            </a:pPr>
            <a:r>
              <a:rPr lang="en-GB" dirty="0"/>
              <a:t>babies			days</a:t>
            </a:r>
          </a:p>
          <a:p>
            <a:pPr marL="0" indent="0">
              <a:buNone/>
            </a:pPr>
            <a:r>
              <a:rPr lang="en-GB" dirty="0">
                <a:solidFill>
                  <a:srgbClr val="7030A0"/>
                </a:solidFill>
              </a:rPr>
              <a:t>Purple group </a:t>
            </a:r>
            <a:r>
              <a:rPr lang="en-GB" dirty="0"/>
              <a:t>are:	</a:t>
            </a:r>
            <a:r>
              <a:rPr lang="en-GB" dirty="0">
                <a:solidFill>
                  <a:srgbClr val="7030A0"/>
                </a:solidFill>
              </a:rPr>
              <a:t>bill, hill, mill, will, bell, fell, tell, sell</a:t>
            </a:r>
          </a:p>
          <a:p>
            <a:pPr marL="0" indent="0">
              <a:buNone/>
            </a:pPr>
            <a:endParaRPr lang="en-GB" dirty="0">
              <a:solidFill>
                <a:srgbClr val="7030A0"/>
              </a:solidFill>
            </a:endParaRPr>
          </a:p>
          <a:p>
            <a:pPr marL="0" indent="0" algn="ctr">
              <a:buNone/>
            </a:pPr>
            <a:r>
              <a:rPr lang="en-GB" dirty="0">
                <a:solidFill>
                  <a:schemeClr val="tx1"/>
                </a:solidFill>
              </a:rPr>
              <a:t>How did you do? </a:t>
            </a:r>
          </a:p>
        </p:txBody>
      </p:sp>
    </p:spTree>
    <p:extLst>
      <p:ext uri="{BB962C8B-B14F-4D97-AF65-F5344CB8AC3E}">
        <p14:creationId xmlns:p14="http://schemas.microsoft.com/office/powerpoint/2010/main" val="102491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 Learning Logs</a:t>
            </a:r>
          </a:p>
        </p:txBody>
      </p:sp>
      <p:sp>
        <p:nvSpPr>
          <p:cNvPr id="3" name="Content Placeholder 2"/>
          <p:cNvSpPr>
            <a:spLocks noGrp="1"/>
          </p:cNvSpPr>
          <p:nvPr>
            <p:ph idx="1"/>
          </p:nvPr>
        </p:nvSpPr>
        <p:spPr/>
        <p:txBody>
          <a:bodyPr>
            <a:normAutofit fontScale="62500" lnSpcReduction="20000"/>
          </a:bodyPr>
          <a:lstStyle/>
          <a:p>
            <a:pPr marL="0" indent="0">
              <a:buNone/>
            </a:pPr>
            <a:r>
              <a:rPr lang="en-GB" sz="3300" dirty="0"/>
              <a:t>Please copy and complete the sentences below in your jotter. </a:t>
            </a:r>
          </a:p>
          <a:p>
            <a:pPr marL="0" indent="0">
              <a:buNone/>
            </a:pPr>
            <a:endParaRPr lang="en-GB" sz="2900" dirty="0"/>
          </a:p>
          <a:p>
            <a:pPr marL="457200" indent="-457200">
              <a:buAutoNum type="arabicPeriod"/>
            </a:pPr>
            <a:r>
              <a:rPr lang="en-GB" sz="3800" dirty="0"/>
              <a:t>This week I have learned….</a:t>
            </a:r>
          </a:p>
          <a:p>
            <a:pPr marL="457200" indent="-457200">
              <a:buAutoNum type="arabicPeriod"/>
            </a:pPr>
            <a:r>
              <a:rPr lang="en-GB" sz="3800" dirty="0"/>
              <a:t>This week I have enjoyed…</a:t>
            </a:r>
          </a:p>
          <a:p>
            <a:pPr marL="457200" indent="-457200">
              <a:buAutoNum type="arabicPeriod"/>
            </a:pPr>
            <a:r>
              <a:rPr lang="en-GB" sz="3800" dirty="0"/>
              <a:t>Next week I want to learn…</a:t>
            </a:r>
          </a:p>
          <a:p>
            <a:pPr marL="457200" indent="-457200">
              <a:buAutoNum type="arabicPeriod"/>
            </a:pPr>
            <a:r>
              <a:rPr lang="en-GB" sz="3800" dirty="0"/>
              <a:t>Next week my target is… </a:t>
            </a:r>
          </a:p>
          <a:p>
            <a:pPr marL="457200" indent="-457200">
              <a:buAutoNum type="arabicPeriod"/>
            </a:pPr>
            <a:endParaRPr lang="en-GB" sz="2900" dirty="0"/>
          </a:p>
          <a:p>
            <a:pPr marL="0" indent="0" algn="ctr">
              <a:buNone/>
            </a:pPr>
            <a:r>
              <a:rPr lang="en-GB" sz="3300" dirty="0"/>
              <a:t>Ask an adult to email me your answers if you can. </a:t>
            </a:r>
          </a:p>
          <a:p>
            <a:pPr marL="0" indent="0">
              <a:buNone/>
            </a:pPr>
            <a:endParaRPr lang="en-GB" dirty="0"/>
          </a:p>
        </p:txBody>
      </p:sp>
    </p:spTree>
    <p:extLst>
      <p:ext uri="{BB962C8B-B14F-4D97-AF65-F5344CB8AC3E}">
        <p14:creationId xmlns:p14="http://schemas.microsoft.com/office/powerpoint/2010/main" val="285698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Please answer the below questions in your jotter - </a:t>
            </a:r>
          </a:p>
          <a:p>
            <a:pPr marL="457200" indent="-457200">
              <a:buAutoNum type="arabicPeriod"/>
            </a:pPr>
            <a:r>
              <a:rPr lang="en-GB" dirty="0"/>
              <a:t>Write the number one thousand, five hundred and seventy three in figures.</a:t>
            </a:r>
          </a:p>
          <a:p>
            <a:pPr marL="457200" indent="-457200">
              <a:buAutoNum type="arabicPeriod"/>
            </a:pPr>
            <a:r>
              <a:rPr lang="en-GB" dirty="0"/>
              <a:t>What is the product of 7 and 3? </a:t>
            </a:r>
            <a:r>
              <a:rPr lang="en-GB" i="1" dirty="0"/>
              <a:t>(clue - multiply)</a:t>
            </a:r>
          </a:p>
          <a:p>
            <a:pPr marL="457200" indent="-457200">
              <a:buAutoNum type="arabicPeriod"/>
            </a:pPr>
            <a:r>
              <a:rPr lang="en-GB" dirty="0"/>
              <a:t>What is double 80?</a:t>
            </a:r>
          </a:p>
          <a:p>
            <a:pPr marL="457200" indent="-457200">
              <a:buAutoNum type="arabicPeriod"/>
            </a:pPr>
            <a:r>
              <a:rPr lang="en-GB" dirty="0"/>
              <a:t>Write an even number between 90 and 100.</a:t>
            </a:r>
          </a:p>
          <a:p>
            <a:pPr marL="457200" indent="-457200">
              <a:buAutoNum type="arabicPeriod"/>
            </a:pPr>
            <a:r>
              <a:rPr lang="en-GB" dirty="0"/>
              <a:t>What is 42 less than 80?</a:t>
            </a:r>
          </a:p>
          <a:p>
            <a:pPr marL="457200" indent="-457200">
              <a:buAutoNum type="arabicPeriod"/>
            </a:pPr>
            <a:endParaRPr lang="en-GB" dirty="0"/>
          </a:p>
        </p:txBody>
      </p:sp>
    </p:spTree>
    <p:extLst>
      <p:ext uri="{BB962C8B-B14F-4D97-AF65-F5344CB8AC3E}">
        <p14:creationId xmlns:p14="http://schemas.microsoft.com/office/powerpoint/2010/main" val="273979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 – Mental Maths Test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Please answer the below questions in your jotter </a:t>
            </a:r>
          </a:p>
          <a:p>
            <a:pPr marL="0" indent="0">
              <a:buNone/>
            </a:pPr>
            <a:r>
              <a:rPr lang="en-GB" dirty="0"/>
              <a:t>6. What is 3 times 11?</a:t>
            </a:r>
          </a:p>
          <a:p>
            <a:pPr marL="0" indent="0">
              <a:buNone/>
            </a:pPr>
            <a:r>
              <a:rPr lang="en-GB" dirty="0"/>
              <a:t>7. Multiply 52 by 10.</a:t>
            </a:r>
          </a:p>
          <a:p>
            <a:pPr marL="0" indent="0">
              <a:buNone/>
            </a:pPr>
            <a:r>
              <a:rPr lang="en-GB" dirty="0"/>
              <a:t>8. What is 779 rounded to the nearest 10?</a:t>
            </a:r>
          </a:p>
          <a:p>
            <a:pPr marL="0" indent="0">
              <a:buNone/>
            </a:pPr>
            <a:r>
              <a:rPr lang="en-GB" dirty="0"/>
              <a:t>9. What do eleven 10p coins total?</a:t>
            </a:r>
          </a:p>
          <a:p>
            <a:pPr marL="0" indent="0">
              <a:buNone/>
            </a:pPr>
            <a:r>
              <a:rPr lang="en-GB" dirty="0"/>
              <a:t>10. At  garage there are 47 cars for sale. 32 cars are sold. How many cars are not sold?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405021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86</TotalTime>
  <Words>1088</Words>
  <Application>Microsoft Office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P5/4 – Thursday 7th May</vt:lpstr>
      <vt:lpstr>Timetable for today </vt:lpstr>
      <vt:lpstr>Morning Prayer</vt:lpstr>
      <vt:lpstr>Diocese of Motherwell</vt:lpstr>
      <vt:lpstr>Assessment – Spelling Test </vt:lpstr>
      <vt:lpstr>Assessment – Spelling Test </vt:lpstr>
      <vt:lpstr>Assessment – Learning Logs</vt:lpstr>
      <vt:lpstr>Numeracy – Mental Maths Test </vt:lpstr>
      <vt:lpstr>Numeracy – Mental Maths Test </vt:lpstr>
      <vt:lpstr>Numeracy – Mental Maths Test </vt:lpstr>
      <vt:lpstr>Numeracy – Mental Maths Test </vt:lpstr>
      <vt:lpstr>Numeracy – Table of the Week </vt:lpstr>
      <vt:lpstr>IDL </vt:lpstr>
      <vt:lpstr>IDL </vt:lpstr>
      <vt:lpstr>IDL </vt:lpstr>
      <vt:lpstr>Health </vt:lpstr>
      <vt:lpstr>Health </vt:lpstr>
      <vt:lpstr>Grid Work</vt:lpstr>
      <vt:lpstr>Golden Time</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Friday 24th April</dc:title>
  <dc:creator>Brian McGill</dc:creator>
  <cp:lastModifiedBy>Brian McGill</cp:lastModifiedBy>
  <cp:revision>18</cp:revision>
  <dcterms:created xsi:type="dcterms:W3CDTF">2020-04-30T13:43:39Z</dcterms:created>
  <dcterms:modified xsi:type="dcterms:W3CDTF">2020-05-07T06:20:02Z</dcterms:modified>
</cp:coreProperties>
</file>