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89" r:id="rId4"/>
    <p:sldId id="319" r:id="rId5"/>
    <p:sldId id="324" r:id="rId6"/>
    <p:sldId id="325" r:id="rId7"/>
    <p:sldId id="258" r:id="rId8"/>
    <p:sldId id="260" r:id="rId9"/>
    <p:sldId id="262" r:id="rId10"/>
    <p:sldId id="313" r:id="rId11"/>
    <p:sldId id="320" r:id="rId12"/>
    <p:sldId id="323" r:id="rId13"/>
    <p:sldId id="321" r:id="rId14"/>
    <p:sldId id="316" r:id="rId15"/>
    <p:sldId id="286" r:id="rId16"/>
    <p:sldId id="312" r:id="rId17"/>
    <p:sldId id="287" r:id="rId18"/>
    <p:sldId id="290" r:id="rId19"/>
    <p:sldId id="28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4B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4660"/>
  </p:normalViewPr>
  <p:slideViewPr>
    <p:cSldViewPr snapToGrid="0">
      <p:cViewPr varScale="1">
        <p:scale>
          <a:sx n="73" d="100"/>
          <a:sy n="73"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5/4/2020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bbc.co.uk/bitesize/articles/z72dwt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bbc.co.uk/bitesize/articles/zjrdwt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educator-slz03.scholasticlearningzone.com/slz-portal/#/login3/GBRWY9D"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radiolingua.com/learnathom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gw09grantmary4@glow.sch.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E_waSyTwps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gw09grantmary4@glow.sch.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P5/4 – Tuesday </a:t>
            </a:r>
            <a:r>
              <a:rPr lang="en-GB" dirty="0"/>
              <a:t>5</a:t>
            </a:r>
            <a:r>
              <a:rPr lang="en-GB" baseline="30000" dirty="0" smtClean="0"/>
              <a:t>th</a:t>
            </a:r>
            <a:r>
              <a:rPr lang="en-GB" dirty="0" smtClean="0"/>
              <a:t> May</a:t>
            </a:r>
            <a:endParaRPr lang="en-GB" dirty="0"/>
          </a:p>
        </p:txBody>
      </p:sp>
      <p:sp>
        <p:nvSpPr>
          <p:cNvPr id="7" name="Content Placeholder 6"/>
          <p:cNvSpPr>
            <a:spLocks noGrp="1"/>
          </p:cNvSpPr>
          <p:nvPr>
            <p:ph idx="1"/>
          </p:nvPr>
        </p:nvSpPr>
        <p:spPr/>
        <p:txBody>
          <a:bodyPr>
            <a:normAutofit/>
          </a:bodyPr>
          <a:lstStyle/>
          <a:p>
            <a:pPr marL="0" indent="0">
              <a:buNone/>
            </a:pPr>
            <a:r>
              <a:rPr lang="en-GB" dirty="0" smtClean="0"/>
              <a:t>Good morning boys and girls!</a:t>
            </a:r>
          </a:p>
          <a:p>
            <a:pPr marL="0" indent="0">
              <a:buNone/>
            </a:pPr>
            <a:r>
              <a:rPr lang="en-GB" dirty="0" smtClean="0"/>
              <a:t>I hope you all had a lovely day yesterday.  </a:t>
            </a:r>
          </a:p>
          <a:p>
            <a:pPr marL="0" indent="0">
              <a:buNone/>
            </a:pPr>
            <a:r>
              <a:rPr lang="en-GB" dirty="0" smtClean="0"/>
              <a:t>I’ve attached some more activities for you to try today.  Remember do only what you can.  </a:t>
            </a:r>
          </a:p>
          <a:p>
            <a:pPr marL="0" indent="0">
              <a:buNone/>
            </a:pPr>
            <a:r>
              <a:rPr lang="en-GB" dirty="0" smtClean="0"/>
              <a:t>Mrs Grant </a:t>
            </a:r>
            <a:r>
              <a:rPr lang="en-GB" dirty="0" smtClean="0">
                <a:sym typeface="Wingdings" panose="05000000000000000000" pitchFamily="2" charset="2"/>
              </a:rPr>
              <a:t></a:t>
            </a:r>
            <a:endParaRPr lang="en-GB" dirty="0"/>
          </a:p>
        </p:txBody>
      </p:sp>
    </p:spTree>
    <p:extLst>
      <p:ext uri="{BB962C8B-B14F-4D97-AF65-F5344CB8AC3E}">
        <p14:creationId xmlns:p14="http://schemas.microsoft.com/office/powerpoint/2010/main" val="79089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Yesterday you revised the column method of addition and watched some videos and tried some activities.  If needed please click the </a:t>
            </a:r>
            <a:r>
              <a:rPr lang="en-GB" dirty="0" smtClean="0">
                <a:hlinkClick r:id="rId2"/>
              </a:rPr>
              <a:t>link</a:t>
            </a:r>
            <a:r>
              <a:rPr lang="en-GB" dirty="0" smtClean="0"/>
              <a:t> to watch again.</a:t>
            </a:r>
          </a:p>
          <a:p>
            <a:pPr marL="0" indent="0">
              <a:buNone/>
            </a:pPr>
            <a:r>
              <a:rPr lang="en-GB" dirty="0" smtClean="0"/>
              <a:t>Today I would like you to put into practice what you have learned and have a go at the maths worksheets that are uploaded onto the blog on the website.  </a:t>
            </a:r>
            <a:endParaRPr lang="en-GB" dirty="0"/>
          </a:p>
        </p:txBody>
      </p:sp>
    </p:spTree>
    <p:extLst>
      <p:ext uri="{BB962C8B-B14F-4D97-AF65-F5344CB8AC3E}">
        <p14:creationId xmlns:p14="http://schemas.microsoft.com/office/powerpoint/2010/main" val="4051968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Literacy – Spelling</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Today I would like you to write out your spelling words using UPPERCASE and lowercase.  Then to make it harder and to really get you thinking about how to spell the word I want you to do one letter UPPERCASE and one letter lowercase. </a:t>
            </a:r>
          </a:p>
          <a:p>
            <a:pPr marL="0" indent="0">
              <a:buNone/>
            </a:pPr>
            <a:r>
              <a:rPr lang="en-GB" dirty="0" smtClean="0"/>
              <a:t>e.g. 	churches – </a:t>
            </a:r>
            <a:r>
              <a:rPr lang="en-GB" dirty="0" err="1" smtClean="0"/>
              <a:t>ChUrChEs</a:t>
            </a:r>
            <a:endParaRPr lang="en-GB" dirty="0" smtClean="0"/>
          </a:p>
          <a:p>
            <a:pPr marL="0" indent="0">
              <a:buNone/>
            </a:pPr>
            <a:r>
              <a:rPr lang="en-GB" dirty="0" smtClean="0"/>
              <a:t>	FLASKS – </a:t>
            </a:r>
            <a:r>
              <a:rPr lang="en-GB" dirty="0" err="1" smtClean="0"/>
              <a:t>fLaSkS</a:t>
            </a:r>
            <a:endParaRPr lang="en-GB" dirty="0" smtClean="0"/>
          </a:p>
          <a:p>
            <a:pPr marL="0" indent="0">
              <a:buNone/>
            </a:pPr>
            <a:r>
              <a:rPr lang="en-GB" dirty="0" smtClean="0"/>
              <a:t>As a reminder your spelling words are on the next slide.</a:t>
            </a:r>
          </a:p>
          <a:p>
            <a:pPr marL="0" indent="0">
              <a:buNone/>
            </a:pPr>
            <a:endParaRPr lang="en-GB" dirty="0" smtClean="0"/>
          </a:p>
        </p:txBody>
      </p:sp>
    </p:spTree>
    <p:extLst>
      <p:ext uri="{BB962C8B-B14F-4D97-AF65-F5344CB8AC3E}">
        <p14:creationId xmlns:p14="http://schemas.microsoft.com/office/powerpoint/2010/main" val="924223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Literacy – Spelling and Grammar</a:t>
            </a:r>
            <a:endParaRPr lang="en-GB" dirty="0"/>
          </a:p>
        </p:txBody>
      </p:sp>
      <p:sp>
        <p:nvSpPr>
          <p:cNvPr id="3" name="Content Placeholder 2"/>
          <p:cNvSpPr>
            <a:spLocks noGrp="1"/>
          </p:cNvSpPr>
          <p:nvPr>
            <p:ph idx="1"/>
          </p:nvPr>
        </p:nvSpPr>
        <p:spPr/>
        <p:txBody>
          <a:bodyPr/>
          <a:lstStyle/>
          <a:p>
            <a:pPr marL="0" indent="0">
              <a:buNone/>
            </a:pPr>
            <a:r>
              <a:rPr lang="en-GB" dirty="0"/>
              <a:t>These are the spelling words for the </a:t>
            </a:r>
            <a:r>
              <a:rPr lang="en-GB" dirty="0">
                <a:solidFill>
                  <a:srgbClr val="FF0000"/>
                </a:solidFill>
              </a:rPr>
              <a:t>red group </a:t>
            </a:r>
            <a:r>
              <a:rPr lang="en-GB" dirty="0"/>
              <a:t>and </a:t>
            </a:r>
            <a:r>
              <a:rPr lang="en-GB" dirty="0">
                <a:solidFill>
                  <a:srgbClr val="00B050"/>
                </a:solidFill>
              </a:rPr>
              <a:t>green group </a:t>
            </a:r>
            <a:r>
              <a:rPr lang="en-GB" dirty="0"/>
              <a:t>today.  </a:t>
            </a:r>
            <a:endParaRPr lang="en-GB" dirty="0" smtClean="0"/>
          </a:p>
          <a:p>
            <a:pPr marL="0" indent="0">
              <a:buNone/>
            </a:pPr>
            <a:r>
              <a:rPr lang="en-GB" dirty="0" smtClean="0"/>
              <a:t>flasks</a:t>
            </a:r>
            <a:r>
              <a:rPr lang="en-GB" dirty="0"/>
              <a:t>			</a:t>
            </a:r>
            <a:r>
              <a:rPr lang="en-GB" dirty="0" smtClean="0"/>
              <a:t>classes</a:t>
            </a:r>
            <a:r>
              <a:rPr lang="en-GB" dirty="0"/>
              <a:t>			</a:t>
            </a:r>
            <a:r>
              <a:rPr lang="en-GB" dirty="0" smtClean="0"/>
              <a:t>disasters</a:t>
            </a:r>
            <a:r>
              <a:rPr lang="en-GB" dirty="0"/>
              <a:t>			</a:t>
            </a:r>
            <a:r>
              <a:rPr lang="en-GB" dirty="0" smtClean="0"/>
              <a:t>spots</a:t>
            </a:r>
            <a:r>
              <a:rPr lang="en-GB" dirty="0"/>
              <a:t>			tray	</a:t>
            </a:r>
            <a:r>
              <a:rPr lang="en-GB" dirty="0" smtClean="0"/>
              <a:t>s</a:t>
            </a:r>
            <a:r>
              <a:rPr lang="en-GB" dirty="0"/>
              <a:t>	</a:t>
            </a:r>
          </a:p>
          <a:p>
            <a:pPr marL="0" indent="0">
              <a:buNone/>
            </a:pPr>
            <a:r>
              <a:rPr lang="en-GB" dirty="0" smtClean="0"/>
              <a:t>churches </a:t>
            </a:r>
            <a:r>
              <a:rPr lang="en-GB" dirty="0"/>
              <a:t>		</a:t>
            </a:r>
            <a:r>
              <a:rPr lang="en-GB" dirty="0" smtClean="0"/>
              <a:t>hobbies</a:t>
            </a:r>
            <a:r>
              <a:rPr lang="en-GB" dirty="0"/>
              <a:t>		</a:t>
            </a:r>
            <a:r>
              <a:rPr lang="en-GB" dirty="0" smtClean="0"/>
              <a:t>flies</a:t>
            </a:r>
            <a:r>
              <a:rPr lang="en-GB" dirty="0"/>
              <a:t>				</a:t>
            </a:r>
            <a:r>
              <a:rPr lang="en-GB" dirty="0" smtClean="0"/>
              <a:t>flashes	</a:t>
            </a:r>
            <a:r>
              <a:rPr lang="en-GB" dirty="0"/>
              <a:t>		</a:t>
            </a:r>
            <a:r>
              <a:rPr lang="en-GB" dirty="0" smtClean="0"/>
              <a:t>lorries</a:t>
            </a:r>
            <a:endParaRPr lang="en-GB" dirty="0"/>
          </a:p>
          <a:p>
            <a:pPr marL="0" indent="0">
              <a:buNone/>
            </a:pPr>
            <a:r>
              <a:rPr lang="en-GB" dirty="0" smtClean="0"/>
              <a:t>babies</a:t>
            </a:r>
            <a:r>
              <a:rPr lang="en-GB" dirty="0"/>
              <a:t>			</a:t>
            </a:r>
            <a:r>
              <a:rPr lang="en-GB" dirty="0" smtClean="0"/>
              <a:t>days</a:t>
            </a:r>
            <a:endParaRPr lang="en-GB" dirty="0"/>
          </a:p>
          <a:p>
            <a:pPr marL="0" indent="0">
              <a:buNone/>
            </a:pPr>
            <a:r>
              <a:rPr lang="en-GB" dirty="0"/>
              <a:t>Spelling words for the </a:t>
            </a:r>
            <a:r>
              <a:rPr lang="en-GB" dirty="0">
                <a:solidFill>
                  <a:srgbClr val="7030A0"/>
                </a:solidFill>
              </a:rPr>
              <a:t>purple group </a:t>
            </a:r>
            <a:r>
              <a:rPr lang="en-GB" dirty="0"/>
              <a:t>are:	</a:t>
            </a:r>
            <a:r>
              <a:rPr lang="en-GB" dirty="0">
                <a:solidFill>
                  <a:srgbClr val="7030A0"/>
                </a:solidFill>
              </a:rPr>
              <a:t>bill, hill, mill, will, bell, fell, tell, sell</a:t>
            </a:r>
          </a:p>
          <a:p>
            <a:pPr marL="0" indent="0">
              <a:buNone/>
            </a:pPr>
            <a:endParaRPr lang="en-GB" dirty="0"/>
          </a:p>
        </p:txBody>
      </p:sp>
    </p:spTree>
    <p:extLst>
      <p:ext uri="{BB962C8B-B14F-4D97-AF65-F5344CB8AC3E}">
        <p14:creationId xmlns:p14="http://schemas.microsoft.com/office/powerpoint/2010/main" val="35240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Literacy – Grammar</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Yesterday we looked at singular and plural nouns.  </a:t>
            </a:r>
            <a:endParaRPr lang="en-GB" dirty="0"/>
          </a:p>
          <a:p>
            <a:pPr marL="0" indent="0">
              <a:buNone/>
            </a:pPr>
            <a:r>
              <a:rPr lang="en-GB" dirty="0" smtClean="0"/>
              <a:t>Today I would like you to revise identifying nouns - both common and proper nouns.  </a:t>
            </a:r>
          </a:p>
          <a:p>
            <a:pPr marL="0" indent="0">
              <a:buNone/>
            </a:pPr>
            <a:r>
              <a:rPr lang="en-GB" dirty="0" smtClean="0"/>
              <a:t>Please click on the </a:t>
            </a:r>
            <a:r>
              <a:rPr lang="en-GB" dirty="0" smtClean="0">
                <a:hlinkClick r:id="rId2"/>
              </a:rPr>
              <a:t>link</a:t>
            </a:r>
            <a:r>
              <a:rPr lang="en-GB" dirty="0" smtClean="0"/>
              <a:t> to watch some videos and try some activities.  </a:t>
            </a:r>
          </a:p>
          <a:p>
            <a:pPr marL="0" indent="0">
              <a:buNone/>
            </a:pPr>
            <a:r>
              <a:rPr lang="en-GB" dirty="0" smtClean="0"/>
              <a:t>Good luck!</a:t>
            </a:r>
            <a:endParaRPr lang="en-GB" dirty="0"/>
          </a:p>
        </p:txBody>
      </p:sp>
    </p:spTree>
    <p:extLst>
      <p:ext uri="{BB962C8B-B14F-4D97-AF65-F5344CB8AC3E}">
        <p14:creationId xmlns:p14="http://schemas.microsoft.com/office/powerpoint/2010/main" val="923793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Literacy - Reading</a:t>
            </a:r>
            <a:endParaRPr lang="en-GB" dirty="0"/>
          </a:p>
        </p:txBody>
      </p:sp>
      <p:sp>
        <p:nvSpPr>
          <p:cNvPr id="3" name="Content Placeholder 2"/>
          <p:cNvSpPr>
            <a:spLocks noGrp="1"/>
          </p:cNvSpPr>
          <p:nvPr>
            <p:ph idx="1"/>
          </p:nvPr>
        </p:nvSpPr>
        <p:spPr/>
        <p:txBody>
          <a:bodyPr/>
          <a:lstStyle/>
          <a:p>
            <a:pPr marL="0" indent="0">
              <a:buNone/>
            </a:pPr>
            <a:r>
              <a:rPr lang="en-GB" dirty="0"/>
              <a:t>Please login to Scholastic using the link: </a:t>
            </a:r>
            <a:r>
              <a:rPr lang="en-GB" dirty="0">
                <a:hlinkClick r:id="rId2"/>
              </a:rPr>
              <a:t>https://educator-slz03.scholasticlearningzone.com/slz-portal/#/login3/GBRWY9D</a:t>
            </a:r>
            <a:endParaRPr lang="en-GB" dirty="0"/>
          </a:p>
          <a:p>
            <a:pPr marL="0" indent="0">
              <a:buNone/>
            </a:pPr>
            <a:r>
              <a:rPr lang="en-GB" dirty="0"/>
              <a:t>An e-book has been assigned for you</a:t>
            </a:r>
            <a:r>
              <a:rPr lang="en-GB" dirty="0" smtClean="0"/>
              <a:t>.  You can read it on your own and/or listen to the audio as you read.  Please also try the quiz at the end of the book. </a:t>
            </a:r>
          </a:p>
          <a:p>
            <a:pPr marL="0" indent="0">
              <a:buNone/>
            </a:pPr>
            <a:r>
              <a:rPr lang="en-GB" dirty="0" smtClean="0"/>
              <a:t>Alternatively </a:t>
            </a:r>
            <a:r>
              <a:rPr lang="en-GB" dirty="0"/>
              <a:t>if you have a book at home, choose one and read a few </a:t>
            </a:r>
            <a:r>
              <a:rPr lang="en-GB" dirty="0" smtClean="0"/>
              <a:t>chapters.</a:t>
            </a:r>
          </a:p>
          <a:p>
            <a:pPr marL="0" indent="0">
              <a:buNone/>
            </a:pPr>
            <a:endParaRPr lang="en-GB" dirty="0"/>
          </a:p>
        </p:txBody>
      </p:sp>
    </p:spTree>
    <p:extLst>
      <p:ext uri="{BB962C8B-B14F-4D97-AF65-F5344CB8AC3E}">
        <p14:creationId xmlns:p14="http://schemas.microsoft.com/office/powerpoint/2010/main" val="3808104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a:t>
            </a:r>
            <a:endParaRPr lang="en-GB" dirty="0"/>
          </a:p>
        </p:txBody>
      </p:sp>
      <p:sp>
        <p:nvSpPr>
          <p:cNvPr id="3" name="Content Placeholder 2"/>
          <p:cNvSpPr>
            <a:spLocks noGrp="1"/>
          </p:cNvSpPr>
          <p:nvPr>
            <p:ph idx="1"/>
          </p:nvPr>
        </p:nvSpPr>
        <p:spPr/>
        <p:txBody>
          <a:bodyPr/>
          <a:lstStyle/>
          <a:p>
            <a:pPr marL="0" indent="0">
              <a:buNone/>
            </a:pPr>
            <a:r>
              <a:rPr lang="en-GB" dirty="0" smtClean="0"/>
              <a:t>Please complete some Go Noodle workouts today and have some fun with it. I know you all secretly enjoy doing all those silly dances in the class </a:t>
            </a:r>
            <a:r>
              <a:rPr lang="en-GB" dirty="0" smtClean="0">
                <a:sym typeface="Wingdings" panose="05000000000000000000" pitchFamily="2" charset="2"/>
              </a:rPr>
              <a:t></a:t>
            </a:r>
            <a:endParaRPr lang="en-GB" dirty="0"/>
          </a:p>
        </p:txBody>
      </p:sp>
    </p:spTree>
    <p:extLst>
      <p:ext uri="{BB962C8B-B14F-4D97-AF65-F5344CB8AC3E}">
        <p14:creationId xmlns:p14="http://schemas.microsoft.com/office/powerpoint/2010/main" val="2859106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Spanish</a:t>
            </a:r>
            <a:endParaRPr lang="en-GB" dirty="0"/>
          </a:p>
        </p:txBody>
      </p:sp>
      <p:sp>
        <p:nvSpPr>
          <p:cNvPr id="3" name="Content Placeholder 2"/>
          <p:cNvSpPr>
            <a:spLocks noGrp="1"/>
          </p:cNvSpPr>
          <p:nvPr>
            <p:ph idx="1"/>
          </p:nvPr>
        </p:nvSpPr>
        <p:spPr/>
        <p:txBody>
          <a:bodyPr/>
          <a:lstStyle/>
          <a:p>
            <a:pPr marL="0" indent="0">
              <a:buNone/>
            </a:pPr>
            <a:r>
              <a:rPr lang="en-GB" dirty="0" smtClean="0"/>
              <a:t>I would like you to go to </a:t>
            </a:r>
            <a:r>
              <a:rPr lang="en-GB" dirty="0" smtClean="0">
                <a:hlinkClick r:id="rId2"/>
              </a:rPr>
              <a:t>www.radiolingua.com/learnathome</a:t>
            </a:r>
            <a:endParaRPr lang="en-GB" dirty="0" smtClean="0"/>
          </a:p>
          <a:p>
            <a:pPr marL="0" indent="0">
              <a:buNone/>
            </a:pPr>
            <a:r>
              <a:rPr lang="en-GB" dirty="0" smtClean="0"/>
              <a:t>Click on the Primary Spanish button.</a:t>
            </a:r>
          </a:p>
          <a:p>
            <a:pPr marL="0" indent="0">
              <a:buNone/>
            </a:pPr>
            <a:r>
              <a:rPr lang="en-GB" dirty="0" smtClean="0"/>
              <a:t>Watch lesson 3 video – Saying how you’re feeling</a:t>
            </a:r>
          </a:p>
          <a:p>
            <a:pPr marL="0" indent="0">
              <a:buNone/>
            </a:pPr>
            <a:r>
              <a:rPr lang="en-GB" dirty="0" smtClean="0"/>
              <a:t>I have uploaded worksheets a and b on to the blog on the website for you to complete.  </a:t>
            </a:r>
          </a:p>
        </p:txBody>
      </p:sp>
    </p:spTree>
    <p:extLst>
      <p:ext uri="{BB962C8B-B14F-4D97-AF65-F5344CB8AC3E}">
        <p14:creationId xmlns:p14="http://schemas.microsoft.com/office/powerpoint/2010/main" val="22552359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Grid Work</a:t>
            </a:r>
            <a:endParaRPr lang="en-GB" dirty="0"/>
          </a:p>
        </p:txBody>
      </p:sp>
      <p:sp>
        <p:nvSpPr>
          <p:cNvPr id="3" name="Content Placeholder 2"/>
          <p:cNvSpPr>
            <a:spLocks noGrp="1"/>
          </p:cNvSpPr>
          <p:nvPr>
            <p:ph idx="1"/>
          </p:nvPr>
        </p:nvSpPr>
        <p:spPr/>
        <p:txBody>
          <a:bodyPr/>
          <a:lstStyle/>
          <a:p>
            <a:pPr marL="0" indent="0">
              <a:buNone/>
            </a:pPr>
            <a:r>
              <a:rPr lang="en-GB" dirty="0" smtClean="0"/>
              <a:t>If you still feel up to it, why not try to do an activity from the new grid but no more than 2 activities per day.  </a:t>
            </a:r>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2167052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Prayer at the End of the Day</a:t>
            </a:r>
            <a:endParaRPr lang="en-GB" dirty="0"/>
          </a:p>
        </p:txBody>
      </p:sp>
      <p:sp>
        <p:nvSpPr>
          <p:cNvPr id="3" name="Content Placeholder 2"/>
          <p:cNvSpPr>
            <a:spLocks noGrp="1"/>
          </p:cNvSpPr>
          <p:nvPr>
            <p:ph idx="1"/>
          </p:nvPr>
        </p:nvSpPr>
        <p:spPr/>
        <p:txBody>
          <a:bodyPr/>
          <a:lstStyle/>
          <a:p>
            <a:pPr marL="0" indent="0">
              <a:buNone/>
            </a:pPr>
            <a:r>
              <a:rPr lang="en-GB" dirty="0" smtClean="0"/>
              <a:t>God </a:t>
            </a:r>
            <a:r>
              <a:rPr lang="en-GB" dirty="0"/>
              <a:t>our Father, as we finish our day’s work, we thank all who have helped and supported us today, and we ask you to help us use your gifts so that we may relax and rest as you would wish.  </a:t>
            </a:r>
            <a:r>
              <a:rPr lang="en-GB" dirty="0" smtClean="0"/>
              <a:t>St. </a:t>
            </a:r>
            <a:r>
              <a:rPr lang="en-GB" dirty="0"/>
              <a:t>Barbara – Pray for us.  </a:t>
            </a:r>
          </a:p>
          <a:p>
            <a:pPr marL="0" indent="0">
              <a:buNone/>
            </a:pPr>
            <a:endParaRPr lang="en-GB" dirty="0"/>
          </a:p>
        </p:txBody>
      </p:sp>
    </p:spTree>
    <p:extLst>
      <p:ext uri="{BB962C8B-B14F-4D97-AF65-F5344CB8AC3E}">
        <p14:creationId xmlns:p14="http://schemas.microsoft.com/office/powerpoint/2010/main" val="7843282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You’re Finished!!!</a:t>
            </a:r>
            <a:endParaRPr lang="en-GB" dirty="0"/>
          </a:p>
        </p:txBody>
      </p:sp>
      <p:sp>
        <p:nvSpPr>
          <p:cNvPr id="3" name="Content Placeholder 2"/>
          <p:cNvSpPr>
            <a:spLocks noGrp="1"/>
          </p:cNvSpPr>
          <p:nvPr>
            <p:ph idx="1"/>
          </p:nvPr>
        </p:nvSpPr>
        <p:spPr/>
        <p:txBody>
          <a:bodyPr/>
          <a:lstStyle/>
          <a:p>
            <a:pPr marL="0" indent="0">
              <a:buNone/>
            </a:pPr>
            <a:r>
              <a:rPr lang="en-GB" dirty="0" smtClean="0"/>
              <a:t>Well done boys and girls you are now officially finished for today!  </a:t>
            </a:r>
          </a:p>
          <a:p>
            <a:pPr marL="0" indent="0">
              <a:buNone/>
            </a:pPr>
            <a:r>
              <a:rPr lang="en-GB" dirty="0" smtClean="0"/>
              <a:t>Don’t worry if you didn’t manage to complete all the activities</a:t>
            </a:r>
            <a:r>
              <a:rPr lang="en-GB" dirty="0"/>
              <a:t> </a:t>
            </a:r>
            <a:r>
              <a:rPr lang="en-GB" dirty="0" smtClean="0"/>
              <a:t>and well done if you did!</a:t>
            </a:r>
          </a:p>
          <a:p>
            <a:pPr marL="0" indent="0">
              <a:buNone/>
            </a:pPr>
            <a:r>
              <a:rPr lang="en-GB" dirty="0" smtClean="0"/>
              <a:t>I’ll be back next Monday but remember if you need to contact me for anything you can email me </a:t>
            </a:r>
            <a:r>
              <a:rPr lang="en-GB" dirty="0" smtClean="0">
                <a:hlinkClick r:id="rId2"/>
              </a:rPr>
              <a:t>gw09grantmary4@glow.sch.uk</a:t>
            </a:r>
            <a:r>
              <a:rPr lang="en-GB" dirty="0" smtClean="0"/>
              <a:t> </a:t>
            </a:r>
            <a:endParaRPr lang="en-GB" dirty="0"/>
          </a:p>
          <a:p>
            <a:pPr marL="0" indent="0">
              <a:buNone/>
            </a:pPr>
            <a:r>
              <a:rPr lang="en-GB" dirty="0" smtClean="0"/>
              <a:t>See </a:t>
            </a:r>
            <a:r>
              <a:rPr lang="en-GB" smtClean="0"/>
              <a:t>you Monday! </a:t>
            </a:r>
            <a:r>
              <a:rPr lang="en-GB" dirty="0" smtClean="0">
                <a:sym typeface="Wingdings" panose="05000000000000000000" pitchFamily="2" charset="2"/>
              </a:rPr>
              <a:t></a:t>
            </a:r>
            <a:endParaRPr lang="en-GB" dirty="0"/>
          </a:p>
        </p:txBody>
      </p:sp>
    </p:spTree>
    <p:extLst>
      <p:ext uri="{BB962C8B-B14F-4D97-AF65-F5344CB8AC3E}">
        <p14:creationId xmlns:p14="http://schemas.microsoft.com/office/powerpoint/2010/main" val="1966262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Timetable for today </a:t>
            </a:r>
            <a:endParaRPr lang="en-GB" dirty="0"/>
          </a:p>
        </p:txBody>
      </p:sp>
      <p:sp>
        <p:nvSpPr>
          <p:cNvPr id="7" name="Content Placeholder 6"/>
          <p:cNvSpPr>
            <a:spLocks noGrp="1"/>
          </p:cNvSpPr>
          <p:nvPr>
            <p:ph idx="1"/>
          </p:nvPr>
        </p:nvSpPr>
        <p:spPr/>
        <p:txBody>
          <a:bodyPr>
            <a:normAutofit/>
          </a:bodyPr>
          <a:lstStyle/>
          <a:p>
            <a:pPr marL="0" indent="0">
              <a:buNone/>
            </a:pPr>
            <a:r>
              <a:rPr lang="en-GB" dirty="0" smtClean="0"/>
              <a:t>R.E. – Prayers, Angelus Challenge, May Altar</a:t>
            </a:r>
          </a:p>
          <a:p>
            <a:pPr marL="0" indent="0">
              <a:buNone/>
            </a:pPr>
            <a:r>
              <a:rPr lang="en-GB" dirty="0" smtClean="0"/>
              <a:t>Numeracy – Number Talks </a:t>
            </a:r>
            <a:r>
              <a:rPr lang="en-GB" dirty="0"/>
              <a:t>(</a:t>
            </a:r>
            <a:r>
              <a:rPr lang="en-GB" dirty="0" smtClean="0"/>
              <a:t>Chilli Challenge), Addition </a:t>
            </a:r>
            <a:endParaRPr lang="en-GB" dirty="0"/>
          </a:p>
          <a:p>
            <a:pPr marL="0" indent="0">
              <a:buNone/>
            </a:pPr>
            <a:r>
              <a:rPr lang="en-GB" dirty="0" smtClean="0"/>
              <a:t>Literacy – Spelling, Grammar, Reading </a:t>
            </a:r>
          </a:p>
          <a:p>
            <a:pPr marL="0" indent="0">
              <a:buNone/>
            </a:pPr>
            <a:r>
              <a:rPr lang="en-GB" dirty="0" smtClean="0"/>
              <a:t>P.E. – Tuesday work out with Go Noodle</a:t>
            </a:r>
          </a:p>
          <a:p>
            <a:pPr marL="0" indent="0">
              <a:buNone/>
            </a:pPr>
            <a:r>
              <a:rPr lang="en-GB" dirty="0" smtClean="0"/>
              <a:t>Spanish – Saying how you’re feeling activities</a:t>
            </a:r>
          </a:p>
          <a:p>
            <a:pPr marL="0" indent="0">
              <a:buNone/>
            </a:pPr>
            <a:r>
              <a:rPr lang="en-GB" dirty="0" smtClean="0"/>
              <a:t>Grid – Maximum of 2 activities from the new grid</a:t>
            </a:r>
          </a:p>
          <a:p>
            <a:pPr marL="0" indent="0">
              <a:buNone/>
            </a:pPr>
            <a:endParaRPr lang="en-GB" dirty="0" smtClean="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260510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Morning Prayer</a:t>
            </a:r>
            <a:endParaRPr lang="en-GB" dirty="0"/>
          </a:p>
        </p:txBody>
      </p:sp>
      <p:sp>
        <p:nvSpPr>
          <p:cNvPr id="3" name="Content Placeholder 2"/>
          <p:cNvSpPr>
            <a:spLocks noGrp="1"/>
          </p:cNvSpPr>
          <p:nvPr>
            <p:ph idx="1"/>
          </p:nvPr>
        </p:nvSpPr>
        <p:spPr/>
        <p:txBody>
          <a:bodyPr/>
          <a:lstStyle/>
          <a:p>
            <a:pPr marL="0" indent="0">
              <a:buNone/>
            </a:pPr>
            <a:r>
              <a:rPr lang="en-GB" dirty="0" smtClean="0"/>
              <a:t>God our Father, as we prepare to begin our work, we ask you to help us use properly, the many gifts you have given us, so that we may fully benefit from our day together.  St. Barbara – Pray for us.  </a:t>
            </a:r>
            <a:endParaRPr lang="en-GB" dirty="0"/>
          </a:p>
        </p:txBody>
      </p:sp>
    </p:spTree>
    <p:extLst>
      <p:ext uri="{BB962C8B-B14F-4D97-AF65-F5344CB8AC3E}">
        <p14:creationId xmlns:p14="http://schemas.microsoft.com/office/powerpoint/2010/main" val="1461948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Diocese of Motherwell</a:t>
            </a:r>
            <a:endParaRPr lang="en-GB" dirty="0"/>
          </a:p>
        </p:txBody>
      </p:sp>
      <p:sp>
        <p:nvSpPr>
          <p:cNvPr id="3" name="Content Placeholder 2"/>
          <p:cNvSpPr>
            <a:spLocks noGrp="1"/>
          </p:cNvSpPr>
          <p:nvPr>
            <p:ph idx="1"/>
          </p:nvPr>
        </p:nvSpPr>
        <p:spPr/>
        <p:txBody>
          <a:bodyPr/>
          <a:lstStyle/>
          <a:p>
            <a:pPr marL="0" indent="0">
              <a:buNone/>
            </a:pPr>
            <a:r>
              <a:rPr lang="en-GB" dirty="0" smtClean="0"/>
              <a:t>The Diocese of Motherwell are encouraging families to participate in the Angelus Challenge.  They are releasing videos every weekday on YouTube to help children with their participation.  Please find day 3 below:</a:t>
            </a:r>
          </a:p>
          <a:p>
            <a:pPr marL="0" indent="0">
              <a:buNone/>
            </a:pPr>
            <a:r>
              <a:rPr lang="en-GB" dirty="0" smtClean="0">
                <a:hlinkClick r:id="rId2"/>
              </a:rPr>
              <a:t>Angelus Challenge Day 3</a:t>
            </a:r>
            <a:endParaRPr lang="en-GB" dirty="0" smtClean="0"/>
          </a:p>
          <a:p>
            <a:pPr marL="0" indent="0">
              <a:buNone/>
            </a:pPr>
            <a:r>
              <a:rPr lang="en-GB" dirty="0" smtClean="0"/>
              <a:t>When you have completed this why not colour in a flower on the Angelus Prayer Card.  Please find this uploaded onto the blog on the website.  </a:t>
            </a:r>
            <a:endParaRPr lang="en-GB" dirty="0"/>
          </a:p>
        </p:txBody>
      </p:sp>
    </p:spTree>
    <p:extLst>
      <p:ext uri="{BB962C8B-B14F-4D97-AF65-F5344CB8AC3E}">
        <p14:creationId xmlns:p14="http://schemas.microsoft.com/office/powerpoint/2010/main" val="2683150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May Altar</a:t>
            </a:r>
            <a:endParaRPr lang="en-GB" dirty="0"/>
          </a:p>
        </p:txBody>
      </p:sp>
      <p:sp>
        <p:nvSpPr>
          <p:cNvPr id="3" name="Content Placeholder 2"/>
          <p:cNvSpPr>
            <a:spLocks noGrp="1"/>
          </p:cNvSpPr>
          <p:nvPr>
            <p:ph idx="1"/>
          </p:nvPr>
        </p:nvSpPr>
        <p:spPr/>
        <p:txBody>
          <a:bodyPr/>
          <a:lstStyle/>
          <a:p>
            <a:pPr marL="0" indent="0">
              <a:buNone/>
            </a:pPr>
            <a:r>
              <a:rPr lang="en-GB" dirty="0" smtClean="0"/>
              <a:t>May is the month of Mary and if we were in class we would have created a beautiful May Altar to honour Our Lady.  If you haven’t already done so, why not create your own May Altar at home.  I’ve attached a photograph of my May Altar on the next slide</a:t>
            </a:r>
            <a:r>
              <a:rPr lang="en-GB" dirty="0" smtClean="0"/>
              <a:t>.</a:t>
            </a:r>
            <a:endParaRPr lang="en-GB" dirty="0"/>
          </a:p>
          <a:p>
            <a:pPr marL="0" indent="0">
              <a:buNone/>
            </a:pPr>
            <a:r>
              <a:rPr lang="en-GB" dirty="0" smtClean="0"/>
              <a:t>If you want to send me a picture of your May Altar, please email me at </a:t>
            </a:r>
            <a:r>
              <a:rPr lang="en-GB" dirty="0" smtClean="0">
                <a:hlinkClick r:id="rId2"/>
              </a:rPr>
              <a:t>gw09grantmary4@glow.sch.uk</a:t>
            </a:r>
            <a:r>
              <a:rPr lang="en-GB" dirty="0" smtClean="0"/>
              <a:t> and I will upload onto Twitter or send it straight to Twitter using @</a:t>
            </a:r>
            <a:r>
              <a:rPr lang="en-GB" dirty="0" err="1" smtClean="0"/>
              <a:t>St_BarbarasPS</a:t>
            </a:r>
            <a:r>
              <a:rPr lang="en-GB" dirty="0" smtClean="0"/>
              <a:t> </a:t>
            </a:r>
            <a:endParaRPr lang="en-GB" dirty="0"/>
          </a:p>
        </p:txBody>
      </p:sp>
    </p:spTree>
    <p:extLst>
      <p:ext uri="{BB962C8B-B14F-4D97-AF65-F5344CB8AC3E}">
        <p14:creationId xmlns:p14="http://schemas.microsoft.com/office/powerpoint/2010/main" val="3759022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Mrs Grant’s May Altar</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37062" y="2557463"/>
            <a:ext cx="3317875" cy="3317875"/>
          </a:xfrm>
        </p:spPr>
      </p:pic>
    </p:spTree>
    <p:extLst>
      <p:ext uri="{BB962C8B-B14F-4D97-AF65-F5344CB8AC3E}">
        <p14:creationId xmlns:p14="http://schemas.microsoft.com/office/powerpoint/2010/main" val="2794671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Numeracy</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t>Please have a go at this chilli challenge.  Remember to choose the chilli that you think will challenge you.  Try to do work out the answer in your head and think about all the strategies we have learned to work out the answer.  I wonder which strategy you used?  If you solve it using one strategy try using another strategy.  </a:t>
            </a:r>
          </a:p>
          <a:p>
            <a:pPr marL="0" indent="0">
              <a:buNone/>
            </a:pPr>
            <a:r>
              <a:rPr lang="en-GB" dirty="0" smtClean="0"/>
              <a:t>The answers are on the slide after the chilli challenge so make sure you don’t go too far ahead until you’re ready!</a:t>
            </a:r>
          </a:p>
          <a:p>
            <a:pPr marL="0" indent="0">
              <a:buNone/>
            </a:pPr>
            <a:r>
              <a:rPr lang="en-GB" dirty="0" smtClean="0"/>
              <a:t>Good luck! </a:t>
            </a:r>
          </a:p>
          <a:p>
            <a:pPr marL="0" indent="0">
              <a:buNone/>
            </a:pPr>
            <a:endParaRPr lang="en-GB" dirty="0"/>
          </a:p>
        </p:txBody>
      </p:sp>
    </p:spTree>
    <p:extLst>
      <p:ext uri="{BB962C8B-B14F-4D97-AF65-F5344CB8AC3E}">
        <p14:creationId xmlns:p14="http://schemas.microsoft.com/office/powerpoint/2010/main" val="1150364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358537" y="621019"/>
            <a:ext cx="9601200" cy="1303337"/>
          </a:xfrm>
        </p:spPr>
        <p:txBody>
          <a:bodyPr/>
          <a:lstStyle/>
          <a:p>
            <a:pPr eaLnBrk="1" hangingPunct="1"/>
            <a:r>
              <a:rPr lang="en-GB" altLang="en-US" sz="5400" b="1" u="sng" dirty="0" smtClean="0"/>
              <a:t>Number Talks </a:t>
            </a:r>
          </a:p>
        </p:txBody>
      </p:sp>
      <p:sp>
        <p:nvSpPr>
          <p:cNvPr id="7174" name="TextBox 8"/>
          <p:cNvSpPr txBox="1">
            <a:spLocks noChangeArrowheads="1"/>
          </p:cNvSpPr>
          <p:nvPr/>
        </p:nvSpPr>
        <p:spPr bwMode="auto">
          <a:xfrm>
            <a:off x="1026283" y="3823492"/>
            <a:ext cx="2074801" cy="831850"/>
          </a:xfrm>
          <a:prstGeom prst="rect">
            <a:avLst/>
          </a:prstGeom>
          <a:solidFill>
            <a:schemeClr val="bg2">
              <a:lumMod val="90000"/>
            </a:schemeClr>
          </a:solid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4800" b="1" dirty="0" smtClean="0"/>
              <a:t>24+26</a:t>
            </a:r>
            <a:endParaRPr lang="en-GB" altLang="en-US" sz="4800" b="1" dirty="0"/>
          </a:p>
        </p:txBody>
      </p:sp>
      <p:sp>
        <p:nvSpPr>
          <p:cNvPr id="7175" name="TextBox 11"/>
          <p:cNvSpPr txBox="1">
            <a:spLocks noChangeArrowheads="1"/>
          </p:cNvSpPr>
          <p:nvPr/>
        </p:nvSpPr>
        <p:spPr bwMode="auto">
          <a:xfrm>
            <a:off x="4547475" y="3823492"/>
            <a:ext cx="2636378" cy="769441"/>
          </a:xfrm>
          <a:prstGeom prst="rect">
            <a:avLst/>
          </a:prstGeom>
          <a:solidFill>
            <a:schemeClr val="bg2">
              <a:lumMod val="90000"/>
            </a:schemeClr>
          </a:solid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4400" b="1" dirty="0" smtClean="0"/>
              <a:t>231+233</a:t>
            </a:r>
            <a:endParaRPr lang="en-GB" altLang="en-US" sz="4400" b="1" dirty="0"/>
          </a:p>
        </p:txBody>
      </p:sp>
      <p:sp>
        <p:nvSpPr>
          <p:cNvPr id="7176" name="TextBox 12"/>
          <p:cNvSpPr txBox="1">
            <a:spLocks noChangeArrowheads="1"/>
          </p:cNvSpPr>
          <p:nvPr/>
        </p:nvSpPr>
        <p:spPr bwMode="auto">
          <a:xfrm>
            <a:off x="8269949" y="3823493"/>
            <a:ext cx="3342931" cy="769441"/>
          </a:xfrm>
          <a:prstGeom prst="rect">
            <a:avLst/>
          </a:prstGeom>
          <a:solidFill>
            <a:schemeClr val="bg2">
              <a:lumMod val="90000"/>
            </a:schemeClr>
          </a:solid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4400" b="1" dirty="0" smtClean="0"/>
              <a:t>9849+9851</a:t>
            </a:r>
            <a:endParaRPr lang="en-GB" altLang="en-US" sz="4400" b="1" dirty="0"/>
          </a:p>
        </p:txBody>
      </p:sp>
      <p:pic>
        <p:nvPicPr>
          <p:cNvPr id="7178"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31388" y="4764088"/>
            <a:ext cx="1676989" cy="140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283" y="1965324"/>
            <a:ext cx="2074800" cy="182696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9949" y="1924355"/>
            <a:ext cx="3122875" cy="186793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7475" y="1924356"/>
            <a:ext cx="2636378" cy="1867932"/>
          </a:xfrm>
          <a:prstGeom prst="rect">
            <a:avLst/>
          </a:prstGeom>
        </p:spPr>
      </p:pic>
      <p:sp>
        <p:nvSpPr>
          <p:cNvPr id="6" name="TextBox 5"/>
          <p:cNvSpPr txBox="1"/>
          <p:nvPr/>
        </p:nvSpPr>
        <p:spPr>
          <a:xfrm>
            <a:off x="744582" y="4764087"/>
            <a:ext cx="9326880" cy="1477328"/>
          </a:xfrm>
          <a:prstGeom prst="rect">
            <a:avLst/>
          </a:prstGeom>
          <a:noFill/>
        </p:spPr>
        <p:txBody>
          <a:bodyPr wrap="square" rtlCol="0">
            <a:spAutoFit/>
          </a:bodyPr>
          <a:lstStyle/>
          <a:p>
            <a:r>
              <a:rPr lang="en-GB" dirty="0" smtClean="0"/>
              <a:t>Tip:  A good strategy to use for these questions would be using doubles/near doubles  </a:t>
            </a:r>
          </a:p>
          <a:p>
            <a:r>
              <a:rPr lang="en-GB" dirty="0" smtClean="0"/>
              <a:t>e.g. 6+7 =</a:t>
            </a:r>
          </a:p>
          <a:p>
            <a:r>
              <a:rPr lang="en-GB" dirty="0" smtClean="0"/>
              <a:t>5(+1) + 5 (+2) =</a:t>
            </a:r>
          </a:p>
          <a:p>
            <a:r>
              <a:rPr lang="en-GB" dirty="0" smtClean="0"/>
              <a:t>5+5 = 10, 1+2 = 3</a:t>
            </a:r>
          </a:p>
          <a:p>
            <a:r>
              <a:rPr lang="en-GB" dirty="0" smtClean="0"/>
              <a:t>!0+3 = 13</a:t>
            </a:r>
          </a:p>
        </p:txBody>
      </p:sp>
    </p:spTree>
    <p:extLst>
      <p:ext uri="{BB962C8B-B14F-4D97-AF65-F5344CB8AC3E}">
        <p14:creationId xmlns:p14="http://schemas.microsoft.com/office/powerpoint/2010/main" val="1634768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358537" y="621019"/>
            <a:ext cx="9601200" cy="1303337"/>
          </a:xfrm>
        </p:spPr>
        <p:txBody>
          <a:bodyPr/>
          <a:lstStyle/>
          <a:p>
            <a:pPr eaLnBrk="1" hangingPunct="1"/>
            <a:r>
              <a:rPr lang="en-GB" altLang="en-US" sz="5400" b="1" u="sng" dirty="0" smtClean="0"/>
              <a:t>Number Talks - Answers </a:t>
            </a:r>
          </a:p>
        </p:txBody>
      </p:sp>
      <p:sp>
        <p:nvSpPr>
          <p:cNvPr id="7174" name="TextBox 8"/>
          <p:cNvSpPr txBox="1">
            <a:spLocks noChangeArrowheads="1"/>
          </p:cNvSpPr>
          <p:nvPr/>
        </p:nvSpPr>
        <p:spPr bwMode="auto">
          <a:xfrm>
            <a:off x="1091597" y="2353269"/>
            <a:ext cx="1116026" cy="523220"/>
          </a:xfrm>
          <a:prstGeom prst="rect">
            <a:avLst/>
          </a:prstGeom>
          <a:solidFill>
            <a:schemeClr val="bg2">
              <a:lumMod val="90000"/>
            </a:schemeClr>
          </a:solid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b="1" dirty="0" smtClean="0"/>
              <a:t>24+26</a:t>
            </a:r>
            <a:endParaRPr lang="en-GB" altLang="en-US" b="1" dirty="0"/>
          </a:p>
        </p:txBody>
      </p:sp>
      <p:sp>
        <p:nvSpPr>
          <p:cNvPr id="7175" name="TextBox 11"/>
          <p:cNvSpPr txBox="1">
            <a:spLocks noChangeArrowheads="1"/>
          </p:cNvSpPr>
          <p:nvPr/>
        </p:nvSpPr>
        <p:spPr bwMode="auto">
          <a:xfrm>
            <a:off x="4946469" y="2353269"/>
            <a:ext cx="1796346" cy="492443"/>
          </a:xfrm>
          <a:prstGeom prst="rect">
            <a:avLst/>
          </a:prstGeom>
          <a:solidFill>
            <a:schemeClr val="bg2">
              <a:lumMod val="90000"/>
            </a:schemeClr>
          </a:solid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2600" b="1" dirty="0" smtClean="0"/>
              <a:t>1231+1233</a:t>
            </a:r>
            <a:endParaRPr lang="en-GB" altLang="en-US" sz="2600" b="1" dirty="0"/>
          </a:p>
        </p:txBody>
      </p:sp>
      <p:sp>
        <p:nvSpPr>
          <p:cNvPr id="7176" name="TextBox 12"/>
          <p:cNvSpPr txBox="1">
            <a:spLocks noChangeArrowheads="1"/>
          </p:cNvSpPr>
          <p:nvPr/>
        </p:nvSpPr>
        <p:spPr bwMode="auto">
          <a:xfrm>
            <a:off x="9279834" y="2426212"/>
            <a:ext cx="1823593" cy="492443"/>
          </a:xfrm>
          <a:prstGeom prst="rect">
            <a:avLst/>
          </a:prstGeom>
          <a:solidFill>
            <a:schemeClr val="bg2">
              <a:lumMod val="90000"/>
            </a:schemeClr>
          </a:solid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2600" b="1" dirty="0" smtClean="0"/>
              <a:t>9849+9851</a:t>
            </a:r>
            <a:endParaRPr lang="en-GB" altLang="en-US" sz="2600" b="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597" y="1622107"/>
            <a:ext cx="946208" cy="68643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6371" y="1622107"/>
            <a:ext cx="875211" cy="74674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0481" y="1622107"/>
            <a:ext cx="1030365" cy="709626"/>
          </a:xfrm>
          <a:prstGeom prst="rect">
            <a:avLst/>
          </a:prstGeom>
        </p:spPr>
      </p:pic>
      <p:sp>
        <p:nvSpPr>
          <p:cNvPr id="7" name="TextBox 6"/>
          <p:cNvSpPr txBox="1"/>
          <p:nvPr/>
        </p:nvSpPr>
        <p:spPr>
          <a:xfrm>
            <a:off x="731520" y="2925444"/>
            <a:ext cx="2913017" cy="2064567"/>
          </a:xfrm>
          <a:prstGeom prst="rect">
            <a:avLst/>
          </a:prstGeom>
          <a:noFill/>
          <a:ln>
            <a:solidFill>
              <a:schemeClr val="tx1"/>
            </a:solidFill>
            <a:prstDash val="sysDot"/>
          </a:ln>
        </p:spPr>
        <p:txBody>
          <a:bodyPr wrap="square" rtlCol="0">
            <a:spAutoFit/>
          </a:bodyPr>
          <a:lstStyle/>
          <a:p>
            <a:endParaRPr lang="en-GB" dirty="0"/>
          </a:p>
        </p:txBody>
      </p:sp>
      <p:sp>
        <p:nvSpPr>
          <p:cNvPr id="13" name="TextBox 12"/>
          <p:cNvSpPr txBox="1"/>
          <p:nvPr/>
        </p:nvSpPr>
        <p:spPr>
          <a:xfrm>
            <a:off x="4383029" y="2918655"/>
            <a:ext cx="2644788" cy="2071356"/>
          </a:xfrm>
          <a:prstGeom prst="rect">
            <a:avLst/>
          </a:prstGeom>
          <a:noFill/>
          <a:ln>
            <a:solidFill>
              <a:schemeClr val="tx1"/>
            </a:solidFill>
            <a:prstDash val="sysDot"/>
          </a:ln>
        </p:spPr>
        <p:txBody>
          <a:bodyPr wrap="square" rtlCol="0">
            <a:spAutoFit/>
          </a:bodyPr>
          <a:lstStyle/>
          <a:p>
            <a:endParaRPr lang="en-GB" dirty="0"/>
          </a:p>
        </p:txBody>
      </p:sp>
      <p:sp>
        <p:nvSpPr>
          <p:cNvPr id="15" name="TextBox 14"/>
          <p:cNvSpPr txBox="1"/>
          <p:nvPr/>
        </p:nvSpPr>
        <p:spPr>
          <a:xfrm>
            <a:off x="8329748" y="2976018"/>
            <a:ext cx="2773679" cy="2013993"/>
          </a:xfrm>
          <a:prstGeom prst="rect">
            <a:avLst/>
          </a:prstGeom>
          <a:noFill/>
          <a:ln>
            <a:solidFill>
              <a:schemeClr val="tx1"/>
            </a:solidFill>
            <a:prstDash val="sysDot"/>
          </a:ln>
        </p:spPr>
        <p:txBody>
          <a:bodyPr wrap="square" rtlCol="0">
            <a:spAutoFit/>
          </a:bodyPr>
          <a:lstStyle/>
          <a:p>
            <a:endParaRPr lang="en-GB" dirty="0"/>
          </a:p>
        </p:txBody>
      </p:sp>
      <p:sp>
        <p:nvSpPr>
          <p:cNvPr id="8" name="Rectangle 7"/>
          <p:cNvSpPr/>
          <p:nvPr/>
        </p:nvSpPr>
        <p:spPr>
          <a:xfrm>
            <a:off x="1770286" y="3492668"/>
            <a:ext cx="835485"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5</a:t>
            </a:r>
            <a:r>
              <a:rPr lang="en-US" sz="5400" b="1" dirty="0" smtClean="0">
                <a:ln w="22225">
                  <a:solidFill>
                    <a:schemeClr val="accent2"/>
                  </a:solidFill>
                  <a:prstDash val="solid"/>
                </a:ln>
                <a:solidFill>
                  <a:schemeClr val="accent2">
                    <a:lumMod val="40000"/>
                    <a:lumOff val="60000"/>
                  </a:schemeClr>
                </a:solidFill>
              </a:rPr>
              <a:t>0</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6" name="Rectangle 15"/>
          <p:cNvSpPr/>
          <p:nvPr/>
        </p:nvSpPr>
        <p:spPr>
          <a:xfrm>
            <a:off x="4962274" y="3418585"/>
            <a:ext cx="1486304"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2464</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7" name="Rectangle 16"/>
          <p:cNvSpPr/>
          <p:nvPr/>
        </p:nvSpPr>
        <p:spPr>
          <a:xfrm>
            <a:off x="8980071" y="3508652"/>
            <a:ext cx="1760418"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19700</a:t>
            </a:r>
          </a:p>
        </p:txBody>
      </p:sp>
      <p:sp>
        <p:nvSpPr>
          <p:cNvPr id="18" name="Rectangle 17"/>
          <p:cNvSpPr/>
          <p:nvPr/>
        </p:nvSpPr>
        <p:spPr>
          <a:xfrm>
            <a:off x="5686765" y="5115268"/>
            <a:ext cx="357790"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 </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2941290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534</TotalTime>
  <Words>1010</Words>
  <Application>Microsoft Office PowerPoint</Application>
  <PresentationFormat>Widescreen</PresentationFormat>
  <Paragraphs>83</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Garamond</vt:lpstr>
      <vt:lpstr>Wingdings</vt:lpstr>
      <vt:lpstr>Organic</vt:lpstr>
      <vt:lpstr>P5/4 – Tuesday 5th May</vt:lpstr>
      <vt:lpstr>Timetable for today </vt:lpstr>
      <vt:lpstr>Morning Prayer</vt:lpstr>
      <vt:lpstr>Diocese of Motherwell</vt:lpstr>
      <vt:lpstr>May Altar</vt:lpstr>
      <vt:lpstr>Mrs Grant’s May Altar</vt:lpstr>
      <vt:lpstr>Numeracy</vt:lpstr>
      <vt:lpstr>Number Talks </vt:lpstr>
      <vt:lpstr>Number Talks - Answers </vt:lpstr>
      <vt:lpstr>Addition</vt:lpstr>
      <vt:lpstr>Literacy – Spelling</vt:lpstr>
      <vt:lpstr>Literacy – Spelling and Grammar</vt:lpstr>
      <vt:lpstr>Literacy – Grammar</vt:lpstr>
      <vt:lpstr>Literacy - Reading</vt:lpstr>
      <vt:lpstr>P.E.</vt:lpstr>
      <vt:lpstr>Spanish</vt:lpstr>
      <vt:lpstr>Grid Work</vt:lpstr>
      <vt:lpstr>Prayer at the End of the Day</vt:lpstr>
      <vt:lpstr>You’re Finished!!!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P5/4 – Monday 20th April</dc:title>
  <dc:creator>Mrs Grant</dc:creator>
  <cp:lastModifiedBy>Mrs Grant</cp:lastModifiedBy>
  <cp:revision>81</cp:revision>
  <dcterms:created xsi:type="dcterms:W3CDTF">2020-04-01T13:42:49Z</dcterms:created>
  <dcterms:modified xsi:type="dcterms:W3CDTF">2020-05-04T15:09:58Z</dcterms:modified>
</cp:coreProperties>
</file>