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0"/>
  </p:notesMasterIdLst>
  <p:handoutMasterIdLst>
    <p:handoutMasterId r:id="rId11"/>
  </p:handoutMasterIdLst>
  <p:sldIdLst>
    <p:sldId id="264" r:id="rId3"/>
    <p:sldId id="276" r:id="rId4"/>
    <p:sldId id="284" r:id="rId5"/>
    <p:sldId id="285" r:id="rId6"/>
    <p:sldId id="287" r:id="rId7"/>
    <p:sldId id="288" r:id="rId8"/>
    <p:sldId id="286" r:id="rId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howGuides="1">
      <p:cViewPr varScale="1">
        <p:scale>
          <a:sx n="59" d="100"/>
          <a:sy n="59" d="100"/>
        </p:scale>
        <p:origin x="-1680" y="-11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13/09/2017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13/09/2017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13/09/2017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13/09/2017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13/09/2017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13/09/2017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13/09/2017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13/09/2017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13/09/2017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13/09/2017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13/09/2017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13/09/2017</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836712"/>
            <a:ext cx="7008574" cy="3960714"/>
          </a:xfrm>
        </p:spPr>
        <p:txBody>
          <a:bodyPr/>
          <a:lstStyle/>
          <a:p>
            <a:r>
              <a:rPr lang="en-US" dirty="0" err="1" smtClean="0"/>
              <a:t>St.Augustine’s</a:t>
            </a:r>
            <a:r>
              <a:rPr lang="en-US" dirty="0" smtClean="0"/>
              <a:t> Primary School</a:t>
            </a:r>
            <a:endParaRPr lang="en-US" dirty="0"/>
          </a:p>
        </p:txBody>
      </p:sp>
      <p:sp>
        <p:nvSpPr>
          <p:cNvPr id="3" name="Subtitle 2"/>
          <p:cNvSpPr>
            <a:spLocks noGrp="1"/>
          </p:cNvSpPr>
          <p:nvPr>
            <p:ph type="subTitle" idx="1"/>
          </p:nvPr>
        </p:nvSpPr>
        <p:spPr/>
        <p:txBody>
          <a:bodyPr/>
          <a:lstStyle/>
          <a:p>
            <a:r>
              <a:rPr lang="en-US" dirty="0"/>
              <a:t> </a:t>
            </a:r>
            <a:r>
              <a:rPr lang="en-US" dirty="0" smtClean="0"/>
              <a:t>          2017 - 2018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884" y="3353313"/>
            <a:ext cx="996702" cy="1255845"/>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HMI Follow Up Visit – Feb’2017</a:t>
            </a:r>
            <a:endParaRPr lang="en-US" dirty="0"/>
          </a:p>
        </p:txBody>
      </p:sp>
      <p:sp>
        <p:nvSpPr>
          <p:cNvPr id="14" name="Content Placeholder 13"/>
          <p:cNvSpPr>
            <a:spLocks noGrp="1"/>
          </p:cNvSpPr>
          <p:nvPr>
            <p:ph idx="1"/>
          </p:nvPr>
        </p:nvSpPr>
        <p:spPr/>
        <p:txBody>
          <a:bodyPr>
            <a:normAutofit fontScale="92500" lnSpcReduction="10000"/>
          </a:bodyPr>
          <a:lstStyle/>
          <a:p>
            <a:r>
              <a:rPr lang="en-US" dirty="0" smtClean="0"/>
              <a:t>The school received a visit in Feb’2017 and a report was published May 2017</a:t>
            </a:r>
          </a:p>
          <a:p>
            <a:r>
              <a:rPr lang="en-US" dirty="0" smtClean="0"/>
              <a:t>The report highlighted key improvements in teaching and learning across the school since the original inspection in Feb’ 2016.  Improvements in attainment and achievement were </a:t>
            </a:r>
            <a:r>
              <a:rPr lang="en-US" dirty="0" smtClean="0"/>
              <a:t>clearly noted</a:t>
            </a:r>
            <a:r>
              <a:rPr lang="en-US" dirty="0" smtClean="0"/>
              <a:t>.  Teachers were </a:t>
            </a:r>
            <a:r>
              <a:rPr lang="en-US" dirty="0" err="1" smtClean="0"/>
              <a:t>recognised</a:t>
            </a:r>
            <a:r>
              <a:rPr lang="en-US" dirty="0" smtClean="0"/>
              <a:t> for their hard work and professional learning to improve the learning environment throughout the school and pupil’s learning experiences.  </a:t>
            </a:r>
          </a:p>
          <a:p>
            <a:r>
              <a:rPr lang="en-US" dirty="0" smtClean="0"/>
              <a:t>As a school community we were delighted with the report and how well children impressed the inspection team.</a:t>
            </a:r>
          </a:p>
          <a:p>
            <a:r>
              <a:rPr lang="en-US" dirty="0" smtClean="0"/>
              <a:t>The report highlighted action points for the school’s ongoing Improvement Agenda.</a:t>
            </a:r>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t>
            </a:r>
            <a:r>
              <a:rPr lang="en-GB" dirty="0" smtClean="0"/>
              <a:t>mprovement Plan 2017 - 2018</a:t>
            </a:r>
            <a:endParaRPr lang="en-GB" dirty="0"/>
          </a:p>
        </p:txBody>
      </p:sp>
      <p:sp>
        <p:nvSpPr>
          <p:cNvPr id="3" name="Content Placeholder 2"/>
          <p:cNvSpPr>
            <a:spLocks noGrp="1"/>
          </p:cNvSpPr>
          <p:nvPr>
            <p:ph idx="1"/>
          </p:nvPr>
        </p:nvSpPr>
        <p:spPr/>
        <p:txBody>
          <a:bodyPr>
            <a:normAutofit/>
          </a:bodyPr>
          <a:lstStyle/>
          <a:p>
            <a:r>
              <a:rPr lang="en-GB" dirty="0" smtClean="0"/>
              <a:t>To further raise attainment in Maths and Literacy and narrow the attainment gap.</a:t>
            </a:r>
          </a:p>
          <a:p>
            <a:r>
              <a:rPr lang="en-GB" dirty="0" smtClean="0"/>
              <a:t>To further embed Health and </a:t>
            </a:r>
            <a:r>
              <a:rPr lang="en-GB" dirty="0" smtClean="0"/>
              <a:t>Wellbeing </a:t>
            </a:r>
            <a:r>
              <a:rPr lang="en-GB" dirty="0" smtClean="0"/>
              <a:t>to ensure coherence and progression</a:t>
            </a:r>
          </a:p>
          <a:p>
            <a:r>
              <a:rPr lang="en-GB" dirty="0" smtClean="0"/>
              <a:t>To further embed a culture of  self-evaluation as a driver for school improvement</a:t>
            </a:r>
            <a:endParaRPr lang="en-GB" dirty="0"/>
          </a:p>
        </p:txBody>
      </p:sp>
    </p:spTree>
    <p:extLst>
      <p:ext uri="{BB962C8B-B14F-4D97-AF65-F5344CB8AC3E}">
        <p14:creationId xmlns:p14="http://schemas.microsoft.com/office/powerpoint/2010/main" val="174884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this be achieved?</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In-service training for all staff – Literacy, Maths and Health and Wellbeing</a:t>
            </a:r>
          </a:p>
          <a:p>
            <a:r>
              <a:rPr lang="en-GB" dirty="0" smtClean="0"/>
              <a:t>Joint collegiate planning at all stages across the school</a:t>
            </a:r>
          </a:p>
          <a:p>
            <a:r>
              <a:rPr lang="en-GB" dirty="0" smtClean="0"/>
              <a:t>Regular ongoing moderation of standards across the school</a:t>
            </a:r>
          </a:p>
          <a:p>
            <a:r>
              <a:rPr lang="en-GB" dirty="0" smtClean="0"/>
              <a:t>Staged intervention</a:t>
            </a:r>
          </a:p>
          <a:p>
            <a:r>
              <a:rPr lang="en-GB" dirty="0" smtClean="0"/>
              <a:t>Support programmes</a:t>
            </a:r>
          </a:p>
          <a:p>
            <a:r>
              <a:rPr lang="en-GB" dirty="0" smtClean="0"/>
              <a:t>Partnership working – school cluster, support agencies within the authority, parents</a:t>
            </a:r>
          </a:p>
          <a:p>
            <a:r>
              <a:rPr lang="en-GB" dirty="0" smtClean="0"/>
              <a:t>Ongoing monitoring of progress and impact on learners</a:t>
            </a:r>
          </a:p>
          <a:p>
            <a:r>
              <a:rPr lang="en-GB" dirty="0" smtClean="0"/>
              <a:t>Leadership at all levels</a:t>
            </a:r>
          </a:p>
          <a:p>
            <a:r>
              <a:rPr lang="en-GB" dirty="0" smtClean="0"/>
              <a:t>Appropriate use made of Pupil Equity Fund to impact on learners and close the attainment gap</a:t>
            </a:r>
          </a:p>
          <a:p>
            <a:pPr marL="0" indent="0">
              <a:buNone/>
            </a:pPr>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80372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Pupil Equity Fund?</a:t>
            </a:r>
            <a:endParaRPr lang="en-US" dirty="0"/>
          </a:p>
        </p:txBody>
      </p:sp>
      <p:sp>
        <p:nvSpPr>
          <p:cNvPr id="3" name="Content Placeholder 2"/>
          <p:cNvSpPr>
            <a:spLocks noGrp="1"/>
          </p:cNvSpPr>
          <p:nvPr>
            <p:ph idx="1"/>
          </p:nvPr>
        </p:nvSpPr>
        <p:spPr/>
        <p:txBody>
          <a:bodyPr/>
          <a:lstStyle/>
          <a:p>
            <a:r>
              <a:rPr lang="en-US" dirty="0" smtClean="0"/>
              <a:t>Pupil Equity Fund is awarded to schools by the Scottish Government to help them respond to the individual needs of their school and to help close the attainment gap.  We all want our children to achieve success and for some children they require extra support to do so.</a:t>
            </a:r>
          </a:p>
          <a:p>
            <a:r>
              <a:rPr lang="en-US" dirty="0" smtClean="0"/>
              <a:t>Our school received £78,000 to make a difference</a:t>
            </a:r>
            <a:endParaRPr lang="en-US" dirty="0"/>
          </a:p>
        </p:txBody>
      </p:sp>
    </p:spTree>
    <p:extLst>
      <p:ext uri="{BB962C8B-B14F-4D97-AF65-F5344CB8AC3E}">
        <p14:creationId xmlns:p14="http://schemas.microsoft.com/office/powerpoint/2010/main" val="27613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we spending our PEF money?</a:t>
            </a:r>
            <a:endParaRPr lang="en-US" dirty="0"/>
          </a:p>
        </p:txBody>
      </p:sp>
      <p:sp>
        <p:nvSpPr>
          <p:cNvPr id="3" name="Content Placeholder 2"/>
          <p:cNvSpPr>
            <a:spLocks noGrp="1"/>
          </p:cNvSpPr>
          <p:nvPr>
            <p:ph idx="1"/>
          </p:nvPr>
        </p:nvSpPr>
        <p:spPr/>
        <p:txBody>
          <a:bodyPr/>
          <a:lstStyle/>
          <a:p>
            <a:r>
              <a:rPr lang="en-US" dirty="0" smtClean="0"/>
              <a:t>Additional staffing – support for learning </a:t>
            </a:r>
            <a:r>
              <a:rPr lang="en-US" dirty="0" err="1" smtClean="0"/>
              <a:t>programme</a:t>
            </a:r>
            <a:r>
              <a:rPr lang="en-US" dirty="0" smtClean="0"/>
              <a:t> across the school, school nurture room for pupils who require support for their social and emotional wellbeing, ICT </a:t>
            </a:r>
            <a:r>
              <a:rPr lang="en-US" dirty="0" err="1" smtClean="0"/>
              <a:t>programme</a:t>
            </a:r>
            <a:r>
              <a:rPr lang="en-US" dirty="0" smtClean="0"/>
              <a:t> across the school to develop digital literacy skills</a:t>
            </a:r>
          </a:p>
          <a:p>
            <a:r>
              <a:rPr lang="en-US" dirty="0" smtClean="0"/>
              <a:t>Improved resourcing for Literacy, </a:t>
            </a:r>
            <a:r>
              <a:rPr lang="en-US" dirty="0" err="1" smtClean="0"/>
              <a:t>Maths</a:t>
            </a:r>
            <a:r>
              <a:rPr lang="en-US" dirty="0" smtClean="0"/>
              <a:t> and ICT</a:t>
            </a:r>
          </a:p>
          <a:p>
            <a:r>
              <a:rPr lang="en-US" dirty="0" smtClean="0"/>
              <a:t>Intervention support </a:t>
            </a:r>
            <a:r>
              <a:rPr lang="en-US" dirty="0" err="1" smtClean="0"/>
              <a:t>programmes</a:t>
            </a:r>
            <a:endParaRPr lang="en-US" dirty="0" smtClean="0"/>
          </a:p>
          <a:p>
            <a:r>
              <a:rPr lang="en-US" dirty="0" smtClean="0"/>
              <a:t>Staff training</a:t>
            </a:r>
          </a:p>
          <a:p>
            <a:r>
              <a:rPr lang="en-US" dirty="0" smtClean="0"/>
              <a:t>Whole school work on Growth Mindset</a:t>
            </a:r>
          </a:p>
          <a:p>
            <a:r>
              <a:rPr lang="en-US" dirty="0" smtClean="0"/>
              <a:t>Focus on building resilience through Physical Education</a:t>
            </a:r>
            <a:endParaRPr lang="en-US" dirty="0"/>
          </a:p>
        </p:txBody>
      </p:sp>
    </p:spTree>
    <p:extLst>
      <p:ext uri="{BB962C8B-B14F-4D97-AF65-F5344CB8AC3E}">
        <p14:creationId xmlns:p14="http://schemas.microsoft.com/office/powerpoint/2010/main" val="362941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Continuing Engagement with HMI </a:t>
            </a:r>
            <a:endParaRPr lang="en-GB" dirty="0"/>
          </a:p>
        </p:txBody>
      </p:sp>
      <p:sp>
        <p:nvSpPr>
          <p:cNvPr id="3" name="Content Placeholder 2"/>
          <p:cNvSpPr>
            <a:spLocks noGrp="1"/>
          </p:cNvSpPr>
          <p:nvPr>
            <p:ph idx="1"/>
          </p:nvPr>
        </p:nvSpPr>
        <p:spPr/>
        <p:txBody>
          <a:bodyPr/>
          <a:lstStyle/>
          <a:p>
            <a:r>
              <a:rPr lang="en-GB" dirty="0" smtClean="0"/>
              <a:t>Authority will report to HMI in regard of the work and progress of the school’s improvement priorities</a:t>
            </a:r>
          </a:p>
          <a:p>
            <a:r>
              <a:rPr lang="en-GB" dirty="0" smtClean="0"/>
              <a:t>HMI will return to the school in February to report upon improvement priorities and their impact on learners.</a:t>
            </a:r>
            <a:endParaRPr lang="en-GB" dirty="0"/>
          </a:p>
        </p:txBody>
      </p:sp>
    </p:spTree>
    <p:extLst>
      <p:ext uri="{BB962C8B-B14F-4D97-AF65-F5344CB8AC3E}">
        <p14:creationId xmlns:p14="http://schemas.microsoft.com/office/powerpoint/2010/main" val="195134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418</Words>
  <Application>Microsoft Macintosh PowerPoint</Application>
  <PresentationFormat>Custom</PresentationFormat>
  <Paragraphs>35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Books 16x9</vt:lpstr>
      <vt:lpstr>St.Augustine’s Primary School</vt:lpstr>
      <vt:lpstr>HMI Follow Up Visit – Feb’2017</vt:lpstr>
      <vt:lpstr>Improvement Plan 2017 - 2018</vt:lpstr>
      <vt:lpstr>How will this be achieved?</vt:lpstr>
      <vt:lpstr>What is Pupil Equity Fund?</vt:lpstr>
      <vt:lpstr>How are we spending our PEF money?</vt:lpstr>
      <vt:lpstr>Continuing Engagement with HMI </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2016-09-01T11:07:41Z</dcterms:created>
  <dcterms:modified xsi:type="dcterms:W3CDTF">2017-09-13T22:52:50Z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