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3"/>
  </p:notesMasterIdLst>
  <p:handoutMasterIdLst>
    <p:handoutMasterId r:id="rId14"/>
  </p:handoutMasterIdLst>
  <p:sldIdLst>
    <p:sldId id="264" r:id="rId3"/>
    <p:sldId id="276" r:id="rId4"/>
    <p:sldId id="282" r:id="rId5"/>
    <p:sldId id="283" r:id="rId6"/>
    <p:sldId id="284" r:id="rId7"/>
    <p:sldId id="285" r:id="rId8"/>
    <p:sldId id="286" r:id="rId9"/>
    <p:sldId id="287" r:id="rId10"/>
    <p:sldId id="288" r:id="rId11"/>
    <p:sldId id="289" r:id="rId12"/>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howGuides="1">
      <p:cViewPr varScale="1">
        <p:scale>
          <a:sx n="94" d="100"/>
          <a:sy n="94" d="100"/>
        </p:scale>
        <p:origin x="-400" y="-104"/>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03/09/2016</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03/09/2016</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03/09/2016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03/09/2016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03/09/2016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03/09/2016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03/09/2016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03/09/2016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03/09/2016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03/09/2016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03/09/2016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en-US"/>
              <a:pPr/>
              <a:t>03/09/2016</a:t>
            </a:fld>
            <a:endParaRPr/>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a:pPr/>
              <a:t>‹#›</a:t>
            </a:fld>
            <a:endParaRPr/>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836712"/>
            <a:ext cx="7008574" cy="3960714"/>
          </a:xfrm>
        </p:spPr>
        <p:txBody>
          <a:bodyPr/>
          <a:lstStyle/>
          <a:p>
            <a:r>
              <a:rPr lang="en-US" dirty="0" err="1" smtClean="0"/>
              <a:t>St.Augustine’s</a:t>
            </a:r>
            <a:r>
              <a:rPr lang="en-US" dirty="0" smtClean="0"/>
              <a:t> Primary School</a:t>
            </a:r>
            <a:endParaRPr lang="en-US" dirty="0"/>
          </a:p>
        </p:txBody>
      </p:sp>
      <p:sp>
        <p:nvSpPr>
          <p:cNvPr id="3" name="Subtitle 2"/>
          <p:cNvSpPr>
            <a:spLocks noGrp="1"/>
          </p:cNvSpPr>
          <p:nvPr>
            <p:ph type="subTitle" idx="1"/>
          </p:nvPr>
        </p:nvSpPr>
        <p:spPr/>
        <p:txBody>
          <a:bodyPr/>
          <a:lstStyle/>
          <a:p>
            <a:r>
              <a:rPr lang="en-US" dirty="0" smtClean="0"/>
              <a:t>Moving Forward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2884" y="3353313"/>
            <a:ext cx="996702" cy="1255845"/>
          </a:xfrm>
          <a:prstGeom prst="rect">
            <a:avLst/>
          </a:prstGeom>
        </p:spPr>
      </p:pic>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Promoting Positive Behaviour</a:t>
            </a:r>
            <a:endParaRPr lang="en-GB" dirty="0"/>
          </a:p>
        </p:txBody>
      </p:sp>
      <p:sp>
        <p:nvSpPr>
          <p:cNvPr id="3" name="Content Placeholder 2"/>
          <p:cNvSpPr>
            <a:spLocks noGrp="1"/>
          </p:cNvSpPr>
          <p:nvPr>
            <p:ph idx="1"/>
          </p:nvPr>
        </p:nvSpPr>
        <p:spPr/>
        <p:txBody>
          <a:bodyPr/>
          <a:lstStyle/>
          <a:p>
            <a:r>
              <a:rPr lang="en-GB" dirty="0" smtClean="0"/>
              <a:t>This session we are introducing a new whole school policy to promote positive behaviour across our school.  It is called ‘Good to be Green.’  It involves children aiming to remain on Green each day. Misdemeanours will result in a verbal warning, followed by an amber card if the teacher feels this is required. A teacher will issue a red card for behaviour that is unacceptable resulting in a loss of some Golden time on a Friday. Every child returns to a green card for the start of the next day.</a:t>
            </a:r>
          </a:p>
          <a:p>
            <a:r>
              <a:rPr lang="en-GB" dirty="0" smtClean="0"/>
              <a:t>Teachers record the issue of red cards with a view to making a referral to the management team if further action is required.</a:t>
            </a:r>
            <a:endParaRPr lang="en-GB" dirty="0"/>
          </a:p>
        </p:txBody>
      </p:sp>
    </p:spTree>
    <p:extLst>
      <p:ext uri="{BB962C8B-B14F-4D97-AF65-F5344CB8AC3E}">
        <p14:creationId xmlns:p14="http://schemas.microsoft.com/office/powerpoint/2010/main" val="69122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HMI Report</a:t>
            </a:r>
            <a:endParaRPr lang="en-US" dirty="0"/>
          </a:p>
        </p:txBody>
      </p:sp>
      <p:sp>
        <p:nvSpPr>
          <p:cNvPr id="14" name="Content Placeholder 13"/>
          <p:cNvSpPr>
            <a:spLocks noGrp="1"/>
          </p:cNvSpPr>
          <p:nvPr>
            <p:ph idx="1"/>
          </p:nvPr>
        </p:nvSpPr>
        <p:spPr/>
        <p:txBody>
          <a:bodyPr/>
          <a:lstStyle/>
          <a:p>
            <a:r>
              <a:rPr lang="en-US" dirty="0" smtClean="0"/>
              <a:t>The school received a visit in Feb’2016 and a report was published May 2016</a:t>
            </a:r>
          </a:p>
          <a:p>
            <a:r>
              <a:rPr lang="en-US" dirty="0" smtClean="0"/>
              <a:t>The report highlighted notable strengths within the school</a:t>
            </a:r>
          </a:p>
          <a:p>
            <a:r>
              <a:rPr lang="en-US" dirty="0" smtClean="0"/>
              <a:t>The report also highlighted action points for the school’s ongoing Improvement Agenda.</a:t>
            </a:r>
            <a:endParaRPr lang="en-US" dirty="0"/>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Strengths</a:t>
            </a:r>
            <a:endParaRPr lang="en-GB" dirty="0"/>
          </a:p>
        </p:txBody>
      </p:sp>
      <p:sp>
        <p:nvSpPr>
          <p:cNvPr id="3" name="Content Placeholder 2"/>
          <p:cNvSpPr>
            <a:spLocks noGrp="1"/>
          </p:cNvSpPr>
          <p:nvPr>
            <p:ph idx="1"/>
          </p:nvPr>
        </p:nvSpPr>
        <p:spPr/>
        <p:txBody>
          <a:bodyPr/>
          <a:lstStyle/>
          <a:p>
            <a:r>
              <a:rPr lang="en-GB" dirty="0" smtClean="0"/>
              <a:t>Polite, friendly children who are pleased with the improved opportunities to learn in and out of school.</a:t>
            </a:r>
          </a:p>
          <a:p>
            <a:r>
              <a:rPr lang="en-GB" dirty="0" smtClean="0"/>
              <a:t>Children’s experiences at the early stages</a:t>
            </a:r>
          </a:p>
          <a:p>
            <a:r>
              <a:rPr lang="en-GB" dirty="0" smtClean="0"/>
              <a:t>The determination of the senior management team to ensure your children learn and achieve well.</a:t>
            </a:r>
            <a:endParaRPr lang="en-GB" dirty="0"/>
          </a:p>
        </p:txBody>
      </p:sp>
    </p:spTree>
    <p:extLst>
      <p:ext uri="{BB962C8B-B14F-4D97-AF65-F5344CB8AC3E}">
        <p14:creationId xmlns:p14="http://schemas.microsoft.com/office/powerpoint/2010/main" val="402747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Action Points</a:t>
            </a:r>
            <a:endParaRPr lang="en-GB" dirty="0"/>
          </a:p>
        </p:txBody>
      </p:sp>
      <p:sp>
        <p:nvSpPr>
          <p:cNvPr id="3" name="Content Placeholder 2"/>
          <p:cNvSpPr>
            <a:spLocks noGrp="1"/>
          </p:cNvSpPr>
          <p:nvPr>
            <p:ph idx="1"/>
          </p:nvPr>
        </p:nvSpPr>
        <p:spPr/>
        <p:txBody>
          <a:bodyPr/>
          <a:lstStyle/>
          <a:p>
            <a:r>
              <a:rPr lang="en-GB" dirty="0" smtClean="0"/>
              <a:t>Improve the quality of learning, teaching and assessment across the school.</a:t>
            </a:r>
          </a:p>
          <a:p>
            <a:r>
              <a:rPr lang="en-GB" dirty="0" smtClean="0"/>
              <a:t>Raise attainment in literacy and numeracy</a:t>
            </a:r>
          </a:p>
          <a:p>
            <a:r>
              <a:rPr lang="en-GB" dirty="0" smtClean="0"/>
              <a:t>Improve the curriculum for all children</a:t>
            </a:r>
          </a:p>
          <a:p>
            <a:r>
              <a:rPr lang="en-GB" dirty="0" smtClean="0"/>
              <a:t>Provide professional learning opportunities for all staff to ensure a shared and agreed understanding of the purpose of self-evaluation to improve the school.</a:t>
            </a:r>
            <a:endParaRPr lang="en-GB" dirty="0"/>
          </a:p>
        </p:txBody>
      </p:sp>
    </p:spTree>
    <p:extLst>
      <p:ext uri="{BB962C8B-B14F-4D97-AF65-F5344CB8AC3E}">
        <p14:creationId xmlns:p14="http://schemas.microsoft.com/office/powerpoint/2010/main" val="403164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a:t>
            </a:r>
            <a:r>
              <a:rPr lang="en-GB" dirty="0" smtClean="0"/>
              <a:t>mprovement Plan 2016 - 2017</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To raise attainment in listening, talking, reading and writing for all learners through effective teaching and learning including careful and detailed monitoring and tracking of learner’s progress at each stage to impact on next steps </a:t>
            </a:r>
          </a:p>
          <a:p>
            <a:r>
              <a:rPr lang="en-GB" dirty="0" smtClean="0"/>
              <a:t>To raise attainment in Maths for all learners by developing effective teaching and learning with a focus on mental agility and number talk.</a:t>
            </a:r>
          </a:p>
          <a:p>
            <a:r>
              <a:rPr lang="en-GB" dirty="0" smtClean="0"/>
              <a:t>Improve the curriculum for all children through the formation of a  curriculum rationale, a review of programmes of study and a knowledge and skills progression framework.</a:t>
            </a:r>
          </a:p>
          <a:p>
            <a:r>
              <a:rPr lang="en-GB" dirty="0" smtClean="0"/>
              <a:t>To provide professional learning opportunities for all staff to ensure a shared and agreed understanding of the purpose of self-evaluation to improve the school as a community of faith and learning with a focus on quality indicators within How Good is Our School 4 and one of the themes within The Catholic School, Developing in Faith.</a:t>
            </a:r>
            <a:endParaRPr lang="en-GB" dirty="0"/>
          </a:p>
        </p:txBody>
      </p:sp>
    </p:spTree>
    <p:extLst>
      <p:ext uri="{BB962C8B-B14F-4D97-AF65-F5344CB8AC3E}">
        <p14:creationId xmlns:p14="http://schemas.microsoft.com/office/powerpoint/2010/main" val="174884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will this be achieved?</a:t>
            </a:r>
            <a:endParaRPr lang="en-GB" dirty="0"/>
          </a:p>
        </p:txBody>
      </p:sp>
      <p:sp>
        <p:nvSpPr>
          <p:cNvPr id="3" name="Content Placeholder 2"/>
          <p:cNvSpPr>
            <a:spLocks noGrp="1"/>
          </p:cNvSpPr>
          <p:nvPr>
            <p:ph idx="1"/>
          </p:nvPr>
        </p:nvSpPr>
        <p:spPr/>
        <p:txBody>
          <a:bodyPr/>
          <a:lstStyle/>
          <a:p>
            <a:r>
              <a:rPr lang="en-GB" dirty="0" smtClean="0"/>
              <a:t>In-service training for all staff – Literacy and  Maths</a:t>
            </a:r>
          </a:p>
          <a:p>
            <a:r>
              <a:rPr lang="en-GB" dirty="0" smtClean="0"/>
              <a:t>Joint collegiate planning at all stages across the school</a:t>
            </a:r>
          </a:p>
          <a:p>
            <a:r>
              <a:rPr lang="en-GB" dirty="0" smtClean="0"/>
              <a:t>Regular ongoing moderation of standards across the school</a:t>
            </a:r>
          </a:p>
          <a:p>
            <a:r>
              <a:rPr lang="en-GB" dirty="0" smtClean="0"/>
              <a:t>Staged intervention</a:t>
            </a:r>
          </a:p>
          <a:p>
            <a:r>
              <a:rPr lang="en-GB" dirty="0" smtClean="0"/>
              <a:t>Support programmes</a:t>
            </a:r>
          </a:p>
          <a:p>
            <a:r>
              <a:rPr lang="en-GB" dirty="0" smtClean="0"/>
              <a:t>Partnership working – school cluster, support agencies within the authority, parents</a:t>
            </a:r>
          </a:p>
          <a:p>
            <a:r>
              <a:rPr lang="en-GB" dirty="0" smtClean="0"/>
              <a:t>Ongoing monitoring of progress and impact on learners</a:t>
            </a:r>
          </a:p>
          <a:p>
            <a:endParaRPr lang="en-GB" dirty="0"/>
          </a:p>
        </p:txBody>
      </p:sp>
    </p:spTree>
    <p:extLst>
      <p:ext uri="{BB962C8B-B14F-4D97-AF65-F5344CB8AC3E}">
        <p14:creationId xmlns:p14="http://schemas.microsoft.com/office/powerpoint/2010/main" val="80372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Continuing Engagement with HMI </a:t>
            </a:r>
            <a:endParaRPr lang="en-GB" dirty="0"/>
          </a:p>
        </p:txBody>
      </p:sp>
      <p:sp>
        <p:nvSpPr>
          <p:cNvPr id="3" name="Content Placeholder 2"/>
          <p:cNvSpPr>
            <a:spLocks noGrp="1"/>
          </p:cNvSpPr>
          <p:nvPr>
            <p:ph idx="1"/>
          </p:nvPr>
        </p:nvSpPr>
        <p:spPr/>
        <p:txBody>
          <a:bodyPr/>
          <a:lstStyle/>
          <a:p>
            <a:r>
              <a:rPr lang="en-GB" dirty="0" smtClean="0"/>
              <a:t>Authority will report to HMI in regard of the work of the school and the progress being made to address key points</a:t>
            </a:r>
          </a:p>
          <a:p>
            <a:r>
              <a:rPr lang="en-GB" dirty="0" smtClean="0"/>
              <a:t>HMI will revisit the school In May to report on the improvements and their impact on learners.</a:t>
            </a:r>
            <a:endParaRPr lang="en-GB" dirty="0"/>
          </a:p>
        </p:txBody>
      </p:sp>
    </p:spTree>
    <p:extLst>
      <p:ext uri="{BB962C8B-B14F-4D97-AF65-F5344CB8AC3E}">
        <p14:creationId xmlns:p14="http://schemas.microsoft.com/office/powerpoint/2010/main" val="195134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Homework</a:t>
            </a:r>
            <a:endParaRPr lang="en-GB" dirty="0"/>
          </a:p>
        </p:txBody>
      </p:sp>
      <p:sp>
        <p:nvSpPr>
          <p:cNvPr id="3" name="Content Placeholder 2"/>
          <p:cNvSpPr>
            <a:spLocks noGrp="1"/>
          </p:cNvSpPr>
          <p:nvPr>
            <p:ph idx="1"/>
          </p:nvPr>
        </p:nvSpPr>
        <p:spPr/>
        <p:txBody>
          <a:bodyPr/>
          <a:lstStyle/>
          <a:p>
            <a:r>
              <a:rPr lang="en-GB" dirty="0" smtClean="0"/>
              <a:t>As a school community we would like to review our Homework Policy and we value your opinion in regard of the value of homework, the amount of homework and also how this informs you about your child’s learning and how it impacts upon your home.</a:t>
            </a:r>
            <a:endParaRPr lang="en-GB" dirty="0"/>
          </a:p>
        </p:txBody>
      </p:sp>
    </p:spTree>
    <p:extLst>
      <p:ext uri="{BB962C8B-B14F-4D97-AF65-F5344CB8AC3E}">
        <p14:creationId xmlns:p14="http://schemas.microsoft.com/office/powerpoint/2010/main" val="358273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Curriculum Rationale</a:t>
            </a:r>
            <a:endParaRPr lang="en-GB" dirty="0"/>
          </a:p>
        </p:txBody>
      </p:sp>
      <p:sp>
        <p:nvSpPr>
          <p:cNvPr id="3" name="Content Placeholder 2"/>
          <p:cNvSpPr>
            <a:spLocks noGrp="1"/>
          </p:cNvSpPr>
          <p:nvPr>
            <p:ph idx="1"/>
          </p:nvPr>
        </p:nvSpPr>
        <p:spPr/>
        <p:txBody>
          <a:bodyPr/>
          <a:lstStyle/>
          <a:p>
            <a:r>
              <a:rPr lang="en-GB" dirty="0" smtClean="0"/>
              <a:t>As a school we are reviewing our Curriculum Rationale. </a:t>
            </a:r>
          </a:p>
          <a:p>
            <a:r>
              <a:rPr lang="en-GB" dirty="0" smtClean="0"/>
              <a:t>We aim, after consulting all stakeholders to make a clear statement in regard of </a:t>
            </a:r>
          </a:p>
          <a:p>
            <a:r>
              <a:rPr lang="en-GB" dirty="0" smtClean="0"/>
              <a:t>‘What </a:t>
            </a:r>
            <a:r>
              <a:rPr lang="en-GB" dirty="0" smtClean="0"/>
              <a:t>it is </a:t>
            </a:r>
            <a:r>
              <a:rPr lang="en-GB" dirty="0" smtClean="0"/>
              <a:t>we want for our children?’ </a:t>
            </a:r>
          </a:p>
          <a:p>
            <a:r>
              <a:rPr lang="en-GB" dirty="0" smtClean="0"/>
              <a:t>‘What are we going to do to achieve this?’</a:t>
            </a:r>
          </a:p>
        </p:txBody>
      </p:sp>
    </p:spTree>
    <p:extLst>
      <p:ext uri="{BB962C8B-B14F-4D97-AF65-F5344CB8AC3E}">
        <p14:creationId xmlns:p14="http://schemas.microsoft.com/office/powerpoint/2010/main" val="336833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0</TotalTime>
  <Words>621</Words>
  <Application>Microsoft Macintosh PowerPoint</Application>
  <PresentationFormat>Custom</PresentationFormat>
  <Paragraphs>41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Books 16x9</vt:lpstr>
      <vt:lpstr>St.Augustine’s Primary School</vt:lpstr>
      <vt:lpstr>HMI Report</vt:lpstr>
      <vt:lpstr>Key Strengths</vt:lpstr>
      <vt:lpstr>Action Points</vt:lpstr>
      <vt:lpstr>Improvement Plan 2016 - 2017</vt:lpstr>
      <vt:lpstr>How will this be achieved?</vt:lpstr>
      <vt:lpstr>Continuing Engagement with HMI </vt:lpstr>
      <vt:lpstr>Homework</vt:lpstr>
      <vt:lpstr>Curriculum Rationale</vt:lpstr>
      <vt:lpstr>Promoting Positive Behaviour</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2016-09-01T11:07:41Z</dcterms:created>
  <dcterms:modified xsi:type="dcterms:W3CDTF">2016-09-03T11:49:35Z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