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A447E10-162C-4C1C-B546-C5EE131EF5F8}" type="datetimeFigureOut">
              <a:rPr lang="en-GB" smtClean="0"/>
              <a:t>29/09/2015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312587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A447E10-162C-4C1C-B546-C5EE131EF5F8}" type="datetimeFigureOut">
              <a:rPr lang="en-GB" smtClean="0"/>
              <a:t>29/09/2015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822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A447E10-162C-4C1C-B546-C5EE131EF5F8}" type="datetimeFigureOut">
              <a:rPr lang="en-GB" smtClean="0"/>
              <a:t>29/09/2015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222648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A447E10-162C-4C1C-B546-C5EE131EF5F8}" type="datetimeFigureOut">
              <a:rPr lang="en-GB" smtClean="0"/>
              <a:t>29/09/2015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243196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447E10-162C-4C1C-B546-C5EE131EF5F8}" type="datetimeFigureOut">
              <a:rPr lang="en-GB" smtClean="0"/>
              <a:t>29/09/2015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284772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A447E10-162C-4C1C-B546-C5EE131EF5F8}" type="datetimeFigureOut">
              <a:rPr lang="en-GB" smtClean="0"/>
              <a:t>29/09/2015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151491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A447E10-162C-4C1C-B546-C5EE131EF5F8}" type="datetimeFigureOut">
              <a:rPr lang="en-GB" smtClean="0"/>
              <a:t>29/09/2015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378499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A447E10-162C-4C1C-B546-C5EE131EF5F8}" type="datetimeFigureOut">
              <a:rPr lang="en-GB" smtClean="0"/>
              <a:t>29/09/2015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95775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47E10-162C-4C1C-B546-C5EE131EF5F8}" type="datetimeFigureOut">
              <a:rPr lang="en-GB" smtClean="0"/>
              <a:t>29/09/2015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255699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47E10-162C-4C1C-B546-C5EE131EF5F8}" type="datetimeFigureOut">
              <a:rPr lang="en-GB" smtClean="0"/>
              <a:t>29/09/2015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21897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47E10-162C-4C1C-B546-C5EE131EF5F8}" type="datetimeFigureOut">
              <a:rPr lang="en-GB" smtClean="0"/>
              <a:t>29/09/2015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ADCDF1-5B56-4652-9B10-C48EC13C73FD}" type="slidenum">
              <a:rPr lang="en-GB" smtClean="0"/>
              <a:t>‹#›</a:t>
            </a:fld>
            <a:endParaRPr lang="en-GB"/>
          </a:p>
        </p:txBody>
      </p:sp>
    </p:spTree>
    <p:extLst>
      <p:ext uri="{BB962C8B-B14F-4D97-AF65-F5344CB8AC3E}">
        <p14:creationId xmlns:p14="http://schemas.microsoft.com/office/powerpoint/2010/main" val="1843240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47E10-162C-4C1C-B546-C5EE131EF5F8}" type="datetimeFigureOut">
              <a:rPr lang="en-GB" smtClean="0"/>
              <a:t>29/09/2015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DCDF1-5B56-4652-9B10-C48EC13C73FD}" type="slidenum">
              <a:rPr lang="en-GB" smtClean="0"/>
              <a:t>‹#›</a:t>
            </a:fld>
            <a:endParaRPr lang="en-GB"/>
          </a:p>
        </p:txBody>
      </p:sp>
    </p:spTree>
    <p:extLst>
      <p:ext uri="{BB962C8B-B14F-4D97-AF65-F5344CB8AC3E}">
        <p14:creationId xmlns:p14="http://schemas.microsoft.com/office/powerpoint/2010/main" val="2728415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pic>
        <p:nvPicPr>
          <p:cNvPr id="9" name="Picture 8"/>
          <p:cNvPicPr>
            <a:picLocks noChangeAspect="1"/>
          </p:cNvPicPr>
          <p:nvPr/>
        </p:nvPicPr>
        <p:blipFill rotWithShape="1">
          <a:blip r:embed="rId2"/>
          <a:srcRect l="-400" t="9728" r="11329" b="5530"/>
          <a:stretch/>
        </p:blipFill>
        <p:spPr>
          <a:xfrm>
            <a:off x="370732" y="1494794"/>
            <a:ext cx="10720137" cy="4178860"/>
          </a:xfrm>
          <a:prstGeom prst="rect">
            <a:avLst/>
          </a:prstGeom>
        </p:spPr>
      </p:pic>
      <p:sp>
        <p:nvSpPr>
          <p:cNvPr id="10" name="Rectangle 9"/>
          <p:cNvSpPr/>
          <p:nvPr/>
        </p:nvSpPr>
        <p:spPr>
          <a:xfrm>
            <a:off x="370732" y="5827543"/>
            <a:ext cx="5460149" cy="584775"/>
          </a:xfrm>
          <a:prstGeom prst="rect">
            <a:avLst/>
          </a:prstGeom>
        </p:spPr>
        <p:txBody>
          <a:bodyPr wrap="none">
            <a:spAutoFit/>
          </a:bodyPr>
          <a:lstStyle/>
          <a:p>
            <a:r>
              <a:rPr lang="en-GB" sz="3200" b="1" i="0" dirty="0" smtClean="0">
                <a:solidFill>
                  <a:srgbClr val="545454"/>
                </a:solidFill>
                <a:effectLst/>
                <a:latin typeface="arial" panose="020B0604020202020204" pitchFamily="34" charset="0"/>
              </a:rPr>
              <a:t>Polyethylene terephthalate</a:t>
            </a:r>
            <a:r>
              <a:rPr lang="en-GB" b="0" i="0" dirty="0" smtClean="0">
                <a:solidFill>
                  <a:srgbClr val="545454"/>
                </a:solidFill>
                <a:effectLst/>
                <a:latin typeface="arial" panose="020B0604020202020204" pitchFamily="34" charset="0"/>
              </a:rPr>
              <a:t> </a:t>
            </a:r>
            <a:endParaRPr lang="en-GB" dirty="0"/>
          </a:p>
        </p:txBody>
      </p:sp>
      <p:sp>
        <p:nvSpPr>
          <p:cNvPr id="11" name="Rectangle 10"/>
          <p:cNvSpPr/>
          <p:nvPr/>
        </p:nvSpPr>
        <p:spPr>
          <a:xfrm>
            <a:off x="6224337" y="5380672"/>
            <a:ext cx="6096000" cy="1200329"/>
          </a:xfrm>
          <a:prstGeom prst="rect">
            <a:avLst/>
          </a:prstGeom>
        </p:spPr>
        <p:txBody>
          <a:bodyPr>
            <a:spAutoFit/>
          </a:bodyPr>
          <a:lstStyle/>
          <a:p>
            <a:r>
              <a:rPr lang="en-GB" b="1" i="0" dirty="0" smtClean="0">
                <a:solidFill>
                  <a:srgbClr val="222222"/>
                </a:solidFill>
                <a:effectLst/>
                <a:latin typeface="arial" panose="020B0604020202020204" pitchFamily="34" charset="0"/>
              </a:rPr>
              <a:t>clear,</a:t>
            </a:r>
            <a:r>
              <a:rPr lang="en-GB" b="0" i="0" dirty="0" smtClean="0">
                <a:solidFill>
                  <a:srgbClr val="222222"/>
                </a:solidFill>
                <a:effectLst/>
                <a:latin typeface="arial" panose="020B0604020202020204" pitchFamily="34" charset="0"/>
              </a:rPr>
              <a:t> tough, </a:t>
            </a:r>
            <a:r>
              <a:rPr lang="en-GB" b="1" i="0" dirty="0" smtClean="0">
                <a:solidFill>
                  <a:srgbClr val="222222"/>
                </a:solidFill>
                <a:effectLst/>
                <a:latin typeface="arial" panose="020B0604020202020204" pitchFamily="34" charset="0"/>
              </a:rPr>
              <a:t>and shatterproof</a:t>
            </a:r>
            <a:r>
              <a:rPr lang="en-GB" b="0" i="0" dirty="0" smtClean="0">
                <a:solidFill>
                  <a:srgbClr val="222222"/>
                </a:solidFill>
                <a:effectLst/>
                <a:latin typeface="arial" panose="020B0604020202020204" pitchFamily="34" charset="0"/>
              </a:rPr>
              <a:t>. It provides a barrier to oxygen, water, and carbon dioxide  </a:t>
            </a:r>
            <a:r>
              <a:rPr lang="en-GB" b="1" i="0" dirty="0" smtClean="0">
                <a:solidFill>
                  <a:srgbClr val="222222"/>
                </a:solidFill>
                <a:effectLst/>
                <a:latin typeface="arial" panose="020B0604020202020204" pitchFamily="34" charset="0"/>
              </a:rPr>
              <a:t>PET's</a:t>
            </a:r>
            <a:r>
              <a:rPr lang="en-GB" b="0" i="0" dirty="0" smtClean="0">
                <a:solidFill>
                  <a:srgbClr val="222222"/>
                </a:solidFill>
                <a:effectLst/>
                <a:latin typeface="arial" panose="020B0604020202020204" pitchFamily="34" charset="0"/>
              </a:rPr>
              <a:t> ability to contain carbon dioxide (carbonation) makes it ideal for use in carbonated soft drink bottles.</a:t>
            </a:r>
            <a:endParaRPr lang="en-GB" dirty="0"/>
          </a:p>
        </p:txBody>
      </p:sp>
    </p:spTree>
    <p:extLst>
      <p:ext uri="{BB962C8B-B14F-4D97-AF65-F5344CB8AC3E}">
        <p14:creationId xmlns:p14="http://schemas.microsoft.com/office/powerpoint/2010/main" val="591910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425" y="1068947"/>
            <a:ext cx="7894749" cy="1231106"/>
          </a:xfrm>
          <a:prstGeom prst="rect">
            <a:avLst/>
          </a:prstGeom>
          <a:noFill/>
        </p:spPr>
        <p:txBody>
          <a:bodyPr wrap="square" rtlCol="0">
            <a:spAutoFit/>
          </a:bodyPr>
          <a:lstStyle/>
          <a:p>
            <a:r>
              <a:rPr lang="en-GB" sz="2400" b="1" dirty="0" smtClean="0"/>
              <a:t>Plastic injection moulding</a:t>
            </a:r>
          </a:p>
          <a:p>
            <a:endParaRPr lang="en-GB" sz="1600" dirty="0"/>
          </a:p>
          <a:p>
            <a:endParaRPr lang="en-GB" sz="1600" dirty="0"/>
          </a:p>
          <a:p>
            <a:r>
              <a:rPr lang="en-GB" sz="1600" dirty="0" smtClean="0"/>
              <a:t> </a:t>
            </a:r>
            <a:endParaRPr lang="en-GB" sz="1600" dirty="0"/>
          </a:p>
        </p:txBody>
      </p:sp>
      <p:pic>
        <p:nvPicPr>
          <p:cNvPr id="5" name="Chair Mou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86390" y="309091"/>
            <a:ext cx="7900618" cy="6320495"/>
          </a:xfrm>
          <a:prstGeom prst="rect">
            <a:avLst/>
          </a:prstGeom>
        </p:spPr>
      </p:pic>
      <p:sp>
        <p:nvSpPr>
          <p:cNvPr id="3" name="Rectangle 2"/>
          <p:cNvSpPr/>
          <p:nvPr/>
        </p:nvSpPr>
        <p:spPr>
          <a:xfrm>
            <a:off x="167425" y="3630733"/>
            <a:ext cx="2665927" cy="646331"/>
          </a:xfrm>
          <a:prstGeom prst="rect">
            <a:avLst/>
          </a:prstGeom>
        </p:spPr>
        <p:txBody>
          <a:bodyPr wrap="square">
            <a:spAutoFit/>
          </a:bodyPr>
          <a:lstStyle/>
          <a:p>
            <a:r>
              <a:rPr lang="en-GB" dirty="0"/>
              <a:t>http://www.youtube.com/watch?v=ed7XJeXl3b4</a:t>
            </a:r>
          </a:p>
        </p:txBody>
      </p:sp>
      <p:sp>
        <p:nvSpPr>
          <p:cNvPr id="6" name="TextBox 5"/>
          <p:cNvSpPr txBox="1"/>
          <p:nvPr/>
        </p:nvSpPr>
        <p:spPr>
          <a:xfrm>
            <a:off x="206062" y="3284672"/>
            <a:ext cx="3103809" cy="369332"/>
          </a:xfrm>
          <a:prstGeom prst="rect">
            <a:avLst/>
          </a:prstGeom>
          <a:noFill/>
        </p:spPr>
        <p:txBody>
          <a:bodyPr wrap="square" rtlCol="0">
            <a:spAutoFit/>
          </a:bodyPr>
          <a:lstStyle/>
          <a:p>
            <a:r>
              <a:rPr lang="en-GB" b="1" dirty="0" smtClean="0"/>
              <a:t>How plastic bottles are made </a:t>
            </a:r>
            <a:endParaRPr lang="en-GB" b="1" dirty="0"/>
          </a:p>
        </p:txBody>
      </p:sp>
    </p:spTree>
    <p:extLst>
      <p:ext uri="{BB962C8B-B14F-4D97-AF65-F5344CB8AC3E}">
        <p14:creationId xmlns:p14="http://schemas.microsoft.com/office/powerpoint/2010/main" val="2704144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sp>
        <p:nvSpPr>
          <p:cNvPr id="2" name="Rectangle 1"/>
          <p:cNvSpPr/>
          <p:nvPr/>
        </p:nvSpPr>
        <p:spPr>
          <a:xfrm>
            <a:off x="369194" y="1804862"/>
            <a:ext cx="6096000" cy="1754326"/>
          </a:xfrm>
          <a:prstGeom prst="rect">
            <a:avLst/>
          </a:prstGeom>
        </p:spPr>
        <p:txBody>
          <a:bodyPr>
            <a:spAutoFit/>
          </a:bodyPr>
          <a:lstStyle/>
          <a:p>
            <a:r>
              <a:rPr lang="en-GB" dirty="0"/>
              <a:t>Polyvinyl Chloride (PVC) is a major plastics material which finds widespread use in building, transport, packaging, electrical/electronic and healthcare applications. PVC is a very durable and long lasting construction material which can be used in a variety of applications, either rigid or flexible, white or black and a wide range of colours in between</a:t>
            </a:r>
          </a:p>
        </p:txBody>
      </p:sp>
      <p:pic>
        <p:nvPicPr>
          <p:cNvPr id="3" name="Picture 2"/>
          <p:cNvPicPr>
            <a:picLocks noChangeAspect="1"/>
          </p:cNvPicPr>
          <p:nvPr/>
        </p:nvPicPr>
        <p:blipFill>
          <a:blip r:embed="rId2"/>
          <a:stretch>
            <a:fillRect/>
          </a:stretch>
        </p:blipFill>
        <p:spPr>
          <a:xfrm>
            <a:off x="7675808" y="1455313"/>
            <a:ext cx="3505401" cy="4555242"/>
          </a:xfrm>
          <a:prstGeom prst="rect">
            <a:avLst/>
          </a:prstGeom>
        </p:spPr>
      </p:pic>
    </p:spTree>
    <p:extLst>
      <p:ext uri="{BB962C8B-B14F-4D97-AF65-F5344CB8AC3E}">
        <p14:creationId xmlns:p14="http://schemas.microsoft.com/office/powerpoint/2010/main" val="2085693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sp>
        <p:nvSpPr>
          <p:cNvPr id="2" name="Rectangle 1"/>
          <p:cNvSpPr/>
          <p:nvPr/>
        </p:nvSpPr>
        <p:spPr>
          <a:xfrm>
            <a:off x="609958" y="5602524"/>
            <a:ext cx="5242141" cy="584775"/>
          </a:xfrm>
          <a:prstGeom prst="rect">
            <a:avLst/>
          </a:prstGeom>
        </p:spPr>
        <p:txBody>
          <a:bodyPr wrap="none">
            <a:spAutoFit/>
          </a:bodyPr>
          <a:lstStyle/>
          <a:p>
            <a:r>
              <a:rPr lang="en-GB" sz="3200" b="0" i="0" dirty="0" smtClean="0">
                <a:solidFill>
                  <a:srgbClr val="545454"/>
                </a:solidFill>
                <a:effectLst/>
                <a:latin typeface="arial" panose="020B0604020202020204" pitchFamily="34" charset="0"/>
              </a:rPr>
              <a:t>Polyethylene (High Density)</a:t>
            </a:r>
            <a:endParaRPr lang="en-GB" sz="3200" dirty="0"/>
          </a:p>
        </p:txBody>
      </p:sp>
      <p:sp>
        <p:nvSpPr>
          <p:cNvPr id="3" name="Rectangle 2"/>
          <p:cNvSpPr/>
          <p:nvPr/>
        </p:nvSpPr>
        <p:spPr>
          <a:xfrm>
            <a:off x="5852099" y="5602524"/>
            <a:ext cx="6096000" cy="923330"/>
          </a:xfrm>
          <a:prstGeom prst="rect">
            <a:avLst/>
          </a:prstGeom>
        </p:spPr>
        <p:txBody>
          <a:bodyPr>
            <a:spAutoFit/>
          </a:bodyPr>
          <a:lstStyle/>
          <a:p>
            <a:r>
              <a:rPr lang="en-GB" b="1" i="0" dirty="0" smtClean="0">
                <a:solidFill>
                  <a:srgbClr val="222222"/>
                </a:solidFill>
                <a:effectLst/>
                <a:latin typeface="Helvetica Neue"/>
              </a:rPr>
              <a:t>Flexible</a:t>
            </a:r>
            <a:r>
              <a:rPr lang="en-GB" b="0" i="0" dirty="0" smtClean="0">
                <a:solidFill>
                  <a:srgbClr val="222222"/>
                </a:solidFill>
                <a:effectLst/>
                <a:latin typeface="Helvetica Neue"/>
              </a:rPr>
              <a:t>, translucent/waxy, </a:t>
            </a:r>
            <a:r>
              <a:rPr lang="en-GB" b="1" i="0" dirty="0" smtClean="0">
                <a:solidFill>
                  <a:srgbClr val="222222"/>
                </a:solidFill>
                <a:effectLst/>
                <a:latin typeface="Helvetica Neue"/>
              </a:rPr>
              <a:t>weatherproof,</a:t>
            </a:r>
            <a:r>
              <a:rPr lang="en-GB" b="0" i="0" dirty="0" smtClean="0">
                <a:solidFill>
                  <a:srgbClr val="222222"/>
                </a:solidFill>
                <a:effectLst/>
                <a:latin typeface="Helvetica Neue"/>
              </a:rPr>
              <a:t> good low temperature toughness (to -60'C), </a:t>
            </a:r>
            <a:r>
              <a:rPr lang="en-GB" b="1" i="0" dirty="0" smtClean="0">
                <a:solidFill>
                  <a:srgbClr val="222222"/>
                </a:solidFill>
                <a:effectLst/>
                <a:latin typeface="Helvetica Neue"/>
              </a:rPr>
              <a:t>easy to process by most methods,</a:t>
            </a:r>
            <a:r>
              <a:rPr lang="en-GB" b="0" i="0" dirty="0" smtClean="0">
                <a:solidFill>
                  <a:srgbClr val="222222"/>
                </a:solidFill>
                <a:effectLst/>
                <a:latin typeface="Helvetica Neue"/>
              </a:rPr>
              <a:t> low cost, </a:t>
            </a:r>
            <a:r>
              <a:rPr lang="en-GB" b="1" i="0" dirty="0" smtClean="0">
                <a:solidFill>
                  <a:srgbClr val="222222"/>
                </a:solidFill>
                <a:effectLst/>
                <a:latin typeface="Helvetica Neue"/>
              </a:rPr>
              <a:t>good chemical resistance.</a:t>
            </a:r>
            <a:endParaRPr lang="en-GB" b="1" dirty="0"/>
          </a:p>
        </p:txBody>
      </p:sp>
      <p:pic>
        <p:nvPicPr>
          <p:cNvPr id="1026" name="Picture 2" descr="http://www.easywaystogogreen.com/wp-content/uploads/2011/08/hdpe_plastic_recycling_guide-237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316" y="1481070"/>
            <a:ext cx="3175979" cy="40202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53263" y="1217363"/>
            <a:ext cx="5534074" cy="3770263"/>
          </a:xfrm>
          <a:prstGeom prst="rect">
            <a:avLst/>
          </a:prstGeom>
          <a:noFill/>
        </p:spPr>
        <p:txBody>
          <a:bodyPr wrap="square" rtlCol="0">
            <a:spAutoFit/>
          </a:bodyPr>
          <a:lstStyle/>
          <a:p>
            <a:r>
              <a:rPr lang="en-GB" sz="23900" dirty="0"/>
              <a:t>=</a:t>
            </a:r>
          </a:p>
        </p:txBody>
      </p:sp>
      <p:pic>
        <p:nvPicPr>
          <p:cNvPr id="7" name="Picture 6"/>
          <p:cNvPicPr>
            <a:picLocks noChangeAspect="1"/>
          </p:cNvPicPr>
          <p:nvPr/>
        </p:nvPicPr>
        <p:blipFill>
          <a:blip r:embed="rId3"/>
          <a:stretch>
            <a:fillRect/>
          </a:stretch>
        </p:blipFill>
        <p:spPr>
          <a:xfrm>
            <a:off x="10084767" y="1366013"/>
            <a:ext cx="1743075" cy="2619375"/>
          </a:xfrm>
          <a:prstGeom prst="rect">
            <a:avLst/>
          </a:prstGeom>
        </p:spPr>
      </p:pic>
      <p:pic>
        <p:nvPicPr>
          <p:cNvPr id="8" name="Picture 7"/>
          <p:cNvPicPr>
            <a:picLocks noChangeAspect="1"/>
          </p:cNvPicPr>
          <p:nvPr/>
        </p:nvPicPr>
        <p:blipFill>
          <a:blip r:embed="rId4"/>
          <a:stretch>
            <a:fillRect/>
          </a:stretch>
        </p:blipFill>
        <p:spPr>
          <a:xfrm>
            <a:off x="6708356" y="1481070"/>
            <a:ext cx="3305527" cy="2144446"/>
          </a:xfrm>
          <a:prstGeom prst="rect">
            <a:avLst/>
          </a:prstGeom>
        </p:spPr>
      </p:pic>
      <p:pic>
        <p:nvPicPr>
          <p:cNvPr id="11" name="Picture 10"/>
          <p:cNvPicPr>
            <a:picLocks noChangeAspect="1"/>
          </p:cNvPicPr>
          <p:nvPr/>
        </p:nvPicPr>
        <p:blipFill>
          <a:blip r:embed="rId5"/>
          <a:stretch>
            <a:fillRect/>
          </a:stretch>
        </p:blipFill>
        <p:spPr>
          <a:xfrm>
            <a:off x="6708356" y="3719567"/>
            <a:ext cx="3305527" cy="1944428"/>
          </a:xfrm>
          <a:prstGeom prst="rect">
            <a:avLst/>
          </a:prstGeom>
        </p:spPr>
      </p:pic>
    </p:spTree>
    <p:extLst>
      <p:ext uri="{BB962C8B-B14F-4D97-AF65-F5344CB8AC3E}">
        <p14:creationId xmlns:p14="http://schemas.microsoft.com/office/powerpoint/2010/main" val="530789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sp>
        <p:nvSpPr>
          <p:cNvPr id="6" name="TextBox 5"/>
          <p:cNvSpPr txBox="1"/>
          <p:nvPr/>
        </p:nvSpPr>
        <p:spPr>
          <a:xfrm>
            <a:off x="5053263" y="1217363"/>
            <a:ext cx="5534074" cy="3770263"/>
          </a:xfrm>
          <a:prstGeom prst="rect">
            <a:avLst/>
          </a:prstGeom>
          <a:noFill/>
        </p:spPr>
        <p:txBody>
          <a:bodyPr wrap="square" rtlCol="0">
            <a:spAutoFit/>
          </a:bodyPr>
          <a:lstStyle/>
          <a:p>
            <a:r>
              <a:rPr lang="en-GB" sz="23900" dirty="0"/>
              <a:t>=</a:t>
            </a:r>
          </a:p>
        </p:txBody>
      </p:sp>
      <p:pic>
        <p:nvPicPr>
          <p:cNvPr id="9" name="Picture 8"/>
          <p:cNvPicPr>
            <a:picLocks noChangeAspect="1"/>
          </p:cNvPicPr>
          <p:nvPr/>
        </p:nvPicPr>
        <p:blipFill>
          <a:blip r:embed="rId2"/>
          <a:stretch>
            <a:fillRect/>
          </a:stretch>
        </p:blipFill>
        <p:spPr>
          <a:xfrm>
            <a:off x="631372" y="1311843"/>
            <a:ext cx="3619500" cy="4856163"/>
          </a:xfrm>
          <a:prstGeom prst="rect">
            <a:avLst/>
          </a:prstGeom>
        </p:spPr>
      </p:pic>
      <p:sp>
        <p:nvSpPr>
          <p:cNvPr id="12" name="Rectangle 11"/>
          <p:cNvSpPr/>
          <p:nvPr/>
        </p:nvSpPr>
        <p:spPr>
          <a:xfrm>
            <a:off x="993450" y="6168006"/>
            <a:ext cx="2895344" cy="584775"/>
          </a:xfrm>
          <a:prstGeom prst="rect">
            <a:avLst/>
          </a:prstGeom>
        </p:spPr>
        <p:txBody>
          <a:bodyPr wrap="none">
            <a:spAutoFit/>
          </a:bodyPr>
          <a:lstStyle/>
          <a:p>
            <a:r>
              <a:rPr lang="en-GB" sz="3200" b="0" i="0" dirty="0" smtClean="0">
                <a:solidFill>
                  <a:srgbClr val="545454"/>
                </a:solidFill>
                <a:effectLst/>
                <a:latin typeface="arial" panose="020B0604020202020204" pitchFamily="34" charset="0"/>
              </a:rPr>
              <a:t>Polypropylene </a:t>
            </a:r>
            <a:endParaRPr lang="en-GB" sz="3200" dirty="0"/>
          </a:p>
        </p:txBody>
      </p:sp>
      <p:pic>
        <p:nvPicPr>
          <p:cNvPr id="10" name="Picture 9"/>
          <p:cNvPicPr>
            <a:picLocks noChangeAspect="1"/>
          </p:cNvPicPr>
          <p:nvPr/>
        </p:nvPicPr>
        <p:blipFill>
          <a:blip r:embed="rId3"/>
          <a:stretch>
            <a:fillRect/>
          </a:stretch>
        </p:blipFill>
        <p:spPr>
          <a:xfrm>
            <a:off x="6622249" y="1516174"/>
            <a:ext cx="2010036" cy="2010036"/>
          </a:xfrm>
          <a:prstGeom prst="rect">
            <a:avLst/>
          </a:prstGeom>
        </p:spPr>
      </p:pic>
      <p:pic>
        <p:nvPicPr>
          <p:cNvPr id="13" name="Picture 12"/>
          <p:cNvPicPr>
            <a:picLocks noChangeAspect="1"/>
          </p:cNvPicPr>
          <p:nvPr/>
        </p:nvPicPr>
        <p:blipFill>
          <a:blip r:embed="rId4"/>
          <a:stretch>
            <a:fillRect/>
          </a:stretch>
        </p:blipFill>
        <p:spPr>
          <a:xfrm>
            <a:off x="8805467" y="1400046"/>
            <a:ext cx="3228543" cy="2133336"/>
          </a:xfrm>
          <a:prstGeom prst="rect">
            <a:avLst/>
          </a:prstGeom>
        </p:spPr>
      </p:pic>
      <p:pic>
        <p:nvPicPr>
          <p:cNvPr id="14" name="Picture 13"/>
          <p:cNvPicPr>
            <a:picLocks noChangeAspect="1"/>
          </p:cNvPicPr>
          <p:nvPr/>
        </p:nvPicPr>
        <p:blipFill>
          <a:blip r:embed="rId5"/>
          <a:stretch>
            <a:fillRect/>
          </a:stretch>
        </p:blipFill>
        <p:spPr>
          <a:xfrm>
            <a:off x="6978400" y="3754497"/>
            <a:ext cx="2285403" cy="1677191"/>
          </a:xfrm>
          <a:prstGeom prst="rect">
            <a:avLst/>
          </a:prstGeom>
        </p:spPr>
      </p:pic>
      <p:sp>
        <p:nvSpPr>
          <p:cNvPr id="15" name="Rectangle 14"/>
          <p:cNvSpPr/>
          <p:nvPr/>
        </p:nvSpPr>
        <p:spPr>
          <a:xfrm>
            <a:off x="9356074" y="5604258"/>
            <a:ext cx="2690451" cy="1015663"/>
          </a:xfrm>
          <a:prstGeom prst="rect">
            <a:avLst/>
          </a:prstGeom>
        </p:spPr>
        <p:txBody>
          <a:bodyPr wrap="square">
            <a:spAutoFit/>
          </a:bodyPr>
          <a:lstStyle/>
          <a:p>
            <a:r>
              <a:rPr lang="en-GB" sz="1200" dirty="0" smtClean="0">
                <a:solidFill>
                  <a:srgbClr val="666666"/>
                </a:solidFill>
                <a:effectLst/>
              </a:rPr>
              <a:t>adjective</a:t>
            </a:r>
            <a:r>
              <a:rPr lang="en-GB" sz="1200" b="0" i="0" dirty="0" smtClean="0">
                <a:solidFill>
                  <a:srgbClr val="666666"/>
                </a:solidFill>
                <a:effectLst/>
                <a:latin typeface="Verdana" panose="020B0604030504040204" pitchFamily="34" charset="0"/>
              </a:rPr>
              <a:t>1.permitting light to pass through but diffusing it so that persons, objects, etc., on the opposite side are not clearly visible</a:t>
            </a:r>
            <a:endParaRPr lang="en-GB" sz="1200" b="0" i="0" dirty="0">
              <a:solidFill>
                <a:srgbClr val="666666"/>
              </a:solidFill>
              <a:effectLst/>
              <a:latin typeface="Verdana" panose="020B0604030504040204" pitchFamily="34" charset="0"/>
            </a:endParaRPr>
          </a:p>
        </p:txBody>
      </p:sp>
      <p:sp>
        <p:nvSpPr>
          <p:cNvPr id="16" name="Rectangle 15"/>
          <p:cNvSpPr/>
          <p:nvPr/>
        </p:nvSpPr>
        <p:spPr>
          <a:xfrm>
            <a:off x="9263803" y="3358763"/>
            <a:ext cx="8035993" cy="2585323"/>
          </a:xfrm>
          <a:prstGeom prst="rect">
            <a:avLst/>
          </a:prstGeom>
        </p:spPr>
        <p:txBody>
          <a:bodyPr wrap="square">
            <a:spAutoFit/>
          </a:bodyPr>
          <a:lstStyle/>
          <a:p>
            <a:pPr>
              <a:buFont typeface="Arial" panose="020B0604020202020204" pitchFamily="34" charset="0"/>
              <a:buChar char="•"/>
            </a:pPr>
            <a:r>
              <a:rPr lang="en-GB" b="0" i="0" dirty="0" smtClean="0">
                <a:effectLst/>
                <a:latin typeface="Helvetica Neue"/>
              </a:rPr>
              <a:t>Good chemical resistance</a:t>
            </a:r>
          </a:p>
          <a:p>
            <a:pPr>
              <a:buFont typeface="Arial" panose="020B0604020202020204" pitchFamily="34" charset="0"/>
              <a:buChar char="•"/>
            </a:pPr>
            <a:r>
              <a:rPr lang="en-GB" b="0" i="0" dirty="0" smtClean="0">
                <a:effectLst/>
                <a:latin typeface="Helvetica Neue"/>
              </a:rPr>
              <a:t>Tough</a:t>
            </a:r>
          </a:p>
          <a:p>
            <a:pPr>
              <a:buFont typeface="Arial" panose="020B0604020202020204" pitchFamily="34" charset="0"/>
              <a:buChar char="•"/>
            </a:pPr>
            <a:r>
              <a:rPr lang="en-GB" b="0" i="0" dirty="0" smtClean="0">
                <a:effectLst/>
                <a:latin typeface="Helvetica Neue"/>
              </a:rPr>
              <a:t>Good fatigue resistance</a:t>
            </a:r>
          </a:p>
          <a:p>
            <a:pPr>
              <a:buFont typeface="Arial" panose="020B0604020202020204" pitchFamily="34" charset="0"/>
              <a:buChar char="•"/>
            </a:pPr>
            <a:r>
              <a:rPr lang="en-GB" b="0" i="0" dirty="0" smtClean="0">
                <a:effectLst/>
                <a:latin typeface="Helvetica Neue"/>
              </a:rPr>
              <a:t>Integral hinge property</a:t>
            </a:r>
          </a:p>
          <a:p>
            <a:pPr>
              <a:buFont typeface="Arial" panose="020B0604020202020204" pitchFamily="34" charset="0"/>
              <a:buChar char="•"/>
            </a:pPr>
            <a:r>
              <a:rPr lang="en-GB" dirty="0" smtClean="0">
                <a:latin typeface="Helvetica Neue"/>
              </a:rPr>
              <a:t>Cheap</a:t>
            </a:r>
          </a:p>
          <a:p>
            <a:pPr>
              <a:buFont typeface="Arial" panose="020B0604020202020204" pitchFamily="34" charset="0"/>
              <a:buChar char="•"/>
            </a:pPr>
            <a:r>
              <a:rPr lang="en-GB" b="0" i="0" dirty="0" smtClean="0">
                <a:effectLst/>
                <a:latin typeface="Helvetica Neue"/>
              </a:rPr>
              <a:t>Comes in a variety of colours</a:t>
            </a:r>
          </a:p>
          <a:p>
            <a:pPr>
              <a:buFont typeface="Arial" panose="020B0604020202020204" pitchFamily="34" charset="0"/>
              <a:buChar char="•"/>
            </a:pPr>
            <a:r>
              <a:rPr lang="en-GB" b="0" i="0" dirty="0" smtClean="0">
                <a:effectLst/>
                <a:latin typeface="Helvetica Neue"/>
              </a:rPr>
              <a:t>Good heat resistance</a:t>
            </a:r>
          </a:p>
          <a:p>
            <a:pPr>
              <a:buFont typeface="Arial" panose="020B0604020202020204" pitchFamily="34" charset="0"/>
              <a:buChar char="•"/>
            </a:pPr>
            <a:r>
              <a:rPr lang="en-GB" b="0" i="0" dirty="0" smtClean="0">
                <a:effectLst/>
                <a:latin typeface="Helvetica Neue"/>
              </a:rPr>
              <a:t>Translucent</a:t>
            </a:r>
          </a:p>
          <a:p>
            <a:pPr>
              <a:buFont typeface="Arial" panose="020B0604020202020204" pitchFamily="34" charset="0"/>
              <a:buChar char="•"/>
            </a:pPr>
            <a:endParaRPr lang="en-GB" b="0" i="0" dirty="0">
              <a:effectLst/>
              <a:latin typeface="Helvetica Neue"/>
            </a:endParaRPr>
          </a:p>
        </p:txBody>
      </p:sp>
    </p:spTree>
    <p:extLst>
      <p:ext uri="{BB962C8B-B14F-4D97-AF65-F5344CB8AC3E}">
        <p14:creationId xmlns:p14="http://schemas.microsoft.com/office/powerpoint/2010/main" val="3395344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sp>
        <p:nvSpPr>
          <p:cNvPr id="6" name="TextBox 5"/>
          <p:cNvSpPr txBox="1"/>
          <p:nvPr/>
        </p:nvSpPr>
        <p:spPr>
          <a:xfrm>
            <a:off x="5053263" y="1217363"/>
            <a:ext cx="5534074" cy="3770263"/>
          </a:xfrm>
          <a:prstGeom prst="rect">
            <a:avLst/>
          </a:prstGeom>
          <a:noFill/>
        </p:spPr>
        <p:txBody>
          <a:bodyPr wrap="square" rtlCol="0">
            <a:spAutoFit/>
          </a:bodyPr>
          <a:lstStyle/>
          <a:p>
            <a:r>
              <a:rPr lang="en-GB" sz="23900" dirty="0" smtClean="0"/>
              <a:t>=</a:t>
            </a:r>
            <a:endParaRPr lang="en-GB" sz="23900" dirty="0"/>
          </a:p>
        </p:txBody>
      </p:sp>
      <p:sp>
        <p:nvSpPr>
          <p:cNvPr id="12" name="Rectangle 11"/>
          <p:cNvSpPr/>
          <p:nvPr/>
        </p:nvSpPr>
        <p:spPr>
          <a:xfrm>
            <a:off x="539239" y="6112089"/>
            <a:ext cx="5195653" cy="584775"/>
          </a:xfrm>
          <a:prstGeom prst="rect">
            <a:avLst/>
          </a:prstGeom>
        </p:spPr>
        <p:txBody>
          <a:bodyPr wrap="none">
            <a:spAutoFit/>
          </a:bodyPr>
          <a:lstStyle/>
          <a:p>
            <a:r>
              <a:rPr lang="en-GB" sz="3200" b="0" i="0" dirty="0" smtClean="0">
                <a:solidFill>
                  <a:srgbClr val="545454"/>
                </a:solidFill>
                <a:effectLst/>
                <a:latin typeface="arial" panose="020B0604020202020204" pitchFamily="34" charset="0"/>
              </a:rPr>
              <a:t>Polyethylene (low density)  </a:t>
            </a:r>
            <a:endParaRPr lang="en-GB" sz="3200" dirty="0"/>
          </a:p>
        </p:txBody>
      </p:sp>
      <p:pic>
        <p:nvPicPr>
          <p:cNvPr id="2" name="Picture 1"/>
          <p:cNvPicPr>
            <a:picLocks noChangeAspect="1"/>
          </p:cNvPicPr>
          <p:nvPr/>
        </p:nvPicPr>
        <p:blipFill>
          <a:blip r:embed="rId2"/>
          <a:stretch>
            <a:fillRect/>
          </a:stretch>
        </p:blipFill>
        <p:spPr>
          <a:xfrm>
            <a:off x="539239" y="1627529"/>
            <a:ext cx="4484560" cy="4484560"/>
          </a:xfrm>
          <a:prstGeom prst="rect">
            <a:avLst/>
          </a:prstGeom>
        </p:spPr>
      </p:pic>
      <p:sp>
        <p:nvSpPr>
          <p:cNvPr id="3" name="Rectangle 2"/>
          <p:cNvSpPr/>
          <p:nvPr/>
        </p:nvSpPr>
        <p:spPr>
          <a:xfrm>
            <a:off x="9769643" y="1452647"/>
            <a:ext cx="6096000" cy="923330"/>
          </a:xfrm>
          <a:prstGeom prst="rect">
            <a:avLst/>
          </a:prstGeom>
        </p:spPr>
        <p:txBody>
          <a:bodyPr>
            <a:spAutoFit/>
          </a:bodyPr>
          <a:lstStyle/>
          <a:p>
            <a:pPr>
              <a:buFont typeface="Arial" panose="020B0604020202020204" pitchFamily="34" charset="0"/>
              <a:buChar char="•"/>
            </a:pPr>
            <a:r>
              <a:rPr lang="en-GB" b="0" i="0" dirty="0" smtClean="0">
                <a:solidFill>
                  <a:srgbClr val="023761"/>
                </a:solidFill>
                <a:effectLst/>
                <a:latin typeface="Verdana" panose="020B0604030504040204" pitchFamily="34" charset="0"/>
              </a:rPr>
              <a:t>Dry cleaning bags</a:t>
            </a:r>
          </a:p>
          <a:p>
            <a:pPr>
              <a:buFont typeface="Arial" panose="020B0604020202020204" pitchFamily="34" charset="0"/>
              <a:buChar char="•"/>
            </a:pPr>
            <a:r>
              <a:rPr lang="en-GB" b="0" i="0" dirty="0" smtClean="0">
                <a:solidFill>
                  <a:srgbClr val="023761"/>
                </a:solidFill>
                <a:effectLst/>
                <a:latin typeface="Verdana" panose="020B0604030504040204" pitchFamily="34" charset="0"/>
              </a:rPr>
              <a:t>Shopping bags</a:t>
            </a:r>
          </a:p>
          <a:p>
            <a:pPr>
              <a:buFont typeface="Arial" panose="020B0604020202020204" pitchFamily="34" charset="0"/>
              <a:buChar char="•"/>
            </a:pPr>
            <a:r>
              <a:rPr lang="en-GB" b="0" i="0" dirty="0" smtClean="0">
                <a:solidFill>
                  <a:srgbClr val="023761"/>
                </a:solidFill>
                <a:effectLst/>
                <a:latin typeface="Verdana" panose="020B0604030504040204" pitchFamily="34" charset="0"/>
              </a:rPr>
              <a:t>Plastic food wrap</a:t>
            </a:r>
            <a:endParaRPr lang="en-GB" b="0" i="0" dirty="0">
              <a:solidFill>
                <a:srgbClr val="023761"/>
              </a:solidFill>
              <a:effectLst/>
              <a:latin typeface="Verdana" panose="020B0604030504040204" pitchFamily="34" charset="0"/>
            </a:endParaRPr>
          </a:p>
        </p:txBody>
      </p:sp>
      <p:pic>
        <p:nvPicPr>
          <p:cNvPr id="7" name="Picture 6"/>
          <p:cNvPicPr>
            <a:picLocks noChangeAspect="1"/>
          </p:cNvPicPr>
          <p:nvPr/>
        </p:nvPicPr>
        <p:blipFill>
          <a:blip r:embed="rId3"/>
          <a:stretch>
            <a:fillRect/>
          </a:stretch>
        </p:blipFill>
        <p:spPr>
          <a:xfrm>
            <a:off x="6516353" y="1452647"/>
            <a:ext cx="3253290" cy="3253290"/>
          </a:xfrm>
          <a:prstGeom prst="rect">
            <a:avLst/>
          </a:prstGeom>
        </p:spPr>
      </p:pic>
      <p:sp>
        <p:nvSpPr>
          <p:cNvPr id="8" name="Rectangle 7"/>
          <p:cNvSpPr/>
          <p:nvPr/>
        </p:nvSpPr>
        <p:spPr>
          <a:xfrm>
            <a:off x="5785127" y="4967720"/>
            <a:ext cx="4070345" cy="369332"/>
          </a:xfrm>
          <a:prstGeom prst="rect">
            <a:avLst/>
          </a:prstGeom>
        </p:spPr>
        <p:txBody>
          <a:bodyPr wrap="none">
            <a:spAutoFit/>
          </a:bodyPr>
          <a:lstStyle/>
          <a:p>
            <a:r>
              <a:rPr lang="en-GB" b="1" dirty="0">
                <a:solidFill>
                  <a:srgbClr val="252525"/>
                </a:solidFill>
                <a:latin typeface="Arial" panose="020B0604020202020204" pitchFamily="34" charset="0"/>
              </a:rPr>
              <a:t>flexible, </a:t>
            </a:r>
            <a:r>
              <a:rPr lang="en-GB" dirty="0">
                <a:solidFill>
                  <a:srgbClr val="252525"/>
                </a:solidFill>
                <a:latin typeface="Arial" panose="020B0604020202020204" pitchFamily="34" charset="0"/>
              </a:rPr>
              <a:t>and tough </a:t>
            </a:r>
            <a:r>
              <a:rPr lang="en-GB" b="1" dirty="0" smtClean="0">
                <a:solidFill>
                  <a:srgbClr val="252525"/>
                </a:solidFill>
                <a:latin typeface="Arial" panose="020B0604020202020204" pitchFamily="34" charset="0"/>
              </a:rPr>
              <a:t>and is </a:t>
            </a:r>
            <a:r>
              <a:rPr lang="en-GB" b="1" dirty="0">
                <a:solidFill>
                  <a:srgbClr val="252525"/>
                </a:solidFill>
                <a:latin typeface="Arial" panose="020B0604020202020204" pitchFamily="34" charset="0"/>
              </a:rPr>
              <a:t>breakable.</a:t>
            </a:r>
            <a:endParaRPr lang="en-GB" b="1" dirty="0"/>
          </a:p>
        </p:txBody>
      </p:sp>
      <p:sp>
        <p:nvSpPr>
          <p:cNvPr id="9" name="Rectangle 8"/>
          <p:cNvSpPr/>
          <p:nvPr/>
        </p:nvSpPr>
        <p:spPr>
          <a:xfrm>
            <a:off x="5734892" y="5414522"/>
            <a:ext cx="6096000" cy="1200329"/>
          </a:xfrm>
          <a:prstGeom prst="rect">
            <a:avLst/>
          </a:prstGeom>
        </p:spPr>
        <p:txBody>
          <a:bodyPr>
            <a:spAutoFit/>
          </a:bodyPr>
          <a:lstStyle/>
          <a:p>
            <a:r>
              <a:rPr lang="en-GB" dirty="0">
                <a:solidFill>
                  <a:srgbClr val="222222"/>
                </a:solidFill>
                <a:latin typeface="Helvetica Neue"/>
              </a:rPr>
              <a:t>Film for packaging is one of the largest markets for low density polyethylene. Low cost, ease of sealing and good product protection have helped to make film the largest polyethylene market</a:t>
            </a:r>
            <a:endParaRPr lang="en-GB" dirty="0"/>
          </a:p>
        </p:txBody>
      </p:sp>
    </p:spTree>
    <p:extLst>
      <p:ext uri="{BB962C8B-B14F-4D97-AF65-F5344CB8AC3E}">
        <p14:creationId xmlns:p14="http://schemas.microsoft.com/office/powerpoint/2010/main" val="3601746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sp>
        <p:nvSpPr>
          <p:cNvPr id="10" name="Rectangle 9"/>
          <p:cNvSpPr/>
          <p:nvPr/>
        </p:nvSpPr>
        <p:spPr>
          <a:xfrm>
            <a:off x="5765442" y="1481070"/>
            <a:ext cx="6096000" cy="2862322"/>
          </a:xfrm>
          <a:prstGeom prst="rect">
            <a:avLst/>
          </a:prstGeom>
        </p:spPr>
        <p:txBody>
          <a:bodyPr>
            <a:spAutoFit/>
          </a:bodyPr>
          <a:lstStyle/>
          <a:p>
            <a:r>
              <a:rPr lang="en-GB" dirty="0" smtClean="0"/>
              <a:t>PMMA (polymathic </a:t>
            </a:r>
            <a:r>
              <a:rPr lang="en-GB" dirty="0"/>
              <a:t>methacrylate</a:t>
            </a:r>
            <a:r>
              <a:rPr lang="en-GB" dirty="0" smtClean="0"/>
              <a:t>) or ACRYLIC as its also known  is </a:t>
            </a:r>
            <a:r>
              <a:rPr lang="en-GB" dirty="0"/>
              <a:t>both a thermoplastic and transparent plastic. Two of the most common brand names are </a:t>
            </a:r>
            <a:r>
              <a:rPr lang="en-GB" dirty="0" err="1"/>
              <a:t>Plexiglass</a:t>
            </a:r>
            <a:r>
              <a:rPr lang="en-GB" dirty="0"/>
              <a:t> and Lucite and it is also commonly known as acrylic glass, </a:t>
            </a:r>
            <a:r>
              <a:rPr lang="en-GB" dirty="0" err="1" smtClean="0"/>
              <a:t>perspex</a:t>
            </a:r>
            <a:r>
              <a:rPr lang="en-GB" dirty="0" smtClean="0"/>
              <a:t> </a:t>
            </a:r>
            <a:r>
              <a:rPr lang="en-GB" dirty="0"/>
              <a:t>or </a:t>
            </a:r>
            <a:r>
              <a:rPr lang="en-GB" dirty="0" err="1"/>
              <a:t>plexiglas</a:t>
            </a:r>
            <a:r>
              <a:rPr lang="en-GB" dirty="0"/>
              <a:t>. </a:t>
            </a:r>
            <a:endParaRPr lang="en-GB" dirty="0" smtClean="0"/>
          </a:p>
          <a:p>
            <a:endParaRPr lang="en-GB" dirty="0"/>
          </a:p>
          <a:p>
            <a:r>
              <a:rPr lang="en-GB" dirty="0" smtClean="0"/>
              <a:t>It </a:t>
            </a:r>
            <a:r>
              <a:rPr lang="en-GB" dirty="0"/>
              <a:t>is often used as an alternative to glass and is preferred for many applications because of its moderate properties, easy handling, easy processing and low cost. </a:t>
            </a:r>
            <a:r>
              <a:rPr lang="en-GB" b="1" dirty="0"/>
              <a:t>However, acrylic is not recommended for use in structural applications because of its poor impact resistance.</a:t>
            </a:r>
          </a:p>
        </p:txBody>
      </p:sp>
      <p:pic>
        <p:nvPicPr>
          <p:cNvPr id="14" name="Picture 13"/>
          <p:cNvPicPr>
            <a:picLocks noChangeAspect="1"/>
          </p:cNvPicPr>
          <p:nvPr/>
        </p:nvPicPr>
        <p:blipFill rotWithShape="1">
          <a:blip r:embed="rId2"/>
          <a:srcRect l="36011" t="42562" r="54388" b="40537"/>
          <a:stretch/>
        </p:blipFill>
        <p:spPr>
          <a:xfrm>
            <a:off x="231819" y="1481070"/>
            <a:ext cx="4340181" cy="4295433"/>
          </a:xfrm>
          <a:prstGeom prst="rect">
            <a:avLst/>
          </a:prstGeom>
        </p:spPr>
      </p:pic>
      <p:sp>
        <p:nvSpPr>
          <p:cNvPr id="15" name="Rectangle 14"/>
          <p:cNvSpPr/>
          <p:nvPr/>
        </p:nvSpPr>
        <p:spPr>
          <a:xfrm>
            <a:off x="346200" y="5785020"/>
            <a:ext cx="3595921" cy="369332"/>
          </a:xfrm>
          <a:prstGeom prst="rect">
            <a:avLst/>
          </a:prstGeom>
        </p:spPr>
        <p:txBody>
          <a:bodyPr wrap="none">
            <a:spAutoFit/>
          </a:bodyPr>
          <a:lstStyle/>
          <a:p>
            <a:r>
              <a:rPr lang="en-GB" dirty="0">
                <a:solidFill>
                  <a:srgbClr val="555555"/>
                </a:solidFill>
                <a:latin typeface="Helvetica Neue"/>
              </a:rPr>
              <a:t>PMMA </a:t>
            </a:r>
            <a:r>
              <a:rPr lang="en-GB" dirty="0" smtClean="0">
                <a:solidFill>
                  <a:srgbClr val="555555"/>
                </a:solidFill>
                <a:latin typeface="Helvetica Neue"/>
              </a:rPr>
              <a:t>(</a:t>
            </a:r>
            <a:r>
              <a:rPr lang="en-GB" dirty="0" err="1" smtClean="0">
                <a:solidFill>
                  <a:srgbClr val="555555"/>
                </a:solidFill>
                <a:latin typeface="Helvetica Neue"/>
              </a:rPr>
              <a:t>Polymethyl</a:t>
            </a:r>
            <a:r>
              <a:rPr lang="en-GB" dirty="0" smtClean="0">
                <a:solidFill>
                  <a:srgbClr val="555555"/>
                </a:solidFill>
                <a:latin typeface="Helvetica Neue"/>
              </a:rPr>
              <a:t> Methacrylate)</a:t>
            </a:r>
            <a:endParaRPr lang="en-GB" dirty="0"/>
          </a:p>
        </p:txBody>
      </p:sp>
      <p:sp>
        <p:nvSpPr>
          <p:cNvPr id="16" name="Rectangle 15"/>
          <p:cNvSpPr/>
          <p:nvPr/>
        </p:nvSpPr>
        <p:spPr>
          <a:xfrm>
            <a:off x="231819" y="6154352"/>
            <a:ext cx="6096000" cy="646331"/>
          </a:xfrm>
          <a:prstGeom prst="rect">
            <a:avLst/>
          </a:prstGeom>
        </p:spPr>
        <p:txBody>
          <a:bodyPr>
            <a:spAutoFit/>
          </a:bodyPr>
          <a:lstStyle/>
          <a:p>
            <a:r>
              <a:rPr lang="en-GB" dirty="0">
                <a:solidFill>
                  <a:srgbClr val="555555"/>
                </a:solidFill>
                <a:latin typeface="Helvetica Neue"/>
              </a:rPr>
              <a:t>Acrylic plastics are available in three forms: flat sheets, elongated shapes (rods and tubes), and </a:t>
            </a:r>
            <a:r>
              <a:rPr lang="en-GB" dirty="0" err="1">
                <a:solidFill>
                  <a:srgbClr val="555555"/>
                </a:solidFill>
                <a:latin typeface="Helvetica Neue"/>
              </a:rPr>
              <a:t>molding</a:t>
            </a:r>
            <a:r>
              <a:rPr lang="en-GB" dirty="0">
                <a:solidFill>
                  <a:srgbClr val="555555"/>
                </a:solidFill>
                <a:latin typeface="Helvetica Neue"/>
              </a:rPr>
              <a:t> powder. </a:t>
            </a:r>
            <a:endParaRPr lang="en-GB" dirty="0"/>
          </a:p>
        </p:txBody>
      </p:sp>
      <p:sp>
        <p:nvSpPr>
          <p:cNvPr id="17" name="Rectangle 16"/>
          <p:cNvSpPr/>
          <p:nvPr/>
        </p:nvSpPr>
        <p:spPr>
          <a:xfrm>
            <a:off x="218940" y="1589768"/>
            <a:ext cx="1520609" cy="369332"/>
          </a:xfrm>
          <a:prstGeom prst="rect">
            <a:avLst/>
          </a:prstGeom>
        </p:spPr>
        <p:txBody>
          <a:bodyPr wrap="none">
            <a:spAutoFit/>
          </a:bodyPr>
          <a:lstStyle/>
          <a:p>
            <a:r>
              <a:rPr lang="en-GB" dirty="0"/>
              <a:t>Thermoplastic</a:t>
            </a:r>
          </a:p>
        </p:txBody>
      </p:sp>
      <p:sp>
        <p:nvSpPr>
          <p:cNvPr id="18" name="Rectangle 17"/>
          <p:cNvSpPr/>
          <p:nvPr/>
        </p:nvSpPr>
        <p:spPr>
          <a:xfrm>
            <a:off x="6442200" y="4703813"/>
            <a:ext cx="5522273" cy="2031325"/>
          </a:xfrm>
          <a:prstGeom prst="rect">
            <a:avLst/>
          </a:prstGeom>
          <a:solidFill>
            <a:srgbClr val="FFC000"/>
          </a:solidFill>
        </p:spPr>
        <p:txBody>
          <a:bodyPr wrap="square">
            <a:spAutoFit/>
          </a:bodyPr>
          <a:lstStyle/>
          <a:p>
            <a:r>
              <a:rPr lang="en-GB" dirty="0">
                <a:solidFill>
                  <a:srgbClr val="555555"/>
                </a:solidFill>
                <a:latin typeface="Helvetica Neue"/>
              </a:rPr>
              <a:t>• Disadvantages:</a:t>
            </a:r>
          </a:p>
          <a:p>
            <a:pPr>
              <a:buFont typeface="+mj-lt"/>
              <a:buAutoNum type="arabicPeriod"/>
            </a:pPr>
            <a:r>
              <a:rPr lang="en-GB" dirty="0">
                <a:solidFill>
                  <a:srgbClr val="555555"/>
                </a:solidFill>
                <a:latin typeface="Helvetica Neue"/>
              </a:rPr>
              <a:t>Poor solvent resistance</a:t>
            </a:r>
          </a:p>
          <a:p>
            <a:pPr>
              <a:buFont typeface="+mj-lt"/>
              <a:buAutoNum type="arabicPeriod"/>
            </a:pPr>
            <a:r>
              <a:rPr lang="en-GB" dirty="0">
                <a:solidFill>
                  <a:srgbClr val="555555"/>
                </a:solidFill>
                <a:latin typeface="Helvetica Neue"/>
              </a:rPr>
              <a:t>Possibility of stress cracking</a:t>
            </a:r>
          </a:p>
          <a:p>
            <a:pPr>
              <a:buFont typeface="+mj-lt"/>
              <a:buAutoNum type="arabicPeriod"/>
            </a:pPr>
            <a:r>
              <a:rPr lang="en-GB" dirty="0">
                <a:solidFill>
                  <a:srgbClr val="555555"/>
                </a:solidFill>
                <a:latin typeface="Helvetica Neue"/>
              </a:rPr>
              <a:t>Combustibility</a:t>
            </a:r>
          </a:p>
          <a:p>
            <a:pPr>
              <a:buFont typeface="+mj-lt"/>
              <a:buAutoNum type="arabicPeriod"/>
            </a:pPr>
            <a:r>
              <a:rPr lang="en-GB" dirty="0">
                <a:solidFill>
                  <a:srgbClr val="555555"/>
                </a:solidFill>
                <a:latin typeface="Helvetica Neue"/>
              </a:rPr>
              <a:t>Limited continuous service temperature of 93C and 200F</a:t>
            </a:r>
          </a:p>
          <a:p>
            <a:pPr>
              <a:buFont typeface="+mj-lt"/>
              <a:buAutoNum type="arabicPeriod"/>
            </a:pPr>
            <a:r>
              <a:rPr lang="en-GB" dirty="0">
                <a:solidFill>
                  <a:srgbClr val="555555"/>
                </a:solidFill>
                <a:latin typeface="Helvetica Neue"/>
              </a:rPr>
              <a:t>Inflexibility</a:t>
            </a:r>
            <a:endParaRPr lang="en-GB" b="0" i="0" dirty="0">
              <a:solidFill>
                <a:srgbClr val="555555"/>
              </a:solidFill>
              <a:effectLst/>
              <a:latin typeface="Helvetica Neue"/>
            </a:endParaRPr>
          </a:p>
        </p:txBody>
      </p:sp>
      <p:pic>
        <p:nvPicPr>
          <p:cNvPr id="19" name="Picture 18"/>
          <p:cNvPicPr>
            <a:picLocks noChangeAspect="1"/>
          </p:cNvPicPr>
          <p:nvPr/>
        </p:nvPicPr>
        <p:blipFill>
          <a:blip r:embed="rId3"/>
          <a:stretch>
            <a:fillRect/>
          </a:stretch>
        </p:blipFill>
        <p:spPr>
          <a:xfrm>
            <a:off x="3400023" y="1481069"/>
            <a:ext cx="2365419" cy="1771781"/>
          </a:xfrm>
          <a:prstGeom prst="rect">
            <a:avLst/>
          </a:prstGeom>
        </p:spPr>
      </p:pic>
    </p:spTree>
    <p:extLst>
      <p:ext uri="{BB962C8B-B14F-4D97-AF65-F5344CB8AC3E}">
        <p14:creationId xmlns:p14="http://schemas.microsoft.com/office/powerpoint/2010/main" val="1790698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pic>
        <p:nvPicPr>
          <p:cNvPr id="3" name="Picture 2"/>
          <p:cNvPicPr>
            <a:picLocks noChangeAspect="1"/>
          </p:cNvPicPr>
          <p:nvPr/>
        </p:nvPicPr>
        <p:blipFill rotWithShape="1">
          <a:blip r:embed="rId2"/>
          <a:srcRect l="36011" t="21611" r="54289" b="61135"/>
          <a:stretch/>
        </p:blipFill>
        <p:spPr>
          <a:xfrm>
            <a:off x="231819" y="1287887"/>
            <a:ext cx="5100035" cy="5100035"/>
          </a:xfrm>
          <a:prstGeom prst="rect">
            <a:avLst/>
          </a:prstGeom>
        </p:spPr>
      </p:pic>
      <p:sp>
        <p:nvSpPr>
          <p:cNvPr id="6" name="TextBox 5"/>
          <p:cNvSpPr txBox="1"/>
          <p:nvPr/>
        </p:nvSpPr>
        <p:spPr>
          <a:xfrm>
            <a:off x="2266682" y="2912231"/>
            <a:ext cx="1931831" cy="769441"/>
          </a:xfrm>
          <a:prstGeom prst="rect">
            <a:avLst/>
          </a:prstGeom>
          <a:noFill/>
        </p:spPr>
        <p:txBody>
          <a:bodyPr wrap="square" rtlCol="0">
            <a:spAutoFit/>
          </a:bodyPr>
          <a:lstStyle/>
          <a:p>
            <a:r>
              <a:rPr lang="en-GB" sz="4400" b="1" dirty="0" smtClean="0"/>
              <a:t>9</a:t>
            </a:r>
            <a:endParaRPr lang="en-GB" sz="4400" b="1" dirty="0"/>
          </a:p>
        </p:txBody>
      </p:sp>
      <p:sp>
        <p:nvSpPr>
          <p:cNvPr id="7" name="Rectangle 6"/>
          <p:cNvSpPr/>
          <p:nvPr/>
        </p:nvSpPr>
        <p:spPr>
          <a:xfrm>
            <a:off x="4876800" y="1481070"/>
            <a:ext cx="6096000" cy="1200329"/>
          </a:xfrm>
          <a:prstGeom prst="rect">
            <a:avLst/>
          </a:prstGeom>
        </p:spPr>
        <p:txBody>
          <a:bodyPr>
            <a:spAutoFit/>
          </a:bodyPr>
          <a:lstStyle/>
          <a:p>
            <a:r>
              <a:rPr lang="en-GB" dirty="0">
                <a:solidFill>
                  <a:srgbClr val="555555"/>
                </a:solidFill>
                <a:latin typeface="Helvetica Neue"/>
              </a:rPr>
              <a:t>Thermoplastics</a:t>
            </a:r>
          </a:p>
          <a:p>
            <a:r>
              <a:rPr lang="en-GB" dirty="0">
                <a:solidFill>
                  <a:srgbClr val="555555"/>
                </a:solidFill>
                <a:latin typeface="Helvetica Neue"/>
              </a:rPr>
              <a:t>It is a polymer that turns liquid when heated and returns to its solid state when cooled. Thermoplastics, like ABS, can be repeatedly re-melted and </a:t>
            </a:r>
            <a:r>
              <a:rPr lang="en-GB" dirty="0" smtClean="0">
                <a:solidFill>
                  <a:srgbClr val="555555"/>
                </a:solidFill>
                <a:latin typeface="Helvetica Neue"/>
              </a:rPr>
              <a:t>remoulded.</a:t>
            </a:r>
            <a:endParaRPr lang="en-GB" b="0" i="0" dirty="0">
              <a:solidFill>
                <a:srgbClr val="555555"/>
              </a:solidFill>
              <a:effectLst/>
              <a:latin typeface="Helvetica Neue"/>
            </a:endParaRPr>
          </a:p>
        </p:txBody>
      </p:sp>
      <p:sp>
        <p:nvSpPr>
          <p:cNvPr id="8" name="Rectangle 7"/>
          <p:cNvSpPr/>
          <p:nvPr/>
        </p:nvSpPr>
        <p:spPr>
          <a:xfrm>
            <a:off x="647816" y="6203256"/>
            <a:ext cx="4019049" cy="369332"/>
          </a:xfrm>
          <a:prstGeom prst="rect">
            <a:avLst/>
          </a:prstGeom>
        </p:spPr>
        <p:txBody>
          <a:bodyPr wrap="none">
            <a:spAutoFit/>
          </a:bodyPr>
          <a:lstStyle/>
          <a:p>
            <a:r>
              <a:rPr lang="en-GB" dirty="0">
                <a:solidFill>
                  <a:srgbClr val="555555"/>
                </a:solidFill>
                <a:latin typeface="Helvetica Neue"/>
              </a:rPr>
              <a:t>Acrylonitrile Butadiene Styrene (ABS)</a:t>
            </a:r>
            <a:endParaRPr lang="en-GB" dirty="0"/>
          </a:p>
        </p:txBody>
      </p:sp>
      <p:sp>
        <p:nvSpPr>
          <p:cNvPr id="9" name="Rectangle 8"/>
          <p:cNvSpPr/>
          <p:nvPr/>
        </p:nvSpPr>
        <p:spPr>
          <a:xfrm>
            <a:off x="4876800" y="2874582"/>
            <a:ext cx="6096000" cy="2031325"/>
          </a:xfrm>
          <a:prstGeom prst="rect">
            <a:avLst/>
          </a:prstGeom>
        </p:spPr>
        <p:txBody>
          <a:bodyPr>
            <a:spAutoFit/>
          </a:bodyPr>
          <a:lstStyle/>
          <a:p>
            <a:pPr>
              <a:buFont typeface="+mj-lt"/>
              <a:buAutoNum type="arabicPeriod"/>
            </a:pPr>
            <a:r>
              <a:rPr lang="en-GB" dirty="0">
                <a:solidFill>
                  <a:srgbClr val="555555"/>
                </a:solidFill>
                <a:latin typeface="Helvetica Neue"/>
              </a:rPr>
              <a:t>High-impact resistance with toughness and rigidity</a:t>
            </a:r>
          </a:p>
          <a:p>
            <a:pPr>
              <a:buFont typeface="+mj-lt"/>
              <a:buAutoNum type="arabicPeriod"/>
            </a:pPr>
            <a:r>
              <a:rPr lang="en-GB" dirty="0">
                <a:solidFill>
                  <a:srgbClr val="555555"/>
                </a:solidFill>
                <a:latin typeface="Helvetica Neue"/>
              </a:rPr>
              <a:t>Good electrical properties</a:t>
            </a:r>
          </a:p>
          <a:p>
            <a:r>
              <a:rPr lang="en-GB" dirty="0" smtClean="0">
                <a:solidFill>
                  <a:srgbClr val="555555"/>
                </a:solidFill>
                <a:latin typeface="Helvetica Neue"/>
              </a:rPr>
              <a:t>3.Fairly </a:t>
            </a:r>
            <a:r>
              <a:rPr lang="en-GB" dirty="0">
                <a:solidFill>
                  <a:srgbClr val="555555"/>
                </a:solidFill>
                <a:latin typeface="Helvetica Neue"/>
              </a:rPr>
              <a:t>good weather resistance and high </a:t>
            </a:r>
            <a:r>
              <a:rPr lang="en-GB" dirty="0" smtClean="0">
                <a:solidFill>
                  <a:srgbClr val="555555"/>
                </a:solidFill>
                <a:latin typeface="Helvetica Neue"/>
              </a:rPr>
              <a:t>gloss</a:t>
            </a:r>
          </a:p>
          <a:p>
            <a:r>
              <a:rPr lang="en-GB" dirty="0" smtClean="0">
                <a:solidFill>
                  <a:srgbClr val="555555"/>
                </a:solidFill>
                <a:latin typeface="Helvetica Neue"/>
              </a:rPr>
              <a:t>4. Ease </a:t>
            </a:r>
            <a:r>
              <a:rPr lang="en-GB" dirty="0">
                <a:solidFill>
                  <a:srgbClr val="555555"/>
                </a:solidFill>
                <a:latin typeface="Helvetica Neue"/>
              </a:rPr>
              <a:t>of forming by </a:t>
            </a:r>
            <a:r>
              <a:rPr lang="en-GB" dirty="0" smtClean="0">
                <a:solidFill>
                  <a:srgbClr val="555555"/>
                </a:solidFill>
                <a:latin typeface="Helvetica Neue"/>
              </a:rPr>
              <a:t>thermoplastic </a:t>
            </a:r>
            <a:r>
              <a:rPr lang="en-GB" dirty="0">
                <a:solidFill>
                  <a:srgbClr val="555555"/>
                </a:solidFill>
                <a:latin typeface="Helvetica Neue"/>
              </a:rPr>
              <a:t>methods</a:t>
            </a:r>
          </a:p>
          <a:p>
            <a:r>
              <a:rPr lang="en-GB" dirty="0" smtClean="0">
                <a:solidFill>
                  <a:srgbClr val="555555"/>
                </a:solidFill>
                <a:latin typeface="Helvetica Neue"/>
              </a:rPr>
              <a:t>5.Good </a:t>
            </a:r>
            <a:r>
              <a:rPr lang="en-GB" dirty="0">
                <a:solidFill>
                  <a:srgbClr val="555555"/>
                </a:solidFill>
                <a:latin typeface="Helvetica Neue"/>
              </a:rPr>
              <a:t>chemical resistance</a:t>
            </a:r>
          </a:p>
          <a:p>
            <a:r>
              <a:rPr lang="en-GB" dirty="0" smtClean="0">
                <a:solidFill>
                  <a:srgbClr val="555555"/>
                </a:solidFill>
                <a:latin typeface="Helvetica Neue"/>
              </a:rPr>
              <a:t>6.Lightweight</a:t>
            </a:r>
            <a:endParaRPr lang="en-GB" dirty="0">
              <a:solidFill>
                <a:srgbClr val="555555"/>
              </a:solidFill>
              <a:latin typeface="Helvetica Neue"/>
            </a:endParaRPr>
          </a:p>
          <a:p>
            <a:r>
              <a:rPr lang="en-GB" dirty="0" smtClean="0">
                <a:solidFill>
                  <a:srgbClr val="555555"/>
                </a:solidFill>
                <a:latin typeface="Helvetica Neue"/>
              </a:rPr>
              <a:t>7.Very </a:t>
            </a:r>
            <a:r>
              <a:rPr lang="en-GB" dirty="0">
                <a:solidFill>
                  <a:srgbClr val="555555"/>
                </a:solidFill>
                <a:latin typeface="Helvetica Neue"/>
              </a:rPr>
              <a:t>low moisture absorption</a:t>
            </a:r>
            <a:endParaRPr lang="en-GB" b="0" i="0" dirty="0">
              <a:solidFill>
                <a:srgbClr val="555555"/>
              </a:solidFill>
              <a:effectLst/>
              <a:latin typeface="Helvetica Neue"/>
            </a:endParaRPr>
          </a:p>
        </p:txBody>
      </p:sp>
      <p:sp>
        <p:nvSpPr>
          <p:cNvPr id="11" name="Rectangle 10"/>
          <p:cNvSpPr/>
          <p:nvPr/>
        </p:nvSpPr>
        <p:spPr>
          <a:xfrm>
            <a:off x="4876800" y="4905907"/>
            <a:ext cx="6096000" cy="923330"/>
          </a:xfrm>
          <a:prstGeom prst="rect">
            <a:avLst/>
          </a:prstGeom>
          <a:solidFill>
            <a:srgbClr val="FFC000"/>
          </a:solidFill>
        </p:spPr>
        <p:txBody>
          <a:bodyPr>
            <a:spAutoFit/>
          </a:bodyPr>
          <a:lstStyle/>
          <a:p>
            <a:r>
              <a:rPr lang="en-GB" dirty="0">
                <a:solidFill>
                  <a:srgbClr val="555555"/>
                </a:solidFill>
                <a:latin typeface="Helvetica Neue"/>
              </a:rPr>
              <a:t> Disadvantages:</a:t>
            </a:r>
          </a:p>
          <a:p>
            <a:pPr>
              <a:buFont typeface="+mj-lt"/>
              <a:buAutoNum type="arabicPeriod"/>
            </a:pPr>
            <a:r>
              <a:rPr lang="en-GB" dirty="0">
                <a:solidFill>
                  <a:srgbClr val="555555"/>
                </a:solidFill>
                <a:latin typeface="Helvetica Neue"/>
              </a:rPr>
              <a:t>Poor solvent resistance</a:t>
            </a:r>
          </a:p>
          <a:p>
            <a:pPr>
              <a:buFont typeface="+mj-lt"/>
              <a:buAutoNum type="arabicPeriod"/>
            </a:pPr>
            <a:r>
              <a:rPr lang="en-GB" dirty="0" smtClean="0">
                <a:solidFill>
                  <a:srgbClr val="555555"/>
                </a:solidFill>
                <a:latin typeface="Helvetica Neue"/>
              </a:rPr>
              <a:t>Low </a:t>
            </a:r>
            <a:r>
              <a:rPr lang="en-GB" dirty="0">
                <a:solidFill>
                  <a:srgbClr val="555555"/>
                </a:solidFill>
                <a:latin typeface="Helvetica Neue"/>
              </a:rPr>
              <a:t>continuous service temperatures</a:t>
            </a:r>
            <a:endParaRPr lang="en-GB" b="0" i="0" dirty="0">
              <a:solidFill>
                <a:srgbClr val="555555"/>
              </a:solidFill>
              <a:effectLst/>
              <a:latin typeface="Helvetica Neue"/>
            </a:endParaRPr>
          </a:p>
        </p:txBody>
      </p:sp>
      <p:sp>
        <p:nvSpPr>
          <p:cNvPr id="12" name="Rectangle 11"/>
          <p:cNvSpPr/>
          <p:nvPr/>
        </p:nvSpPr>
        <p:spPr>
          <a:xfrm>
            <a:off x="4876800" y="5885440"/>
            <a:ext cx="7139189" cy="738664"/>
          </a:xfrm>
          <a:prstGeom prst="rect">
            <a:avLst/>
          </a:prstGeom>
          <a:solidFill>
            <a:srgbClr val="FFC000"/>
          </a:solidFill>
        </p:spPr>
        <p:txBody>
          <a:bodyPr wrap="square">
            <a:spAutoFit/>
          </a:bodyPr>
          <a:lstStyle/>
          <a:p>
            <a:r>
              <a:rPr lang="en-GB" sz="1400" dirty="0">
                <a:solidFill>
                  <a:srgbClr val="555555"/>
                </a:solidFill>
                <a:latin typeface="Helvetica Neue"/>
              </a:rPr>
              <a:t>Even thought ABS is a recyclable material it still has a considerable negative impact on the environment. The plastic starts as crude oil that must be drilled (an environmentally harmful process) for the raw materials to make the plastic.</a:t>
            </a:r>
            <a:endParaRPr lang="en-GB" sz="1400" dirty="0"/>
          </a:p>
        </p:txBody>
      </p:sp>
    </p:spTree>
    <p:extLst>
      <p:ext uri="{BB962C8B-B14F-4D97-AF65-F5344CB8AC3E}">
        <p14:creationId xmlns:p14="http://schemas.microsoft.com/office/powerpoint/2010/main" val="3185873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87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1819" y="193183"/>
            <a:ext cx="10612192" cy="830997"/>
          </a:xfrm>
          <a:prstGeom prst="rect">
            <a:avLst/>
          </a:prstGeom>
          <a:noFill/>
        </p:spPr>
        <p:txBody>
          <a:bodyPr wrap="square" rtlCol="0">
            <a:spAutoFit/>
          </a:bodyPr>
          <a:lstStyle/>
          <a:p>
            <a:r>
              <a:rPr lang="en-GB" sz="4800" b="1" dirty="0" smtClean="0">
                <a:solidFill>
                  <a:srgbClr val="FFC000"/>
                </a:solidFill>
              </a:rPr>
              <a:t>Plastic and Processes </a:t>
            </a:r>
            <a:endParaRPr lang="en-GB" sz="4800" b="1" dirty="0">
              <a:solidFill>
                <a:srgbClr val="FFC000"/>
              </a:solidFill>
            </a:endParaRPr>
          </a:p>
        </p:txBody>
      </p:sp>
      <p:pic>
        <p:nvPicPr>
          <p:cNvPr id="3" name="Picture 2"/>
          <p:cNvPicPr>
            <a:picLocks noChangeAspect="1"/>
          </p:cNvPicPr>
          <p:nvPr/>
        </p:nvPicPr>
        <p:blipFill rotWithShape="1">
          <a:blip r:embed="rId2"/>
          <a:srcRect l="36011" t="21611" r="54289" b="61135"/>
          <a:stretch/>
        </p:blipFill>
        <p:spPr>
          <a:xfrm>
            <a:off x="231819" y="1287887"/>
            <a:ext cx="5100035" cy="5100035"/>
          </a:xfrm>
          <a:prstGeom prst="rect">
            <a:avLst/>
          </a:prstGeom>
        </p:spPr>
      </p:pic>
      <p:sp>
        <p:nvSpPr>
          <p:cNvPr id="6" name="TextBox 5"/>
          <p:cNvSpPr txBox="1"/>
          <p:nvPr/>
        </p:nvSpPr>
        <p:spPr>
          <a:xfrm>
            <a:off x="2266682" y="2912231"/>
            <a:ext cx="1931831" cy="769441"/>
          </a:xfrm>
          <a:prstGeom prst="rect">
            <a:avLst/>
          </a:prstGeom>
          <a:noFill/>
        </p:spPr>
        <p:txBody>
          <a:bodyPr wrap="square" rtlCol="0">
            <a:spAutoFit/>
          </a:bodyPr>
          <a:lstStyle/>
          <a:p>
            <a:r>
              <a:rPr lang="en-GB" sz="4400" b="1" dirty="0" smtClean="0"/>
              <a:t>9</a:t>
            </a:r>
            <a:endParaRPr lang="en-GB" sz="4400" b="1" dirty="0"/>
          </a:p>
        </p:txBody>
      </p:sp>
      <p:sp>
        <p:nvSpPr>
          <p:cNvPr id="8" name="Rectangle 7"/>
          <p:cNvSpPr/>
          <p:nvPr/>
        </p:nvSpPr>
        <p:spPr>
          <a:xfrm>
            <a:off x="647816" y="6203256"/>
            <a:ext cx="4019049" cy="369332"/>
          </a:xfrm>
          <a:prstGeom prst="rect">
            <a:avLst/>
          </a:prstGeom>
        </p:spPr>
        <p:txBody>
          <a:bodyPr wrap="none">
            <a:spAutoFit/>
          </a:bodyPr>
          <a:lstStyle/>
          <a:p>
            <a:r>
              <a:rPr lang="en-GB" dirty="0">
                <a:solidFill>
                  <a:srgbClr val="555555"/>
                </a:solidFill>
                <a:latin typeface="Helvetica Neue"/>
              </a:rPr>
              <a:t>Acrylonitrile Butadiene Styrene (ABS)</a:t>
            </a:r>
            <a:endParaRPr lang="en-GB" dirty="0"/>
          </a:p>
        </p:txBody>
      </p:sp>
      <p:sp>
        <p:nvSpPr>
          <p:cNvPr id="2" name="Rectangle 1"/>
          <p:cNvSpPr/>
          <p:nvPr/>
        </p:nvSpPr>
        <p:spPr>
          <a:xfrm>
            <a:off x="4851042" y="1551594"/>
            <a:ext cx="5154702" cy="1754326"/>
          </a:xfrm>
          <a:prstGeom prst="rect">
            <a:avLst/>
          </a:prstGeom>
        </p:spPr>
        <p:txBody>
          <a:bodyPr wrap="square">
            <a:spAutoFit/>
          </a:bodyPr>
          <a:lstStyle/>
          <a:p>
            <a:r>
              <a:rPr lang="en-GB" b="1" dirty="0"/>
              <a:t>Poor Product Applications</a:t>
            </a:r>
            <a:r>
              <a:rPr lang="en-GB" b="1" dirty="0" smtClean="0"/>
              <a:t>:</a:t>
            </a:r>
            <a:endParaRPr lang="en-GB" b="1" dirty="0"/>
          </a:p>
          <a:p>
            <a:r>
              <a:rPr lang="en-GB" dirty="0"/>
              <a:t>Outdoor Furniture, because of it’s poor resistance to sunlight (UV rays</a:t>
            </a:r>
            <a:r>
              <a:rPr lang="en-GB" dirty="0" smtClean="0"/>
              <a:t>).</a:t>
            </a:r>
            <a:endParaRPr lang="en-GB" dirty="0"/>
          </a:p>
          <a:p>
            <a:r>
              <a:rPr lang="en-GB" dirty="0"/>
              <a:t>Window Framings, because of ABS’s poor UV resistance and likeliness to </a:t>
            </a:r>
            <a:r>
              <a:rPr lang="en-GB" dirty="0" smtClean="0"/>
              <a:t>discolour.</a:t>
            </a:r>
            <a:endParaRPr lang="en-GB" dirty="0"/>
          </a:p>
          <a:p>
            <a:endParaRPr lang="en-GB" dirty="0"/>
          </a:p>
        </p:txBody>
      </p:sp>
      <p:pic>
        <p:nvPicPr>
          <p:cNvPr id="10" name="Picture 9"/>
          <p:cNvPicPr>
            <a:picLocks noChangeAspect="1"/>
          </p:cNvPicPr>
          <p:nvPr/>
        </p:nvPicPr>
        <p:blipFill>
          <a:blip r:embed="rId3"/>
          <a:stretch>
            <a:fillRect/>
          </a:stretch>
        </p:blipFill>
        <p:spPr>
          <a:xfrm>
            <a:off x="10005744" y="1481070"/>
            <a:ext cx="1962150" cy="2324100"/>
          </a:xfrm>
          <a:prstGeom prst="rect">
            <a:avLst/>
          </a:prstGeom>
        </p:spPr>
      </p:pic>
      <p:sp>
        <p:nvSpPr>
          <p:cNvPr id="12" name="Rectangle 11"/>
          <p:cNvSpPr/>
          <p:nvPr/>
        </p:nvSpPr>
        <p:spPr>
          <a:xfrm>
            <a:off x="4851042" y="3393962"/>
            <a:ext cx="5039933" cy="1754326"/>
          </a:xfrm>
          <a:prstGeom prst="rect">
            <a:avLst/>
          </a:prstGeom>
        </p:spPr>
        <p:txBody>
          <a:bodyPr wrap="square">
            <a:spAutoFit/>
          </a:bodyPr>
          <a:lstStyle/>
          <a:p>
            <a:r>
              <a:rPr lang="en-GB" b="1" dirty="0"/>
              <a:t>Common Product Applications:</a:t>
            </a:r>
          </a:p>
          <a:p>
            <a:endParaRPr lang="en-GB" dirty="0"/>
          </a:p>
          <a:p>
            <a:r>
              <a:rPr lang="en-GB" dirty="0"/>
              <a:t>Housing for Power Tools, Telephones, Computers and Medical Equipment, Ear Defenders and other Safety Equipment, Children’s Toys and Automotive </a:t>
            </a:r>
            <a:r>
              <a:rPr lang="en-GB" dirty="0" smtClean="0"/>
              <a:t>Parts</a:t>
            </a:r>
            <a:endParaRPr lang="en-GB" dirty="0"/>
          </a:p>
        </p:txBody>
      </p:sp>
      <p:pic>
        <p:nvPicPr>
          <p:cNvPr id="13" name="Picture 12"/>
          <p:cNvPicPr>
            <a:picLocks noChangeAspect="1"/>
          </p:cNvPicPr>
          <p:nvPr/>
        </p:nvPicPr>
        <p:blipFill>
          <a:blip r:embed="rId4"/>
          <a:stretch>
            <a:fillRect/>
          </a:stretch>
        </p:blipFill>
        <p:spPr>
          <a:xfrm>
            <a:off x="9268687" y="4811993"/>
            <a:ext cx="2549633" cy="1912225"/>
          </a:xfrm>
          <a:prstGeom prst="rect">
            <a:avLst/>
          </a:prstGeom>
        </p:spPr>
      </p:pic>
    </p:spTree>
    <p:extLst>
      <p:ext uri="{BB962C8B-B14F-4D97-AF65-F5344CB8AC3E}">
        <p14:creationId xmlns:p14="http://schemas.microsoft.com/office/powerpoint/2010/main" val="1075161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king a Venture Kaya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699" y="167425"/>
            <a:ext cx="11700455" cy="6534417"/>
          </a:xfrm>
          <a:prstGeom prst="rect">
            <a:avLst/>
          </a:prstGeom>
        </p:spPr>
      </p:pic>
    </p:spTree>
    <p:extLst>
      <p:ext uri="{BB962C8B-B14F-4D97-AF65-F5344CB8AC3E}">
        <p14:creationId xmlns:p14="http://schemas.microsoft.com/office/powerpoint/2010/main" val="2827349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576</Words>
  <Application>Microsoft Office PowerPoint</Application>
  <PresentationFormat>Widescreen</PresentationFormat>
  <Paragraphs>73</Paragraphs>
  <Slides>10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vt:lpstr>
      <vt:lpstr>Calibri</vt:lpstr>
      <vt:lpstr>Calibri Light</vt:lpstr>
      <vt:lpstr>Helvetica Neue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Lanarkshire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Fisher</dc:creator>
  <cp:lastModifiedBy>Craig Fisher</cp:lastModifiedBy>
  <cp:revision>12</cp:revision>
  <dcterms:created xsi:type="dcterms:W3CDTF">2015-09-21T12:57:02Z</dcterms:created>
  <dcterms:modified xsi:type="dcterms:W3CDTF">2015-09-29T14:05:12Z</dcterms:modified>
</cp:coreProperties>
</file>