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7" r:id="rId2"/>
  </p:sldMasterIdLst>
  <p:notesMasterIdLst>
    <p:notesMasterId r:id="rId30"/>
  </p:notesMasterIdLst>
  <p:sldIdLst>
    <p:sldId id="256" r:id="rId3"/>
    <p:sldId id="259" r:id="rId4"/>
    <p:sldId id="260" r:id="rId5"/>
    <p:sldId id="258" r:id="rId6"/>
    <p:sldId id="257" r:id="rId7"/>
    <p:sldId id="261" r:id="rId8"/>
    <p:sldId id="262" r:id="rId9"/>
    <p:sldId id="263" r:id="rId10"/>
    <p:sldId id="264" r:id="rId11"/>
    <p:sldId id="266" r:id="rId12"/>
    <p:sldId id="270" r:id="rId13"/>
    <p:sldId id="267" r:id="rId14"/>
    <p:sldId id="271" r:id="rId15"/>
    <p:sldId id="272" r:id="rId16"/>
    <p:sldId id="268" r:id="rId17"/>
    <p:sldId id="269" r:id="rId18"/>
    <p:sldId id="273" r:id="rId19"/>
    <p:sldId id="279" r:id="rId20"/>
    <p:sldId id="280" r:id="rId21"/>
    <p:sldId id="274" r:id="rId22"/>
    <p:sldId id="276" r:id="rId23"/>
    <p:sldId id="277" r:id="rId24"/>
    <p:sldId id="275" r:id="rId25"/>
    <p:sldId id="278" r:id="rId26"/>
    <p:sldId id="281" r:id="rId27"/>
    <p:sldId id="284" r:id="rId28"/>
    <p:sldId id="283" r:id="rId29"/>
  </p:sldIdLst>
  <p:sldSz cx="12192000" cy="6858000"/>
  <p:notesSz cx="6797675" cy="98567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455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4551"/>
          </a:xfrm>
          <a:prstGeom prst="rect">
            <a:avLst/>
          </a:prstGeom>
        </p:spPr>
        <p:txBody>
          <a:bodyPr vert="horz" lIns="91440" tIns="45720" rIns="91440" bIns="45720" rtlCol="0"/>
          <a:lstStyle>
            <a:lvl1pPr algn="r">
              <a:defRPr sz="1200"/>
            </a:lvl1pPr>
          </a:lstStyle>
          <a:p>
            <a:fld id="{7C67F7F7-3B3C-442F-A78A-1FE55E1338EC}" type="datetimeFigureOut">
              <a:rPr lang="en-GB" smtClean="0"/>
              <a:t>17/12/2015</a:t>
            </a:fld>
            <a:endParaRPr lang="en-GB" dirty="0"/>
          </a:p>
        </p:txBody>
      </p:sp>
      <p:sp>
        <p:nvSpPr>
          <p:cNvPr id="4" name="Slide Image Placeholder 3"/>
          <p:cNvSpPr>
            <a:spLocks noGrp="1" noRot="1" noChangeAspect="1"/>
          </p:cNvSpPr>
          <p:nvPr>
            <p:ph type="sldImg" idx="2"/>
          </p:nvPr>
        </p:nvSpPr>
        <p:spPr>
          <a:xfrm>
            <a:off x="441325" y="1231900"/>
            <a:ext cx="5915025" cy="33274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43579"/>
            <a:ext cx="5438140" cy="388111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62238"/>
            <a:ext cx="2945659" cy="49455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362238"/>
            <a:ext cx="2945659" cy="494550"/>
          </a:xfrm>
          <a:prstGeom prst="rect">
            <a:avLst/>
          </a:prstGeom>
        </p:spPr>
        <p:txBody>
          <a:bodyPr vert="horz" lIns="91440" tIns="45720" rIns="91440" bIns="45720" rtlCol="0" anchor="b"/>
          <a:lstStyle>
            <a:lvl1pPr algn="r">
              <a:defRPr sz="1200"/>
            </a:lvl1pPr>
          </a:lstStyle>
          <a:p>
            <a:fld id="{293E5B44-0562-4412-A18B-DB4F1DCC8F6C}" type="slidenum">
              <a:rPr lang="en-GB" smtClean="0"/>
              <a:t>‹#›</a:t>
            </a:fld>
            <a:endParaRPr lang="en-GB" dirty="0"/>
          </a:p>
        </p:txBody>
      </p:sp>
    </p:spTree>
    <p:extLst>
      <p:ext uri="{BB962C8B-B14F-4D97-AF65-F5344CB8AC3E}">
        <p14:creationId xmlns:p14="http://schemas.microsoft.com/office/powerpoint/2010/main" val="3472977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990AF0A-9ABE-4EE6-BDE1-0D4389380C14}"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165935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12/17/2015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12/17/2015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80080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9488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2585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96500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4148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34204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07140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95896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47932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13772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8BB1B32-F130-42C9-8A0B-FC997011ABF4}" type="datetimeFigureOut">
              <a:rPr lang="en-GB" smtClean="0">
                <a:solidFill>
                  <a:prstClr val="black">
                    <a:tint val="75000"/>
                  </a:prstClr>
                </a:solidFill>
              </a:rPr>
              <a:pPr/>
              <a:t>17/12/2015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FA4A3A-6829-4A3B-9244-C30E22FD49E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68637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12/17/2015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12/17/2015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12/17/2015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12/17/2015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12/17/2015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12/17/2015</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12/17/2015</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8BB1B32-F130-42C9-8A0B-FC997011ABF4}" type="datetimeFigureOut">
              <a:rPr lang="en-GB" smtClean="0">
                <a:solidFill>
                  <a:prstClr val="black">
                    <a:tint val="75000"/>
                  </a:prstClr>
                </a:solidFill>
              </a:rPr>
              <a:pPr defTabSz="914400"/>
              <a:t>17/12/2015</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FA4A3A-6829-4A3B-9244-C30E22FD49ED}" type="slidenum">
              <a:rPr lang="en-GB" smtClean="0">
                <a:solidFill>
                  <a:prstClr val="black">
                    <a:tint val="75000"/>
                  </a:prstClr>
                </a:solidFill>
              </a:rPr>
              <a:pPr defTabSz="914400"/>
              <a:t>‹#›</a:t>
            </a:fld>
            <a:endParaRPr lang="en-GB" dirty="0">
              <a:solidFill>
                <a:prstClr val="black">
                  <a:tint val="75000"/>
                </a:prstClr>
              </a:solidFill>
            </a:endParaRPr>
          </a:p>
        </p:txBody>
      </p:sp>
    </p:spTree>
    <p:extLst>
      <p:ext uri="{BB962C8B-B14F-4D97-AF65-F5344CB8AC3E}">
        <p14:creationId xmlns:p14="http://schemas.microsoft.com/office/powerpoint/2010/main" val="3131000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WXAnHXOfrw"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youtube.com/watch?v=jW9ksLb94v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www.youtube.com/watch?v=RdeaLYIR3T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800" dirty="0" smtClean="0"/>
              <a:t>Materials and Manufacture (MM)</a:t>
            </a:r>
            <a:endParaRPr lang="en-GB" sz="4800" dirty="0"/>
          </a:p>
        </p:txBody>
      </p:sp>
      <p:sp>
        <p:nvSpPr>
          <p:cNvPr id="3" name="Subtitle 2"/>
          <p:cNvSpPr>
            <a:spLocks noGrp="1"/>
          </p:cNvSpPr>
          <p:nvPr>
            <p:ph type="subTitle" idx="1"/>
          </p:nvPr>
        </p:nvSpPr>
        <p:spPr/>
        <p:txBody>
          <a:bodyPr>
            <a:noAutofit/>
          </a:bodyPr>
          <a:lstStyle/>
          <a:p>
            <a:r>
              <a:rPr lang="en-GB" sz="2400" b="1" dirty="0" smtClean="0"/>
              <a:t>1. STANDARD COMPONENTS </a:t>
            </a:r>
            <a:endParaRPr lang="en-GB" sz="2400" b="1" dirty="0"/>
          </a:p>
        </p:txBody>
      </p:sp>
      <p:sp>
        <p:nvSpPr>
          <p:cNvPr id="4" name="TextBox 3"/>
          <p:cNvSpPr txBox="1"/>
          <p:nvPr/>
        </p:nvSpPr>
        <p:spPr>
          <a:xfrm>
            <a:off x="5962918" y="5190694"/>
            <a:ext cx="6503831" cy="1754326"/>
          </a:xfrm>
          <a:prstGeom prst="rect">
            <a:avLst/>
          </a:prstGeom>
          <a:noFill/>
        </p:spPr>
        <p:txBody>
          <a:bodyPr wrap="square" rtlCol="0">
            <a:spAutoFit/>
          </a:bodyPr>
          <a:lstStyle/>
          <a:p>
            <a:r>
              <a:rPr lang="en-GB" dirty="0" smtClean="0"/>
              <a:t>LI:	- the term Standard Components.</a:t>
            </a:r>
          </a:p>
          <a:p>
            <a:r>
              <a:rPr lang="en-GB" dirty="0" smtClean="0"/>
              <a:t>	- identifying  a standard component. </a:t>
            </a:r>
          </a:p>
          <a:p>
            <a:r>
              <a:rPr lang="en-GB" dirty="0"/>
              <a:t>	</a:t>
            </a:r>
            <a:r>
              <a:rPr lang="en-GB" dirty="0" smtClean="0"/>
              <a:t>- </a:t>
            </a:r>
            <a:r>
              <a:rPr lang="en-GB" dirty="0" err="1" smtClean="0"/>
              <a:t>adv</a:t>
            </a:r>
            <a:r>
              <a:rPr lang="en-GB" dirty="0" smtClean="0"/>
              <a:t>/</a:t>
            </a:r>
            <a:r>
              <a:rPr lang="en-GB" dirty="0" err="1" smtClean="0"/>
              <a:t>disadv</a:t>
            </a:r>
            <a:r>
              <a:rPr lang="en-GB" dirty="0" smtClean="0"/>
              <a:t> of standard components</a:t>
            </a:r>
          </a:p>
          <a:p>
            <a:r>
              <a:rPr lang="en-GB" dirty="0" smtClean="0"/>
              <a:t>	- knock down fittings </a:t>
            </a:r>
          </a:p>
          <a:p>
            <a:r>
              <a:rPr lang="en-GB" dirty="0"/>
              <a:t>	</a:t>
            </a:r>
            <a:r>
              <a:rPr lang="en-GB" dirty="0" smtClean="0"/>
              <a:t>- rapid prototyping  and production methods</a:t>
            </a:r>
          </a:p>
          <a:p>
            <a:endParaRPr lang="en-GB" dirty="0" smtClean="0"/>
          </a:p>
        </p:txBody>
      </p:sp>
      <p:sp>
        <p:nvSpPr>
          <p:cNvPr id="5" name="Rectangle 4"/>
          <p:cNvSpPr/>
          <p:nvPr/>
        </p:nvSpPr>
        <p:spPr>
          <a:xfrm>
            <a:off x="5946296" y="4911515"/>
            <a:ext cx="3985386" cy="369332"/>
          </a:xfrm>
          <a:prstGeom prst="rect">
            <a:avLst/>
          </a:prstGeom>
        </p:spPr>
        <p:txBody>
          <a:bodyPr wrap="none">
            <a:spAutoFit/>
          </a:bodyPr>
          <a:lstStyle/>
          <a:p>
            <a:r>
              <a:rPr lang="en-GB" dirty="0">
                <a:solidFill>
                  <a:srgbClr val="FFC000"/>
                </a:solidFill>
              </a:rPr>
              <a:t>In this section you will learn </a:t>
            </a:r>
            <a:r>
              <a:rPr lang="en-GB" dirty="0" smtClean="0">
                <a:solidFill>
                  <a:srgbClr val="FFC000"/>
                </a:solidFill>
              </a:rPr>
              <a:t>about </a:t>
            </a:r>
            <a:endParaRPr lang="en-GB" dirty="0">
              <a:solidFill>
                <a:srgbClr val="FFC000"/>
              </a:solidFill>
            </a:endParaRPr>
          </a:p>
        </p:txBody>
      </p:sp>
    </p:spTree>
    <p:extLst>
      <p:ext uri="{BB962C8B-B14F-4D97-AF65-F5344CB8AC3E}">
        <p14:creationId xmlns:p14="http://schemas.microsoft.com/office/powerpoint/2010/main" val="4129492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800" dirty="0" smtClean="0"/>
              <a:t>Materials and Manufacture (MM)</a:t>
            </a:r>
            <a:endParaRPr lang="en-GB" sz="4800" dirty="0"/>
          </a:p>
        </p:txBody>
      </p:sp>
      <p:sp>
        <p:nvSpPr>
          <p:cNvPr id="3" name="Subtitle 2"/>
          <p:cNvSpPr>
            <a:spLocks noGrp="1"/>
          </p:cNvSpPr>
          <p:nvPr>
            <p:ph type="subTitle" idx="1"/>
          </p:nvPr>
        </p:nvSpPr>
        <p:spPr/>
        <p:txBody>
          <a:bodyPr>
            <a:noAutofit/>
          </a:bodyPr>
          <a:lstStyle/>
          <a:p>
            <a:r>
              <a:rPr lang="en-GB" sz="2400" b="1" dirty="0" smtClean="0"/>
              <a:t>2. Timbers and metals </a:t>
            </a:r>
            <a:endParaRPr lang="en-GB" sz="2400" b="1" dirty="0"/>
          </a:p>
        </p:txBody>
      </p:sp>
      <p:sp>
        <p:nvSpPr>
          <p:cNvPr id="4" name="TextBox 3"/>
          <p:cNvSpPr txBox="1"/>
          <p:nvPr/>
        </p:nvSpPr>
        <p:spPr>
          <a:xfrm>
            <a:off x="4803820" y="5157460"/>
            <a:ext cx="8551572" cy="1846659"/>
          </a:xfrm>
          <a:prstGeom prst="rect">
            <a:avLst/>
          </a:prstGeom>
          <a:noFill/>
        </p:spPr>
        <p:txBody>
          <a:bodyPr wrap="square" rtlCol="0">
            <a:spAutoFit/>
          </a:bodyPr>
          <a:lstStyle/>
          <a:p>
            <a:r>
              <a:rPr lang="en-GB" sz="1600" dirty="0" smtClean="0"/>
              <a:t>LI:	- hardwoods and softwoods </a:t>
            </a:r>
          </a:p>
          <a:p>
            <a:r>
              <a:rPr lang="en-GB" sz="1600" dirty="0" smtClean="0"/>
              <a:t>	- manufactured woods </a:t>
            </a:r>
          </a:p>
          <a:p>
            <a:r>
              <a:rPr lang="en-GB" sz="1600" dirty="0"/>
              <a:t>	</a:t>
            </a:r>
            <a:r>
              <a:rPr lang="en-GB" sz="1600" dirty="0" smtClean="0"/>
              <a:t>- properties and joints </a:t>
            </a:r>
          </a:p>
          <a:p>
            <a:r>
              <a:rPr lang="en-GB" sz="1600" dirty="0" smtClean="0"/>
              <a:t>	- finishing techniques</a:t>
            </a:r>
          </a:p>
          <a:p>
            <a:r>
              <a:rPr lang="en-GB" sz="1600" dirty="0" smtClean="0"/>
              <a:t>	- metal – ferrous and non ferrous</a:t>
            </a:r>
          </a:p>
          <a:p>
            <a:r>
              <a:rPr lang="en-GB" sz="1600" dirty="0" smtClean="0"/>
              <a:t>	- metal processes – piercing and blanking, drop forging</a:t>
            </a:r>
            <a:r>
              <a:rPr lang="en-GB" sz="1600" dirty="0"/>
              <a:t> </a:t>
            </a:r>
            <a:r>
              <a:rPr lang="en-GB" sz="1600" dirty="0" smtClean="0"/>
              <a:t>and forming</a:t>
            </a:r>
            <a:endParaRPr lang="en-GB" sz="1600" dirty="0"/>
          </a:p>
          <a:p>
            <a:endParaRPr lang="en-GB" dirty="0" smtClean="0"/>
          </a:p>
        </p:txBody>
      </p:sp>
      <p:sp>
        <p:nvSpPr>
          <p:cNvPr id="5" name="TextBox 4"/>
          <p:cNvSpPr txBox="1"/>
          <p:nvPr/>
        </p:nvSpPr>
        <p:spPr>
          <a:xfrm>
            <a:off x="4803820" y="4879681"/>
            <a:ext cx="3915178" cy="369332"/>
          </a:xfrm>
          <a:prstGeom prst="rect">
            <a:avLst/>
          </a:prstGeom>
          <a:noFill/>
        </p:spPr>
        <p:txBody>
          <a:bodyPr wrap="square" rtlCol="0">
            <a:spAutoFit/>
          </a:bodyPr>
          <a:lstStyle/>
          <a:p>
            <a:r>
              <a:rPr lang="en-GB" dirty="0" smtClean="0">
                <a:solidFill>
                  <a:srgbClr val="FFC000"/>
                </a:solidFill>
              </a:rPr>
              <a:t>In this section you will learn about </a:t>
            </a:r>
            <a:endParaRPr lang="en-GB" dirty="0">
              <a:solidFill>
                <a:srgbClr val="FFC000"/>
              </a:solidFill>
            </a:endParaRPr>
          </a:p>
        </p:txBody>
      </p:sp>
    </p:spTree>
    <p:extLst>
      <p:ext uri="{BB962C8B-B14F-4D97-AF65-F5344CB8AC3E}">
        <p14:creationId xmlns:p14="http://schemas.microsoft.com/office/powerpoint/2010/main" val="4282053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9700" y="605307"/>
            <a:ext cx="9955369" cy="1200329"/>
          </a:xfrm>
          <a:prstGeom prst="rect">
            <a:avLst/>
          </a:prstGeom>
          <a:noFill/>
        </p:spPr>
        <p:txBody>
          <a:bodyPr wrap="square" rtlCol="0">
            <a:spAutoFit/>
          </a:bodyPr>
          <a:lstStyle/>
          <a:p>
            <a:r>
              <a:rPr lang="en-GB" sz="7200" b="1" dirty="0" smtClean="0">
                <a:solidFill>
                  <a:schemeClr val="bg1"/>
                </a:solidFill>
              </a:rPr>
              <a:t>T I m b e r s (generic)</a:t>
            </a:r>
            <a:endParaRPr lang="en-GB" sz="7200" b="1" dirty="0">
              <a:solidFill>
                <a:schemeClr val="bg1"/>
              </a:solidFill>
            </a:endParaRPr>
          </a:p>
        </p:txBody>
      </p:sp>
      <p:sp>
        <p:nvSpPr>
          <p:cNvPr id="8" name="TextBox 7"/>
          <p:cNvSpPr txBox="1"/>
          <p:nvPr/>
        </p:nvSpPr>
        <p:spPr>
          <a:xfrm>
            <a:off x="515154" y="2202288"/>
            <a:ext cx="10831134" cy="4216539"/>
          </a:xfrm>
          <a:prstGeom prst="rect">
            <a:avLst/>
          </a:prstGeom>
          <a:noFill/>
          <a:ln>
            <a:solidFill>
              <a:schemeClr val="accent1"/>
            </a:solidFill>
          </a:ln>
        </p:spPr>
        <p:txBody>
          <a:bodyPr wrap="square" rtlCol="0">
            <a:spAutoFit/>
          </a:bodyPr>
          <a:lstStyle/>
          <a:p>
            <a:r>
              <a:rPr lang="en-GB" sz="2800" b="1" dirty="0"/>
              <a:t>T</a:t>
            </a:r>
            <a:r>
              <a:rPr lang="en-GB" sz="2000" b="1" dirty="0"/>
              <a:t>imber</a:t>
            </a:r>
          </a:p>
          <a:p>
            <a:r>
              <a:rPr lang="en-GB" sz="2000" dirty="0"/>
              <a:t>There are two types of timber, called </a:t>
            </a:r>
            <a:r>
              <a:rPr lang="en-GB" sz="2000" b="1" dirty="0">
                <a:solidFill>
                  <a:srgbClr val="FFC000"/>
                </a:solidFill>
              </a:rPr>
              <a:t>hardwood</a:t>
            </a:r>
            <a:r>
              <a:rPr lang="en-GB" sz="2000" dirty="0">
                <a:solidFill>
                  <a:srgbClr val="FFC000"/>
                </a:solidFill>
              </a:rPr>
              <a:t> </a:t>
            </a:r>
            <a:r>
              <a:rPr lang="en-GB" sz="2000" dirty="0"/>
              <a:t>and </a:t>
            </a:r>
            <a:r>
              <a:rPr lang="en-GB" sz="2000" b="1" dirty="0">
                <a:solidFill>
                  <a:srgbClr val="FFC000"/>
                </a:solidFill>
              </a:rPr>
              <a:t>softwood</a:t>
            </a:r>
            <a:r>
              <a:rPr lang="en-GB" sz="2000" dirty="0">
                <a:solidFill>
                  <a:srgbClr val="FFC000"/>
                </a:solidFill>
              </a:rPr>
              <a:t>.</a:t>
            </a:r>
            <a:r>
              <a:rPr lang="en-GB" sz="2000" dirty="0"/>
              <a:t> These names do not refer to the properties of the wood: some softwoods can be hard and some hardwoods can be soft</a:t>
            </a:r>
            <a:r>
              <a:rPr lang="en-GB" sz="2000" dirty="0" smtClean="0"/>
              <a:t>. For example one of the weakest woods around is balsa wood, normally used for modelling…is a hardwood. There is a third type of wood called </a:t>
            </a:r>
            <a:r>
              <a:rPr lang="en-GB" sz="2000" b="1" dirty="0" smtClean="0">
                <a:solidFill>
                  <a:srgbClr val="FFC000"/>
                </a:solidFill>
              </a:rPr>
              <a:t>manufactured wood</a:t>
            </a:r>
            <a:r>
              <a:rPr lang="en-GB" sz="2000" dirty="0" smtClean="0"/>
              <a:t>, which we will cover throughout your lessons. </a:t>
            </a:r>
            <a:endParaRPr lang="en-GB" sz="2000" dirty="0"/>
          </a:p>
          <a:p>
            <a:r>
              <a:rPr lang="en-GB" sz="2000" b="1" dirty="0">
                <a:solidFill>
                  <a:srgbClr val="FFC000"/>
                </a:solidFill>
              </a:rPr>
              <a:t>Softwood</a:t>
            </a:r>
          </a:p>
          <a:p>
            <a:r>
              <a:rPr lang="en-GB" sz="2000" dirty="0"/>
              <a:t>Softwoods come from </a:t>
            </a:r>
            <a:r>
              <a:rPr lang="en-GB" sz="2000" b="1" dirty="0"/>
              <a:t>coniferous</a:t>
            </a:r>
            <a:r>
              <a:rPr lang="en-GB" sz="2000" dirty="0"/>
              <a:t> trees which are evergreen, needle-leaved, cone-bearing trees, such as cedar, fir and pine.</a:t>
            </a:r>
          </a:p>
          <a:p>
            <a:r>
              <a:rPr lang="en-GB" sz="2000" b="1" dirty="0">
                <a:solidFill>
                  <a:srgbClr val="FFC000"/>
                </a:solidFill>
              </a:rPr>
              <a:t>Hardwood</a:t>
            </a:r>
          </a:p>
          <a:p>
            <a:r>
              <a:rPr lang="en-GB" sz="2000" dirty="0"/>
              <a:t>Hardwoods come from broad-leaved, </a:t>
            </a:r>
            <a:r>
              <a:rPr lang="en-GB" sz="2000" b="1" dirty="0"/>
              <a:t>deciduous</a:t>
            </a:r>
            <a:r>
              <a:rPr lang="en-GB" sz="2000" dirty="0"/>
              <a:t> trees. The main hardwood timbers are ash, beech, birch, cherry, elm, </a:t>
            </a:r>
            <a:r>
              <a:rPr lang="en-GB" sz="2000" dirty="0" err="1"/>
              <a:t>iroko</a:t>
            </a:r>
            <a:r>
              <a:rPr lang="en-GB" sz="2000" dirty="0"/>
              <a:t>, mahogany, </a:t>
            </a:r>
            <a:r>
              <a:rPr lang="en-GB" sz="2000" dirty="0" err="1"/>
              <a:t>meranti</a:t>
            </a:r>
            <a:r>
              <a:rPr lang="en-GB" sz="2000" dirty="0"/>
              <a:t>, oak, </a:t>
            </a:r>
            <a:r>
              <a:rPr lang="en-GB" sz="2000" dirty="0" err="1"/>
              <a:t>obeche</a:t>
            </a:r>
            <a:r>
              <a:rPr lang="en-GB" sz="2000" dirty="0"/>
              <a:t>, </a:t>
            </a:r>
            <a:r>
              <a:rPr lang="en-GB" sz="2000" dirty="0" err="1"/>
              <a:t>sapele</a:t>
            </a:r>
            <a:r>
              <a:rPr lang="en-GB" sz="2000" dirty="0"/>
              <a:t> and teak</a:t>
            </a:r>
            <a:r>
              <a:rPr lang="en-GB" sz="2000" dirty="0" smtClean="0"/>
              <a:t>.</a:t>
            </a:r>
            <a:endParaRPr lang="en-GB" sz="2000" dirty="0"/>
          </a:p>
        </p:txBody>
      </p:sp>
    </p:spTree>
    <p:extLst>
      <p:ext uri="{BB962C8B-B14F-4D97-AF65-F5344CB8AC3E}">
        <p14:creationId xmlns:p14="http://schemas.microsoft.com/office/powerpoint/2010/main" val="2377203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799" y="816151"/>
            <a:ext cx="9688784" cy="1938992"/>
          </a:xfrm>
          <a:prstGeom prst="rect">
            <a:avLst/>
          </a:prstGeom>
          <a:noFill/>
        </p:spPr>
        <p:txBody>
          <a:bodyPr wrap="square" rtlCol="0">
            <a:spAutoFit/>
          </a:bodyPr>
          <a:lstStyle/>
          <a:p>
            <a:r>
              <a:rPr lang="en-GB" sz="7200" b="1" dirty="0" smtClean="0">
                <a:solidFill>
                  <a:schemeClr val="bg1"/>
                </a:solidFill>
              </a:rPr>
              <a:t>H A R D W O </a:t>
            </a:r>
            <a:r>
              <a:rPr lang="en-GB" sz="7200" b="1" dirty="0" err="1" smtClean="0">
                <a:solidFill>
                  <a:schemeClr val="bg1"/>
                </a:solidFill>
              </a:rPr>
              <a:t>O</a:t>
            </a:r>
            <a:r>
              <a:rPr lang="en-GB" sz="7200" b="1" dirty="0" smtClean="0">
                <a:solidFill>
                  <a:schemeClr val="bg1"/>
                </a:solidFill>
              </a:rPr>
              <a:t> D </a:t>
            </a:r>
            <a:r>
              <a:rPr lang="en-GB" sz="7200" b="1" dirty="0" smtClean="0">
                <a:solidFill>
                  <a:srgbClr val="FFC000"/>
                </a:solidFill>
              </a:rPr>
              <a:t>BBB</a:t>
            </a:r>
          </a:p>
          <a:p>
            <a:r>
              <a:rPr lang="en-GB" sz="4800" dirty="0" smtClean="0">
                <a:solidFill>
                  <a:srgbClr val="FFC000"/>
                </a:solidFill>
              </a:rPr>
              <a:t>Birch Beech &amp; Balsa</a:t>
            </a:r>
            <a:endParaRPr lang="en-GB" sz="4800" dirty="0">
              <a:solidFill>
                <a:srgbClr val="FFC000"/>
              </a:solidFill>
            </a:endParaRPr>
          </a:p>
        </p:txBody>
      </p:sp>
      <p:pic>
        <p:nvPicPr>
          <p:cNvPr id="3" name="Picture 2"/>
          <p:cNvPicPr>
            <a:picLocks noChangeAspect="1"/>
          </p:cNvPicPr>
          <p:nvPr/>
        </p:nvPicPr>
        <p:blipFill>
          <a:blip r:embed="rId2"/>
          <a:stretch>
            <a:fillRect/>
          </a:stretch>
        </p:blipFill>
        <p:spPr>
          <a:xfrm>
            <a:off x="9888583" y="3755852"/>
            <a:ext cx="2621791" cy="3023214"/>
          </a:xfrm>
          <a:prstGeom prst="rect">
            <a:avLst/>
          </a:prstGeom>
        </p:spPr>
      </p:pic>
      <p:sp>
        <p:nvSpPr>
          <p:cNvPr id="6" name="Oval 5"/>
          <p:cNvSpPr/>
          <p:nvPr/>
        </p:nvSpPr>
        <p:spPr>
          <a:xfrm>
            <a:off x="10818254" y="4946679"/>
            <a:ext cx="309092" cy="320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0549173" y="4946679"/>
            <a:ext cx="309092" cy="320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7131" y="2755143"/>
            <a:ext cx="10831134" cy="4031873"/>
          </a:xfrm>
          <a:prstGeom prst="rect">
            <a:avLst/>
          </a:prstGeom>
          <a:noFill/>
          <a:ln>
            <a:noFill/>
          </a:ln>
        </p:spPr>
        <p:txBody>
          <a:bodyPr wrap="square" rtlCol="0">
            <a:spAutoFit/>
          </a:bodyPr>
          <a:lstStyle/>
          <a:p>
            <a:pPr marL="285750" indent="-285750">
              <a:buFont typeface="Arial" panose="020B0604020202020204" pitchFamily="34" charset="0"/>
              <a:buChar char="•"/>
            </a:pPr>
            <a:r>
              <a:rPr lang="en-GB" sz="2800" dirty="0" smtClean="0"/>
              <a:t>Hardwoods are often referred to as Solid Timbers</a:t>
            </a:r>
          </a:p>
          <a:p>
            <a:pPr marL="285750" indent="-285750">
              <a:buFont typeface="Arial" panose="020B0604020202020204" pitchFamily="34" charset="0"/>
              <a:buChar char="•"/>
            </a:pPr>
            <a:r>
              <a:rPr lang="en-GB" sz="2800" dirty="0" smtClean="0"/>
              <a:t>The benefits of using solid timbers (hardwoods)are;</a:t>
            </a:r>
            <a:endParaRPr lang="en-GB" sz="1600" dirty="0"/>
          </a:p>
          <a:p>
            <a:r>
              <a:rPr lang="en-GB" sz="2000" b="1" dirty="0">
                <a:solidFill>
                  <a:srgbClr val="FFC000"/>
                </a:solidFill>
              </a:rPr>
              <a:t> Quality of finish </a:t>
            </a:r>
          </a:p>
          <a:p>
            <a:r>
              <a:rPr lang="en-GB" sz="2000" b="1" dirty="0">
                <a:solidFill>
                  <a:srgbClr val="FFC000"/>
                </a:solidFill>
              </a:rPr>
              <a:t> Aesthetics </a:t>
            </a:r>
          </a:p>
          <a:p>
            <a:r>
              <a:rPr lang="en-GB" sz="2000" b="1" dirty="0" smtClean="0">
                <a:solidFill>
                  <a:srgbClr val="FFC000"/>
                </a:solidFill>
              </a:rPr>
              <a:t> </a:t>
            </a:r>
            <a:r>
              <a:rPr lang="en-GB" sz="2000" b="1" dirty="0">
                <a:solidFill>
                  <a:srgbClr val="FFC000"/>
                </a:solidFill>
              </a:rPr>
              <a:t>Durability </a:t>
            </a:r>
          </a:p>
          <a:p>
            <a:r>
              <a:rPr lang="en-GB" sz="2000" b="1" dirty="0">
                <a:solidFill>
                  <a:srgbClr val="FFC000"/>
                </a:solidFill>
              </a:rPr>
              <a:t> Strength issues </a:t>
            </a:r>
          </a:p>
          <a:p>
            <a:r>
              <a:rPr lang="en-GB" sz="2000" b="1" dirty="0">
                <a:solidFill>
                  <a:srgbClr val="FFC000"/>
                </a:solidFill>
              </a:rPr>
              <a:t> Recyclability </a:t>
            </a:r>
            <a:endParaRPr lang="en-GB" sz="2000" b="1" dirty="0" smtClean="0">
              <a:solidFill>
                <a:srgbClr val="FFC000"/>
              </a:solidFill>
            </a:endParaRPr>
          </a:p>
          <a:p>
            <a:endParaRPr lang="en-GB" sz="2000" b="1" dirty="0">
              <a:solidFill>
                <a:srgbClr val="FFC000"/>
              </a:solidFill>
            </a:endParaRPr>
          </a:p>
          <a:p>
            <a:pPr marL="285750" indent="-285750">
              <a:buFont typeface="Arial" panose="020B0604020202020204" pitchFamily="34" charset="0"/>
              <a:buChar char="•"/>
            </a:pPr>
            <a:r>
              <a:rPr lang="en-GB" sz="2400" dirty="0" smtClean="0"/>
              <a:t>Typically hardwoods tend to be a lot more expensive, as during the farming process they take a lot longer to grow. </a:t>
            </a:r>
            <a:endParaRPr lang="en-GB" sz="2400" dirty="0"/>
          </a:p>
          <a:p>
            <a:r>
              <a:rPr lang="en-GB" sz="3200" dirty="0"/>
              <a:t>	</a:t>
            </a:r>
          </a:p>
        </p:txBody>
      </p:sp>
      <p:sp>
        <p:nvSpPr>
          <p:cNvPr id="4" name="Rectangular Callout 3"/>
          <p:cNvSpPr/>
          <p:nvPr/>
        </p:nvSpPr>
        <p:spPr>
          <a:xfrm>
            <a:off x="9263082" y="1785647"/>
            <a:ext cx="2299063" cy="1034594"/>
          </a:xfrm>
          <a:prstGeom prst="wedgeRectCallout">
            <a:avLst>
              <a:gd name="adj1" fmla="val 26329"/>
              <a:gd name="adj2" fmla="val 305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rPr>
              <a:t>Mooaan then </a:t>
            </a:r>
            <a:endParaRPr lang="en-GB" sz="3200" b="1" dirty="0">
              <a:solidFill>
                <a:schemeClr val="bg1"/>
              </a:solidFill>
            </a:endParaRPr>
          </a:p>
        </p:txBody>
      </p:sp>
    </p:spTree>
    <p:extLst>
      <p:ext uri="{BB962C8B-B14F-4D97-AF65-F5344CB8AC3E}">
        <p14:creationId xmlns:p14="http://schemas.microsoft.com/office/powerpoint/2010/main" val="2445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4" y="920654"/>
            <a:ext cx="9688784" cy="1938992"/>
          </a:xfrm>
          <a:prstGeom prst="rect">
            <a:avLst/>
          </a:prstGeom>
          <a:noFill/>
        </p:spPr>
        <p:txBody>
          <a:bodyPr wrap="square" rtlCol="0">
            <a:spAutoFit/>
          </a:bodyPr>
          <a:lstStyle/>
          <a:p>
            <a:r>
              <a:rPr lang="en-GB" sz="7200" b="1" dirty="0" smtClean="0">
                <a:solidFill>
                  <a:schemeClr val="bg1"/>
                </a:solidFill>
              </a:rPr>
              <a:t>S O F T W O </a:t>
            </a:r>
            <a:r>
              <a:rPr lang="en-GB" sz="7200" b="1" dirty="0" err="1" smtClean="0">
                <a:solidFill>
                  <a:schemeClr val="bg1"/>
                </a:solidFill>
              </a:rPr>
              <a:t>O</a:t>
            </a:r>
            <a:r>
              <a:rPr lang="en-GB" sz="7200" b="1" dirty="0" smtClean="0">
                <a:solidFill>
                  <a:schemeClr val="bg1"/>
                </a:solidFill>
              </a:rPr>
              <a:t> D </a:t>
            </a:r>
            <a:r>
              <a:rPr lang="en-GB" sz="7200" b="1" dirty="0" smtClean="0">
                <a:solidFill>
                  <a:srgbClr val="FFC000"/>
                </a:solidFill>
              </a:rPr>
              <a:t>SCS</a:t>
            </a:r>
          </a:p>
          <a:p>
            <a:r>
              <a:rPr lang="en-GB" sz="4800" dirty="0" smtClean="0">
                <a:solidFill>
                  <a:srgbClr val="FFC000"/>
                </a:solidFill>
              </a:rPr>
              <a:t>Scots Pine, </a:t>
            </a:r>
            <a:r>
              <a:rPr lang="en-GB" sz="4800" dirty="0" err="1" smtClean="0">
                <a:solidFill>
                  <a:srgbClr val="FFC000"/>
                </a:solidFill>
              </a:rPr>
              <a:t>Ceder</a:t>
            </a:r>
            <a:r>
              <a:rPr lang="en-GB" sz="4800" dirty="0" smtClean="0">
                <a:solidFill>
                  <a:srgbClr val="FFC000"/>
                </a:solidFill>
              </a:rPr>
              <a:t> &amp; Spruce</a:t>
            </a:r>
            <a:endParaRPr lang="en-GB" sz="4800" dirty="0">
              <a:solidFill>
                <a:srgbClr val="FFC000"/>
              </a:solidFill>
            </a:endParaRPr>
          </a:p>
        </p:txBody>
      </p:sp>
      <p:sp>
        <p:nvSpPr>
          <p:cNvPr id="6" name="Oval 5"/>
          <p:cNvSpPr/>
          <p:nvPr/>
        </p:nvSpPr>
        <p:spPr>
          <a:xfrm>
            <a:off x="10818254" y="4946679"/>
            <a:ext cx="309092" cy="320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0549173" y="4946679"/>
            <a:ext cx="309092" cy="320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a:stretch>
            <a:fillRect/>
          </a:stretch>
        </p:blipFill>
        <p:spPr>
          <a:xfrm>
            <a:off x="293212" y="2979485"/>
            <a:ext cx="6145301" cy="3511600"/>
          </a:xfrm>
          <a:prstGeom prst="rect">
            <a:avLst/>
          </a:prstGeom>
        </p:spPr>
      </p:pic>
      <p:pic>
        <p:nvPicPr>
          <p:cNvPr id="8" name="Picture 7"/>
          <p:cNvPicPr>
            <a:picLocks noChangeAspect="1"/>
          </p:cNvPicPr>
          <p:nvPr/>
        </p:nvPicPr>
        <p:blipFill>
          <a:blip r:embed="rId3"/>
          <a:stretch>
            <a:fillRect/>
          </a:stretch>
        </p:blipFill>
        <p:spPr>
          <a:xfrm>
            <a:off x="7908311" y="8919"/>
            <a:ext cx="4632101" cy="7071910"/>
          </a:xfrm>
          <a:prstGeom prst="rect">
            <a:avLst/>
          </a:prstGeom>
        </p:spPr>
      </p:pic>
      <p:pic>
        <p:nvPicPr>
          <p:cNvPr id="9" name="Picture 8"/>
          <p:cNvPicPr>
            <a:picLocks noChangeAspect="1"/>
          </p:cNvPicPr>
          <p:nvPr/>
        </p:nvPicPr>
        <p:blipFill>
          <a:blip r:embed="rId4"/>
          <a:stretch>
            <a:fillRect/>
          </a:stretch>
        </p:blipFill>
        <p:spPr>
          <a:xfrm>
            <a:off x="9103483" y="278295"/>
            <a:ext cx="2143125" cy="2143125"/>
          </a:xfrm>
          <a:prstGeom prst="rect">
            <a:avLst/>
          </a:prstGeom>
        </p:spPr>
      </p:pic>
      <p:pic>
        <p:nvPicPr>
          <p:cNvPr id="10" name="Picture 9"/>
          <p:cNvPicPr>
            <a:picLocks noChangeAspect="1"/>
          </p:cNvPicPr>
          <p:nvPr/>
        </p:nvPicPr>
        <p:blipFill>
          <a:blip r:embed="rId5"/>
          <a:stretch>
            <a:fillRect/>
          </a:stretch>
        </p:blipFill>
        <p:spPr>
          <a:xfrm>
            <a:off x="9251926" y="2323684"/>
            <a:ext cx="2266950" cy="1619250"/>
          </a:xfrm>
          <a:prstGeom prst="rect">
            <a:avLst/>
          </a:prstGeom>
        </p:spPr>
      </p:pic>
      <p:pic>
        <p:nvPicPr>
          <p:cNvPr id="12" name="Picture 11"/>
          <p:cNvPicPr>
            <a:picLocks noChangeAspect="1"/>
          </p:cNvPicPr>
          <p:nvPr/>
        </p:nvPicPr>
        <p:blipFill>
          <a:blip r:embed="rId4"/>
          <a:stretch>
            <a:fillRect/>
          </a:stretch>
        </p:blipFill>
        <p:spPr>
          <a:xfrm>
            <a:off x="8168055" y="248376"/>
            <a:ext cx="2143125" cy="2143125"/>
          </a:xfrm>
          <a:prstGeom prst="rect">
            <a:avLst/>
          </a:prstGeom>
        </p:spPr>
      </p:pic>
    </p:spTree>
    <p:extLst>
      <p:ext uri="{BB962C8B-B14F-4D97-AF65-F5344CB8AC3E}">
        <p14:creationId xmlns:p14="http://schemas.microsoft.com/office/powerpoint/2010/main" val="152287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4" y="810009"/>
            <a:ext cx="11782696" cy="1938992"/>
          </a:xfrm>
          <a:prstGeom prst="rect">
            <a:avLst/>
          </a:prstGeom>
          <a:noFill/>
        </p:spPr>
        <p:txBody>
          <a:bodyPr wrap="square" rtlCol="0">
            <a:spAutoFit/>
          </a:bodyPr>
          <a:lstStyle/>
          <a:p>
            <a:r>
              <a:rPr lang="en-GB" sz="4800" b="1" dirty="0" smtClean="0">
                <a:solidFill>
                  <a:schemeClr val="bg1"/>
                </a:solidFill>
              </a:rPr>
              <a:t>M a n u f a c t u r e d w o </a:t>
            </a:r>
            <a:r>
              <a:rPr lang="en-GB" sz="4800" b="1" dirty="0" err="1" smtClean="0">
                <a:solidFill>
                  <a:schemeClr val="bg1"/>
                </a:solidFill>
              </a:rPr>
              <a:t>o</a:t>
            </a:r>
            <a:r>
              <a:rPr lang="en-GB" sz="4800" b="1" dirty="0" smtClean="0">
                <a:solidFill>
                  <a:schemeClr val="bg1"/>
                </a:solidFill>
              </a:rPr>
              <a:t> d s </a:t>
            </a:r>
            <a:r>
              <a:rPr lang="en-GB" sz="7200" b="1" dirty="0" smtClean="0">
                <a:solidFill>
                  <a:srgbClr val="FFC000"/>
                </a:solidFill>
              </a:rPr>
              <a:t>MDF</a:t>
            </a:r>
          </a:p>
          <a:p>
            <a:r>
              <a:rPr lang="en-GB" sz="4800" dirty="0" smtClean="0">
                <a:solidFill>
                  <a:srgbClr val="FFC000"/>
                </a:solidFill>
              </a:rPr>
              <a:t>Medium Density Fibre </a:t>
            </a:r>
            <a:endParaRPr lang="en-GB" sz="4800" dirty="0">
              <a:solidFill>
                <a:srgbClr val="FFC000"/>
              </a:solidFill>
            </a:endParaRPr>
          </a:p>
        </p:txBody>
      </p:sp>
      <p:sp>
        <p:nvSpPr>
          <p:cNvPr id="3" name="TextBox 2"/>
          <p:cNvSpPr txBox="1"/>
          <p:nvPr/>
        </p:nvSpPr>
        <p:spPr>
          <a:xfrm>
            <a:off x="195944" y="2749001"/>
            <a:ext cx="8020595" cy="2308324"/>
          </a:xfrm>
          <a:prstGeom prst="rect">
            <a:avLst/>
          </a:prstGeom>
          <a:noFill/>
        </p:spPr>
        <p:txBody>
          <a:bodyPr wrap="square" rtlCol="0">
            <a:spAutoFit/>
          </a:bodyPr>
          <a:lstStyle/>
          <a:p>
            <a:pPr marL="285750" indent="-285750">
              <a:buFont typeface="Arial" panose="020B0604020202020204" pitchFamily="34" charset="0"/>
              <a:buChar char="•"/>
            </a:pPr>
            <a:r>
              <a:rPr lang="en-GB" sz="3600" dirty="0" smtClean="0"/>
              <a:t>Really cheap,</a:t>
            </a:r>
          </a:p>
          <a:p>
            <a:pPr marL="285750" indent="-285750">
              <a:buFont typeface="Arial" panose="020B0604020202020204" pitchFamily="34" charset="0"/>
              <a:buChar char="•"/>
            </a:pPr>
            <a:r>
              <a:rPr lang="en-GB" sz="3600" dirty="0" smtClean="0"/>
              <a:t>Can be cut into large sheets </a:t>
            </a:r>
          </a:p>
          <a:p>
            <a:pPr marL="285750" indent="-285750">
              <a:buFont typeface="Arial" panose="020B0604020202020204" pitchFamily="34" charset="0"/>
              <a:buChar char="•"/>
            </a:pPr>
            <a:r>
              <a:rPr lang="en-GB" sz="3600" dirty="0" smtClean="0"/>
              <a:t>Easy to work </a:t>
            </a:r>
          </a:p>
          <a:p>
            <a:endParaRPr lang="en-GB" dirty="0"/>
          </a:p>
          <a:p>
            <a:endParaRPr lang="en-GB" dirty="0"/>
          </a:p>
        </p:txBody>
      </p:sp>
      <p:pic>
        <p:nvPicPr>
          <p:cNvPr id="4" name="Picture 3"/>
          <p:cNvPicPr>
            <a:picLocks noChangeAspect="1"/>
          </p:cNvPicPr>
          <p:nvPr/>
        </p:nvPicPr>
        <p:blipFill>
          <a:blip r:embed="rId2"/>
          <a:stretch>
            <a:fillRect/>
          </a:stretch>
        </p:blipFill>
        <p:spPr>
          <a:xfrm>
            <a:off x="9350435" y="2160087"/>
            <a:ext cx="2619375" cy="1743075"/>
          </a:xfrm>
          <a:prstGeom prst="rect">
            <a:avLst/>
          </a:prstGeom>
        </p:spPr>
      </p:pic>
      <p:pic>
        <p:nvPicPr>
          <p:cNvPr id="7" name="Picture 6"/>
          <p:cNvPicPr>
            <a:picLocks noChangeAspect="1"/>
          </p:cNvPicPr>
          <p:nvPr/>
        </p:nvPicPr>
        <p:blipFill>
          <a:blip r:embed="rId3"/>
          <a:stretch>
            <a:fillRect/>
          </a:stretch>
        </p:blipFill>
        <p:spPr>
          <a:xfrm>
            <a:off x="7144976" y="2160087"/>
            <a:ext cx="2143125" cy="2143125"/>
          </a:xfrm>
          <a:prstGeom prst="rect">
            <a:avLst/>
          </a:prstGeom>
        </p:spPr>
      </p:pic>
      <p:sp>
        <p:nvSpPr>
          <p:cNvPr id="13" name="TextBox 12"/>
          <p:cNvSpPr txBox="1"/>
          <p:nvPr/>
        </p:nvSpPr>
        <p:spPr>
          <a:xfrm>
            <a:off x="496389" y="4924697"/>
            <a:ext cx="10424160" cy="1754326"/>
          </a:xfrm>
          <a:prstGeom prst="rect">
            <a:avLst/>
          </a:prstGeom>
          <a:noFill/>
          <a:ln w="38100">
            <a:solidFill>
              <a:srgbClr val="FFC000"/>
            </a:solidFill>
          </a:ln>
        </p:spPr>
        <p:txBody>
          <a:bodyPr wrap="square" rtlCol="0">
            <a:spAutoFit/>
          </a:bodyPr>
          <a:lstStyle/>
          <a:p>
            <a:pPr>
              <a:lnSpc>
                <a:spcPct val="200000"/>
              </a:lnSpc>
            </a:pPr>
            <a:r>
              <a:rPr lang="en-GB" dirty="0" smtClean="0"/>
              <a:t>What properties apply to all hardwoods = durable . Finish well, </a:t>
            </a:r>
          </a:p>
          <a:p>
            <a:pPr>
              <a:lnSpc>
                <a:spcPct val="200000"/>
              </a:lnSpc>
            </a:pPr>
            <a:r>
              <a:rPr lang="en-GB" dirty="0"/>
              <a:t>What properties apply to all </a:t>
            </a:r>
            <a:r>
              <a:rPr lang="en-GB" dirty="0" smtClean="0"/>
              <a:t>softwoods </a:t>
            </a:r>
            <a:r>
              <a:rPr lang="en-GB" dirty="0"/>
              <a:t>= durable . Finish well, </a:t>
            </a:r>
          </a:p>
          <a:p>
            <a:pPr>
              <a:lnSpc>
                <a:spcPct val="200000"/>
              </a:lnSpc>
            </a:pPr>
            <a:r>
              <a:rPr lang="en-GB" dirty="0"/>
              <a:t>What properties apply to all </a:t>
            </a:r>
            <a:r>
              <a:rPr lang="en-GB" dirty="0" smtClean="0"/>
              <a:t>manufactured woods </a:t>
            </a:r>
            <a:r>
              <a:rPr lang="en-GB" dirty="0"/>
              <a:t>= </a:t>
            </a:r>
            <a:r>
              <a:rPr lang="en-GB" dirty="0" smtClean="0"/>
              <a:t>cheap</a:t>
            </a:r>
            <a:endParaRPr lang="en-GB" dirty="0"/>
          </a:p>
        </p:txBody>
      </p:sp>
    </p:spTree>
    <p:extLst>
      <p:ext uri="{BB962C8B-B14F-4D97-AF65-F5344CB8AC3E}">
        <p14:creationId xmlns:p14="http://schemas.microsoft.com/office/powerpoint/2010/main" val="232618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9700" y="605307"/>
            <a:ext cx="9955369" cy="830997"/>
          </a:xfrm>
          <a:prstGeom prst="rect">
            <a:avLst/>
          </a:prstGeom>
          <a:noFill/>
        </p:spPr>
        <p:txBody>
          <a:bodyPr wrap="square" rtlCol="0">
            <a:spAutoFit/>
          </a:bodyPr>
          <a:lstStyle/>
          <a:p>
            <a:r>
              <a:rPr lang="en-GB" sz="4800" b="1" dirty="0" smtClean="0"/>
              <a:t>c. Manufactured woods</a:t>
            </a:r>
            <a:endParaRPr lang="en-GB" sz="4800" b="1" dirty="0"/>
          </a:p>
        </p:txBody>
      </p:sp>
      <p:pic>
        <p:nvPicPr>
          <p:cNvPr id="2" name="Picture 1"/>
          <p:cNvPicPr>
            <a:picLocks noChangeAspect="1"/>
          </p:cNvPicPr>
          <p:nvPr/>
        </p:nvPicPr>
        <p:blipFill rotWithShape="1">
          <a:blip r:embed="rId2"/>
          <a:srcRect l="14685" t="27716" r="6902" b="5653"/>
          <a:stretch/>
        </p:blipFill>
        <p:spPr>
          <a:xfrm>
            <a:off x="154380" y="2220686"/>
            <a:ext cx="5498275" cy="3737592"/>
          </a:xfrm>
          <a:prstGeom prst="rect">
            <a:avLst/>
          </a:prstGeom>
        </p:spPr>
      </p:pic>
      <p:pic>
        <p:nvPicPr>
          <p:cNvPr id="3" name="Picture 2"/>
          <p:cNvPicPr>
            <a:picLocks noChangeAspect="1"/>
          </p:cNvPicPr>
          <p:nvPr/>
        </p:nvPicPr>
        <p:blipFill rotWithShape="1">
          <a:blip r:embed="rId3"/>
          <a:srcRect l="14708" t="37368" r="7565" b="22819"/>
          <a:stretch/>
        </p:blipFill>
        <p:spPr>
          <a:xfrm>
            <a:off x="5779938" y="2220686"/>
            <a:ext cx="6260868" cy="2565544"/>
          </a:xfrm>
          <a:prstGeom prst="rect">
            <a:avLst/>
          </a:prstGeom>
        </p:spPr>
      </p:pic>
    </p:spTree>
    <p:extLst>
      <p:ext uri="{BB962C8B-B14F-4D97-AF65-F5344CB8AC3E}">
        <p14:creationId xmlns:p14="http://schemas.microsoft.com/office/powerpoint/2010/main" val="8175182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1257" y="992777"/>
            <a:ext cx="9117873" cy="923330"/>
          </a:xfrm>
          <a:prstGeom prst="rect">
            <a:avLst/>
          </a:prstGeom>
          <a:noFill/>
        </p:spPr>
        <p:txBody>
          <a:bodyPr wrap="square" rtlCol="0">
            <a:spAutoFit/>
          </a:bodyPr>
          <a:lstStyle/>
          <a:p>
            <a:r>
              <a:rPr lang="en-GB" sz="5400" b="1" dirty="0" smtClean="0">
                <a:solidFill>
                  <a:schemeClr val="bg1"/>
                </a:solidFill>
              </a:rPr>
              <a:t>W o </a:t>
            </a:r>
            <a:r>
              <a:rPr lang="en-GB" sz="5400" b="1" dirty="0" err="1" smtClean="0">
                <a:solidFill>
                  <a:schemeClr val="bg1"/>
                </a:solidFill>
              </a:rPr>
              <a:t>o</a:t>
            </a:r>
            <a:r>
              <a:rPr lang="en-GB" sz="5400" b="1" dirty="0" smtClean="0">
                <a:solidFill>
                  <a:schemeClr val="bg1"/>
                </a:solidFill>
              </a:rPr>
              <a:t> d w o r k  J o </a:t>
            </a:r>
            <a:r>
              <a:rPr lang="en-GB" sz="5400" b="1" dirty="0" err="1" smtClean="0">
                <a:solidFill>
                  <a:schemeClr val="bg1"/>
                </a:solidFill>
              </a:rPr>
              <a:t>i</a:t>
            </a:r>
            <a:r>
              <a:rPr lang="en-GB" sz="5400" b="1" dirty="0" smtClean="0">
                <a:solidFill>
                  <a:schemeClr val="bg1"/>
                </a:solidFill>
              </a:rPr>
              <a:t> n t s </a:t>
            </a:r>
            <a:endParaRPr lang="en-GB" sz="5400" b="1" dirty="0">
              <a:solidFill>
                <a:schemeClr val="bg1"/>
              </a:solidFill>
            </a:endParaRPr>
          </a:p>
        </p:txBody>
      </p:sp>
      <p:pic>
        <p:nvPicPr>
          <p:cNvPr id="12" name="Picture 11"/>
          <p:cNvPicPr>
            <a:picLocks noChangeAspect="1"/>
          </p:cNvPicPr>
          <p:nvPr/>
        </p:nvPicPr>
        <p:blipFill>
          <a:blip r:embed="rId2"/>
          <a:stretch>
            <a:fillRect/>
          </a:stretch>
        </p:blipFill>
        <p:spPr>
          <a:xfrm>
            <a:off x="261257" y="2254976"/>
            <a:ext cx="3256598" cy="3241309"/>
          </a:xfrm>
          <a:prstGeom prst="rect">
            <a:avLst/>
          </a:prstGeom>
        </p:spPr>
      </p:pic>
      <p:pic>
        <p:nvPicPr>
          <p:cNvPr id="13" name="Picture 12"/>
          <p:cNvPicPr>
            <a:picLocks noChangeAspect="1"/>
          </p:cNvPicPr>
          <p:nvPr/>
        </p:nvPicPr>
        <p:blipFill>
          <a:blip r:embed="rId3"/>
          <a:stretch>
            <a:fillRect/>
          </a:stretch>
        </p:blipFill>
        <p:spPr>
          <a:xfrm>
            <a:off x="7798526" y="2076586"/>
            <a:ext cx="4076699" cy="2540760"/>
          </a:xfrm>
          <a:prstGeom prst="rect">
            <a:avLst/>
          </a:prstGeom>
        </p:spPr>
      </p:pic>
      <p:sp>
        <p:nvSpPr>
          <p:cNvPr id="14" name="TextBox 13"/>
          <p:cNvSpPr txBox="1"/>
          <p:nvPr/>
        </p:nvSpPr>
        <p:spPr>
          <a:xfrm>
            <a:off x="7688034" y="4617346"/>
            <a:ext cx="4715691" cy="1477328"/>
          </a:xfrm>
          <a:prstGeom prst="rect">
            <a:avLst/>
          </a:prstGeom>
          <a:noFill/>
        </p:spPr>
        <p:txBody>
          <a:bodyPr wrap="square" rtlCol="0">
            <a:spAutoFit/>
          </a:bodyPr>
          <a:lstStyle/>
          <a:p>
            <a:r>
              <a:rPr lang="en-GB" dirty="0" smtClean="0"/>
              <a:t>Housing joint </a:t>
            </a:r>
          </a:p>
          <a:p>
            <a:pPr marL="285750" indent="-285750">
              <a:buFontTx/>
              <a:buChar char="-"/>
            </a:pPr>
            <a:r>
              <a:rPr lang="en-GB" b="1" dirty="0" smtClean="0">
                <a:solidFill>
                  <a:srgbClr val="FFC000"/>
                </a:solidFill>
              </a:rPr>
              <a:t>Easy to make </a:t>
            </a:r>
          </a:p>
          <a:p>
            <a:pPr marL="285750" indent="-285750">
              <a:buFontTx/>
              <a:buChar char="-"/>
            </a:pPr>
            <a:r>
              <a:rPr lang="en-GB" b="1" dirty="0" smtClean="0">
                <a:solidFill>
                  <a:srgbClr val="FFC000"/>
                </a:solidFill>
              </a:rPr>
              <a:t>Can be constructed from one part</a:t>
            </a:r>
          </a:p>
          <a:p>
            <a:pPr marL="285750" indent="-285750">
              <a:buFontTx/>
              <a:buChar char="-"/>
            </a:pPr>
            <a:endParaRPr lang="en-GB" dirty="0"/>
          </a:p>
          <a:p>
            <a:pPr marL="285750" indent="-285750">
              <a:buFontTx/>
              <a:buChar char="-"/>
            </a:pPr>
            <a:r>
              <a:rPr lang="en-GB" dirty="0" smtClean="0"/>
              <a:t>Not very strong </a:t>
            </a:r>
            <a:endParaRPr lang="en-GB" dirty="0"/>
          </a:p>
        </p:txBody>
      </p:sp>
      <p:sp>
        <p:nvSpPr>
          <p:cNvPr id="15" name="TextBox 14"/>
          <p:cNvSpPr txBox="1"/>
          <p:nvPr/>
        </p:nvSpPr>
        <p:spPr>
          <a:xfrm>
            <a:off x="3622357" y="2231028"/>
            <a:ext cx="4715691" cy="1477328"/>
          </a:xfrm>
          <a:prstGeom prst="rect">
            <a:avLst/>
          </a:prstGeom>
          <a:noFill/>
        </p:spPr>
        <p:txBody>
          <a:bodyPr wrap="square" rtlCol="0">
            <a:spAutoFit/>
          </a:bodyPr>
          <a:lstStyle/>
          <a:p>
            <a:r>
              <a:rPr lang="en-GB" dirty="0" smtClean="0"/>
              <a:t>Mortise and Tenon</a:t>
            </a:r>
          </a:p>
          <a:p>
            <a:pPr marL="285750" indent="-285750">
              <a:buFontTx/>
              <a:buChar char="-"/>
            </a:pPr>
            <a:r>
              <a:rPr lang="en-GB" b="1" dirty="0" smtClean="0">
                <a:solidFill>
                  <a:srgbClr val="FFC000"/>
                </a:solidFill>
              </a:rPr>
              <a:t>Strong </a:t>
            </a:r>
          </a:p>
          <a:p>
            <a:pPr marL="285750" indent="-285750">
              <a:buFontTx/>
              <a:buChar char="-"/>
            </a:pPr>
            <a:r>
              <a:rPr lang="en-GB" b="1" dirty="0" smtClean="0">
                <a:solidFill>
                  <a:srgbClr val="FFC000"/>
                </a:solidFill>
              </a:rPr>
              <a:t>Hidden joints</a:t>
            </a:r>
          </a:p>
          <a:p>
            <a:pPr marL="285750" indent="-285750">
              <a:buFontTx/>
              <a:buChar char="-"/>
            </a:pPr>
            <a:endParaRPr lang="en-GB" dirty="0"/>
          </a:p>
          <a:p>
            <a:pPr marL="285750" indent="-285750">
              <a:buFontTx/>
              <a:buChar char="-"/>
            </a:pPr>
            <a:r>
              <a:rPr lang="en-GB" dirty="0" smtClean="0"/>
              <a:t>Difficult to make </a:t>
            </a:r>
            <a:endParaRPr lang="en-GB" dirty="0"/>
          </a:p>
        </p:txBody>
      </p:sp>
      <p:pic>
        <p:nvPicPr>
          <p:cNvPr id="16" name="Picture 15"/>
          <p:cNvPicPr>
            <a:picLocks noChangeAspect="1"/>
          </p:cNvPicPr>
          <p:nvPr/>
        </p:nvPicPr>
        <p:blipFill>
          <a:blip r:embed="rId4"/>
          <a:stretch>
            <a:fillRect/>
          </a:stretch>
        </p:blipFill>
        <p:spPr>
          <a:xfrm>
            <a:off x="3814354" y="4004339"/>
            <a:ext cx="3873680" cy="2672839"/>
          </a:xfrm>
          <a:prstGeom prst="rect">
            <a:avLst/>
          </a:prstGeom>
        </p:spPr>
      </p:pic>
      <p:sp>
        <p:nvSpPr>
          <p:cNvPr id="17" name="Down Arrow 16"/>
          <p:cNvSpPr/>
          <p:nvPr/>
        </p:nvSpPr>
        <p:spPr>
          <a:xfrm rot="5400000">
            <a:off x="7826624" y="6059194"/>
            <a:ext cx="483325" cy="539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17"/>
          <p:cNvSpPr/>
          <p:nvPr/>
        </p:nvSpPr>
        <p:spPr>
          <a:xfrm rot="10800000">
            <a:off x="11192487" y="4638837"/>
            <a:ext cx="483325" cy="539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rot="5400000">
            <a:off x="3121955" y="2100840"/>
            <a:ext cx="483325" cy="539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9493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1257" y="992777"/>
            <a:ext cx="9117873" cy="923330"/>
          </a:xfrm>
          <a:prstGeom prst="rect">
            <a:avLst/>
          </a:prstGeom>
          <a:noFill/>
        </p:spPr>
        <p:txBody>
          <a:bodyPr wrap="square" rtlCol="0">
            <a:spAutoFit/>
          </a:bodyPr>
          <a:lstStyle/>
          <a:p>
            <a:r>
              <a:rPr lang="en-GB" sz="5400" b="1" dirty="0" smtClean="0">
                <a:solidFill>
                  <a:schemeClr val="bg1"/>
                </a:solidFill>
              </a:rPr>
              <a:t>Metal </a:t>
            </a:r>
            <a:endParaRPr lang="en-GB" sz="5400" b="1" dirty="0">
              <a:solidFill>
                <a:schemeClr val="bg1"/>
              </a:solidFill>
            </a:endParaRPr>
          </a:p>
        </p:txBody>
      </p:sp>
      <p:sp>
        <p:nvSpPr>
          <p:cNvPr id="2" name="TextBox 1"/>
          <p:cNvSpPr txBox="1"/>
          <p:nvPr/>
        </p:nvSpPr>
        <p:spPr>
          <a:xfrm>
            <a:off x="416859" y="2581835"/>
            <a:ext cx="9533965"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Metal ores and rocks are mined then processed to refine them into metals.</a:t>
            </a:r>
            <a:endParaRPr lang="en-GB" dirty="0"/>
          </a:p>
        </p:txBody>
      </p:sp>
      <p:pic>
        <p:nvPicPr>
          <p:cNvPr id="3" name="Picture 2"/>
          <p:cNvPicPr>
            <a:picLocks noChangeAspect="1"/>
          </p:cNvPicPr>
          <p:nvPr/>
        </p:nvPicPr>
        <p:blipFill>
          <a:blip r:embed="rId2"/>
          <a:stretch>
            <a:fillRect/>
          </a:stretch>
        </p:blipFill>
        <p:spPr>
          <a:xfrm>
            <a:off x="9379130" y="2027242"/>
            <a:ext cx="2466975" cy="1847850"/>
          </a:xfrm>
          <a:prstGeom prst="rect">
            <a:avLst/>
          </a:prstGeom>
        </p:spPr>
      </p:pic>
      <p:pic>
        <p:nvPicPr>
          <p:cNvPr id="4" name="Picture 3"/>
          <p:cNvPicPr>
            <a:picLocks noChangeAspect="1"/>
          </p:cNvPicPr>
          <p:nvPr/>
        </p:nvPicPr>
        <p:blipFill>
          <a:blip r:embed="rId3"/>
          <a:stretch>
            <a:fillRect/>
          </a:stretch>
        </p:blipFill>
        <p:spPr>
          <a:xfrm>
            <a:off x="261257" y="3240741"/>
            <a:ext cx="5209700" cy="3466819"/>
          </a:xfrm>
          <a:prstGeom prst="rect">
            <a:avLst/>
          </a:prstGeom>
        </p:spPr>
      </p:pic>
      <p:sp>
        <p:nvSpPr>
          <p:cNvPr id="5" name="TextBox 4"/>
          <p:cNvSpPr txBox="1"/>
          <p:nvPr/>
        </p:nvSpPr>
        <p:spPr>
          <a:xfrm>
            <a:off x="6172200" y="4101353"/>
            <a:ext cx="5177118" cy="2308324"/>
          </a:xfrm>
          <a:prstGeom prst="rect">
            <a:avLst/>
          </a:prstGeom>
          <a:noFill/>
        </p:spPr>
        <p:txBody>
          <a:bodyPr wrap="square" rtlCol="0">
            <a:spAutoFit/>
          </a:bodyPr>
          <a:lstStyle/>
          <a:p>
            <a:r>
              <a:rPr lang="en-GB" dirty="0" smtClean="0"/>
              <a:t>Some metals are mixed together such as brass (copper added with zinc) this is called an alloy.</a:t>
            </a:r>
          </a:p>
          <a:p>
            <a:endParaRPr lang="en-GB" dirty="0"/>
          </a:p>
          <a:p>
            <a:r>
              <a:rPr lang="en-GB" dirty="0" smtClean="0"/>
              <a:t>All metals including alloys are classified into two groups</a:t>
            </a:r>
          </a:p>
          <a:p>
            <a:endParaRPr lang="en-GB" dirty="0"/>
          </a:p>
          <a:p>
            <a:r>
              <a:rPr lang="en-GB" dirty="0" smtClean="0"/>
              <a:t>FERROUS AND NON FERROUS METALS </a:t>
            </a:r>
            <a:endParaRPr lang="en-GB" dirty="0"/>
          </a:p>
        </p:txBody>
      </p:sp>
    </p:spTree>
    <p:extLst>
      <p:ext uri="{BB962C8B-B14F-4D97-AF65-F5344CB8AC3E}">
        <p14:creationId xmlns:p14="http://schemas.microsoft.com/office/powerpoint/2010/main" val="2981584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0320425" cy="6867774"/>
          </a:xfrm>
          <a:prstGeom prst="rect">
            <a:avLst/>
          </a:prstGeom>
        </p:spPr>
      </p:pic>
      <p:sp>
        <p:nvSpPr>
          <p:cNvPr id="11" name="TextBox 10"/>
          <p:cNvSpPr txBox="1"/>
          <p:nvPr/>
        </p:nvSpPr>
        <p:spPr>
          <a:xfrm>
            <a:off x="153681" y="132166"/>
            <a:ext cx="9117873" cy="923330"/>
          </a:xfrm>
          <a:prstGeom prst="rect">
            <a:avLst/>
          </a:prstGeom>
          <a:noFill/>
        </p:spPr>
        <p:txBody>
          <a:bodyPr wrap="square" rtlCol="0">
            <a:spAutoFit/>
          </a:bodyPr>
          <a:lstStyle/>
          <a:p>
            <a:r>
              <a:rPr lang="en-GB" sz="5400" b="1" dirty="0" smtClean="0">
                <a:solidFill>
                  <a:schemeClr val="bg1"/>
                </a:solidFill>
              </a:rPr>
              <a:t>Forth Rail Bridge </a:t>
            </a:r>
            <a:endParaRPr lang="en-GB" sz="5400" b="1" dirty="0">
              <a:solidFill>
                <a:schemeClr val="bg1"/>
              </a:solidFill>
            </a:endParaRPr>
          </a:p>
        </p:txBody>
      </p:sp>
      <p:sp>
        <p:nvSpPr>
          <p:cNvPr id="6" name="TextBox 5"/>
          <p:cNvSpPr txBox="1"/>
          <p:nvPr/>
        </p:nvSpPr>
        <p:spPr>
          <a:xfrm>
            <a:off x="69540" y="1053147"/>
            <a:ext cx="8666436" cy="707886"/>
          </a:xfrm>
          <a:prstGeom prst="rect">
            <a:avLst/>
          </a:prstGeom>
          <a:solidFill>
            <a:srgbClr val="0070C0"/>
          </a:solidFill>
        </p:spPr>
        <p:txBody>
          <a:bodyPr wrap="square" rtlCol="0">
            <a:spAutoFit/>
          </a:bodyPr>
          <a:lstStyle/>
          <a:p>
            <a:r>
              <a:rPr lang="en-GB" sz="4000" dirty="0" smtClean="0"/>
              <a:t>Why is the forth rail bridge red ?</a:t>
            </a:r>
          </a:p>
        </p:txBody>
      </p:sp>
      <p:sp>
        <p:nvSpPr>
          <p:cNvPr id="8" name="TextBox 7"/>
          <p:cNvSpPr txBox="1"/>
          <p:nvPr/>
        </p:nvSpPr>
        <p:spPr>
          <a:xfrm>
            <a:off x="69537" y="4584033"/>
            <a:ext cx="10018059" cy="646331"/>
          </a:xfrm>
          <a:prstGeom prst="rect">
            <a:avLst/>
          </a:prstGeom>
          <a:solidFill>
            <a:schemeClr val="tx1"/>
          </a:solidFill>
          <a:ln>
            <a:solidFill>
              <a:schemeClr val="bg1"/>
            </a:solidFill>
          </a:ln>
        </p:spPr>
        <p:txBody>
          <a:bodyPr wrap="square" rtlCol="0">
            <a:spAutoFit/>
          </a:bodyPr>
          <a:lstStyle/>
          <a:p>
            <a:r>
              <a:rPr lang="en-GB" dirty="0" smtClean="0">
                <a:solidFill>
                  <a:schemeClr val="bg1"/>
                </a:solidFill>
              </a:rPr>
              <a:t>The bridge is made from steel, steel is a Ferrous metal which when in contact with the environment will rust </a:t>
            </a:r>
            <a:endParaRPr lang="en-GB" dirty="0">
              <a:solidFill>
                <a:schemeClr val="bg1"/>
              </a:solidFill>
            </a:endParaRPr>
          </a:p>
        </p:txBody>
      </p:sp>
      <p:sp>
        <p:nvSpPr>
          <p:cNvPr id="10" name="TextBox 9"/>
          <p:cNvSpPr txBox="1"/>
          <p:nvPr/>
        </p:nvSpPr>
        <p:spPr>
          <a:xfrm>
            <a:off x="69539" y="5254041"/>
            <a:ext cx="10018059" cy="923330"/>
          </a:xfrm>
          <a:prstGeom prst="rect">
            <a:avLst/>
          </a:prstGeom>
          <a:solidFill>
            <a:schemeClr val="tx1"/>
          </a:solidFill>
          <a:ln>
            <a:solidFill>
              <a:schemeClr val="bg1"/>
            </a:solidFill>
          </a:ln>
        </p:spPr>
        <p:txBody>
          <a:bodyPr wrap="square" rtlCol="0">
            <a:spAutoFit/>
          </a:bodyPr>
          <a:lstStyle/>
          <a:p>
            <a:r>
              <a:rPr lang="en-GB" dirty="0" smtClean="0">
                <a:solidFill>
                  <a:schemeClr val="bg1"/>
                </a:solidFill>
              </a:rPr>
              <a:t>In 1890 the bridge was coated with RED OXIDE PAINT. This product protects ferrous metals from rust and corrosion . If the bridge was built today it may have been galvanised to protect it.,</a:t>
            </a:r>
            <a:endParaRPr lang="en-GB" dirty="0">
              <a:solidFill>
                <a:schemeClr val="bg1"/>
              </a:solidFill>
            </a:endParaRPr>
          </a:p>
        </p:txBody>
      </p:sp>
      <p:sp>
        <p:nvSpPr>
          <p:cNvPr id="12" name="TextBox 11"/>
          <p:cNvSpPr txBox="1"/>
          <p:nvPr/>
        </p:nvSpPr>
        <p:spPr>
          <a:xfrm>
            <a:off x="69538" y="6210015"/>
            <a:ext cx="10018059" cy="584775"/>
          </a:xfrm>
          <a:prstGeom prst="rect">
            <a:avLst/>
          </a:prstGeom>
          <a:solidFill>
            <a:schemeClr val="tx1"/>
          </a:solidFill>
          <a:ln>
            <a:solidFill>
              <a:schemeClr val="bg1"/>
            </a:solidFill>
          </a:ln>
        </p:spPr>
        <p:txBody>
          <a:bodyPr wrap="square" rtlCol="0">
            <a:spAutoFit/>
          </a:bodyPr>
          <a:lstStyle/>
          <a:p>
            <a:r>
              <a:rPr lang="en-GB" sz="1600" dirty="0" smtClean="0">
                <a:solidFill>
                  <a:schemeClr val="bg1"/>
                </a:solidFill>
              </a:rPr>
              <a:t>The red oxide was mixed with forth bridge red paint in order to maintain the historical aesthetics of the bridge. </a:t>
            </a:r>
            <a:endParaRPr lang="en-GB" sz="1600" dirty="0">
              <a:solidFill>
                <a:schemeClr val="bg1"/>
              </a:solidFill>
            </a:endParaRPr>
          </a:p>
        </p:txBody>
      </p:sp>
      <p:pic>
        <p:nvPicPr>
          <p:cNvPr id="9" name="Picture 8"/>
          <p:cNvPicPr>
            <a:picLocks noChangeAspect="1"/>
          </p:cNvPicPr>
          <p:nvPr/>
        </p:nvPicPr>
        <p:blipFill>
          <a:blip r:embed="rId3"/>
          <a:stretch>
            <a:fillRect/>
          </a:stretch>
        </p:blipFill>
        <p:spPr>
          <a:xfrm>
            <a:off x="8891868" y="0"/>
            <a:ext cx="3300132" cy="2200088"/>
          </a:xfrm>
          <a:prstGeom prst="rect">
            <a:avLst/>
          </a:prstGeom>
        </p:spPr>
      </p:pic>
    </p:spTree>
    <p:extLst>
      <p:ext uri="{BB962C8B-B14F-4D97-AF65-F5344CB8AC3E}">
        <p14:creationId xmlns:p14="http://schemas.microsoft.com/office/powerpoint/2010/main" val="207603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422" y="0"/>
            <a:ext cx="8661654" cy="6858000"/>
          </a:xfrm>
          <a:prstGeom prst="rect">
            <a:avLst/>
          </a:prstGeom>
        </p:spPr>
      </p:pic>
      <p:sp>
        <p:nvSpPr>
          <p:cNvPr id="11" name="TextBox 10"/>
          <p:cNvSpPr txBox="1"/>
          <p:nvPr/>
        </p:nvSpPr>
        <p:spPr>
          <a:xfrm>
            <a:off x="99893" y="91924"/>
            <a:ext cx="7040496" cy="923330"/>
          </a:xfrm>
          <a:prstGeom prst="rect">
            <a:avLst/>
          </a:prstGeom>
          <a:solidFill>
            <a:schemeClr val="tx1"/>
          </a:solidFill>
        </p:spPr>
        <p:txBody>
          <a:bodyPr wrap="square" rtlCol="0">
            <a:spAutoFit/>
          </a:bodyPr>
          <a:lstStyle/>
          <a:p>
            <a:r>
              <a:rPr lang="en-GB" sz="5400" b="1" dirty="0" smtClean="0">
                <a:solidFill>
                  <a:schemeClr val="bg1"/>
                </a:solidFill>
              </a:rPr>
              <a:t>Golden gate bridge </a:t>
            </a:r>
            <a:endParaRPr lang="en-GB" sz="5400" b="1" dirty="0">
              <a:solidFill>
                <a:schemeClr val="bg1"/>
              </a:solidFill>
            </a:endParaRPr>
          </a:p>
        </p:txBody>
      </p:sp>
      <p:sp>
        <p:nvSpPr>
          <p:cNvPr id="6" name="TextBox 5"/>
          <p:cNvSpPr txBox="1"/>
          <p:nvPr/>
        </p:nvSpPr>
        <p:spPr>
          <a:xfrm>
            <a:off x="99893" y="1048629"/>
            <a:ext cx="8666436" cy="584775"/>
          </a:xfrm>
          <a:prstGeom prst="rect">
            <a:avLst/>
          </a:prstGeom>
          <a:solidFill>
            <a:srgbClr val="0070C0"/>
          </a:solidFill>
        </p:spPr>
        <p:txBody>
          <a:bodyPr wrap="square" rtlCol="0">
            <a:spAutoFit/>
          </a:bodyPr>
          <a:lstStyle/>
          <a:p>
            <a:r>
              <a:rPr lang="en-GB" sz="3200" dirty="0" smtClean="0"/>
              <a:t>What colour is the golden gate bridge ?</a:t>
            </a:r>
            <a:endParaRPr lang="en-GB" sz="3200" dirty="0"/>
          </a:p>
        </p:txBody>
      </p:sp>
      <p:pic>
        <p:nvPicPr>
          <p:cNvPr id="2" name="Picture 1"/>
          <p:cNvPicPr>
            <a:picLocks noChangeAspect="1"/>
          </p:cNvPicPr>
          <p:nvPr/>
        </p:nvPicPr>
        <p:blipFill rotWithShape="1">
          <a:blip r:embed="rId3"/>
          <a:srcRect l="9504" t="9912" r="14870" b="12353"/>
          <a:stretch/>
        </p:blipFill>
        <p:spPr>
          <a:xfrm>
            <a:off x="8672076" y="2606641"/>
            <a:ext cx="3519924" cy="4518112"/>
          </a:xfrm>
          <a:prstGeom prst="rect">
            <a:avLst/>
          </a:prstGeom>
        </p:spPr>
      </p:pic>
      <p:sp>
        <p:nvSpPr>
          <p:cNvPr id="3" name="Rectangle 2"/>
          <p:cNvSpPr/>
          <p:nvPr/>
        </p:nvSpPr>
        <p:spPr>
          <a:xfrm>
            <a:off x="99893" y="1633404"/>
            <a:ext cx="6096000" cy="646331"/>
          </a:xfrm>
          <a:prstGeom prst="rect">
            <a:avLst/>
          </a:prstGeom>
          <a:solidFill>
            <a:schemeClr val="tx1"/>
          </a:solidFill>
          <a:ln>
            <a:solidFill>
              <a:schemeClr val="bg1"/>
            </a:solidFill>
          </a:ln>
        </p:spPr>
        <p:txBody>
          <a:bodyPr>
            <a:spAutoFit/>
          </a:bodyPr>
          <a:lstStyle/>
          <a:p>
            <a:r>
              <a:rPr lang="en-GB" b="1" dirty="0">
                <a:solidFill>
                  <a:schemeClr val="bg1"/>
                </a:solidFill>
              </a:rPr>
              <a:t>The Golden Gate Bridge has always been painted orange vermilion, deemed "International Orange.</a:t>
            </a:r>
          </a:p>
        </p:txBody>
      </p:sp>
      <p:sp>
        <p:nvSpPr>
          <p:cNvPr id="4" name="Rectangle 3"/>
          <p:cNvSpPr/>
          <p:nvPr/>
        </p:nvSpPr>
        <p:spPr>
          <a:xfrm>
            <a:off x="2576076" y="4348525"/>
            <a:ext cx="6096000" cy="646331"/>
          </a:xfrm>
          <a:prstGeom prst="rect">
            <a:avLst/>
          </a:prstGeom>
          <a:solidFill>
            <a:schemeClr val="tx1"/>
          </a:solidFill>
          <a:ln>
            <a:solidFill>
              <a:schemeClr val="bg1"/>
            </a:solidFill>
          </a:ln>
        </p:spPr>
        <p:txBody>
          <a:bodyPr>
            <a:spAutoFit/>
          </a:bodyPr>
          <a:lstStyle/>
          <a:p>
            <a:r>
              <a:rPr lang="en-GB" b="1" dirty="0">
                <a:solidFill>
                  <a:schemeClr val="bg1"/>
                </a:solidFill>
              </a:rPr>
              <a:t>the term Golden Gate refers to the Golden Gate Strait which is the entrance to the San Francisco Bay</a:t>
            </a:r>
          </a:p>
        </p:txBody>
      </p:sp>
      <p:sp>
        <p:nvSpPr>
          <p:cNvPr id="5" name="Rectangle 4"/>
          <p:cNvSpPr/>
          <p:nvPr/>
        </p:nvSpPr>
        <p:spPr>
          <a:xfrm>
            <a:off x="2576076" y="4997893"/>
            <a:ext cx="6096000" cy="923330"/>
          </a:xfrm>
          <a:prstGeom prst="rect">
            <a:avLst/>
          </a:prstGeom>
          <a:solidFill>
            <a:schemeClr val="tx1"/>
          </a:solidFill>
          <a:ln>
            <a:solidFill>
              <a:schemeClr val="bg1"/>
            </a:solidFill>
          </a:ln>
        </p:spPr>
        <p:txBody>
          <a:bodyPr>
            <a:spAutoFit/>
          </a:bodyPr>
          <a:lstStyle/>
          <a:p>
            <a:r>
              <a:rPr lang="en-GB" b="1" dirty="0">
                <a:solidFill>
                  <a:schemeClr val="bg1"/>
                </a:solidFill>
              </a:rPr>
              <a:t>paint protects the Bridge from the high salt content in the air which rusts and corrodes the steel components</a:t>
            </a:r>
          </a:p>
        </p:txBody>
      </p:sp>
      <p:sp>
        <p:nvSpPr>
          <p:cNvPr id="7" name="Rectangle 6"/>
          <p:cNvSpPr/>
          <p:nvPr/>
        </p:nvSpPr>
        <p:spPr>
          <a:xfrm>
            <a:off x="2576076" y="5934670"/>
            <a:ext cx="6096000" cy="923330"/>
          </a:xfrm>
          <a:prstGeom prst="rect">
            <a:avLst/>
          </a:prstGeom>
          <a:solidFill>
            <a:schemeClr val="tx1"/>
          </a:solidFill>
          <a:ln>
            <a:solidFill>
              <a:schemeClr val="bg1"/>
            </a:solidFill>
          </a:ln>
        </p:spPr>
        <p:txBody>
          <a:bodyPr>
            <a:spAutoFit/>
          </a:bodyPr>
          <a:lstStyle/>
          <a:p>
            <a:r>
              <a:rPr lang="en-GB" b="1" dirty="0">
                <a:solidFill>
                  <a:schemeClr val="bg1"/>
                </a:solidFill>
              </a:rPr>
              <a:t>In the 1980s, this paint system was replaced by a water-borne inorganic zinc primer and an acrylic topcoat</a:t>
            </a:r>
          </a:p>
        </p:txBody>
      </p:sp>
      <p:pic>
        <p:nvPicPr>
          <p:cNvPr id="8" name="Picture 7"/>
          <p:cNvPicPr>
            <a:picLocks noChangeAspect="1"/>
          </p:cNvPicPr>
          <p:nvPr/>
        </p:nvPicPr>
        <p:blipFill>
          <a:blip r:embed="rId4"/>
          <a:stretch>
            <a:fillRect/>
          </a:stretch>
        </p:blipFill>
        <p:spPr>
          <a:xfrm>
            <a:off x="8672076" y="0"/>
            <a:ext cx="3519924" cy="2632904"/>
          </a:xfrm>
          <a:prstGeom prst="rect">
            <a:avLst/>
          </a:prstGeom>
        </p:spPr>
      </p:pic>
    </p:spTree>
    <p:extLst>
      <p:ext uri="{BB962C8B-B14F-4D97-AF65-F5344CB8AC3E}">
        <p14:creationId xmlns:p14="http://schemas.microsoft.com/office/powerpoint/2010/main" val="271972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Introduce the term standard component.</a:t>
            </a:r>
            <a:endParaRPr lang="en-GB" dirty="0"/>
          </a:p>
        </p:txBody>
      </p:sp>
      <p:sp>
        <p:nvSpPr>
          <p:cNvPr id="6" name="Rectangle 5"/>
          <p:cNvSpPr/>
          <p:nvPr/>
        </p:nvSpPr>
        <p:spPr>
          <a:xfrm>
            <a:off x="137374" y="2203901"/>
            <a:ext cx="11698310" cy="2308324"/>
          </a:xfrm>
          <a:prstGeom prst="rect">
            <a:avLst/>
          </a:prstGeom>
          <a:ln>
            <a:solidFill>
              <a:schemeClr val="accent1">
                <a:lumMod val="60000"/>
                <a:lumOff val="40000"/>
              </a:schemeClr>
            </a:solidFill>
          </a:ln>
        </p:spPr>
        <p:txBody>
          <a:bodyPr wrap="square">
            <a:spAutoFit/>
          </a:bodyPr>
          <a:lstStyle/>
          <a:p>
            <a:r>
              <a:rPr lang="en-GB" dirty="0"/>
              <a:t>The competitive nature of the manufacturing industry means that companies are constantly looking for ways to increase the speed at which they produce products.</a:t>
            </a:r>
          </a:p>
          <a:p>
            <a:endParaRPr lang="en-GB" dirty="0"/>
          </a:p>
          <a:p>
            <a:r>
              <a:rPr lang="en-GB" dirty="0" smtClean="0"/>
              <a:t>Three of the most important ways companies can achieve this are by using;</a:t>
            </a:r>
          </a:p>
          <a:p>
            <a:endParaRPr lang="en-GB" dirty="0"/>
          </a:p>
          <a:p>
            <a:pPr marL="285750" indent="-285750">
              <a:buFont typeface="Arial" panose="020B0604020202020204" pitchFamily="34" charset="0"/>
              <a:buChar char="•"/>
            </a:pPr>
            <a:r>
              <a:rPr lang="en-GB" dirty="0"/>
              <a:t>standard components</a:t>
            </a:r>
            <a:r>
              <a:rPr lang="en-GB" dirty="0" smtClean="0"/>
              <a:t>.</a:t>
            </a:r>
          </a:p>
          <a:p>
            <a:pPr marL="285750" indent="-285750">
              <a:buFont typeface="Arial" panose="020B0604020202020204" pitchFamily="34" charset="0"/>
              <a:buChar char="•"/>
            </a:pPr>
            <a:r>
              <a:rPr lang="en-GB" dirty="0" smtClean="0"/>
              <a:t>Knock down fittings</a:t>
            </a:r>
            <a:endParaRPr lang="en-GB" dirty="0"/>
          </a:p>
          <a:p>
            <a:pPr marL="285750" indent="-285750">
              <a:buFont typeface="Arial" panose="020B0604020202020204" pitchFamily="34" charset="0"/>
              <a:buChar char="•"/>
            </a:pPr>
            <a:r>
              <a:rPr lang="en-GB" dirty="0"/>
              <a:t>different production methods.</a:t>
            </a:r>
          </a:p>
        </p:txBody>
      </p:sp>
      <p:sp>
        <p:nvSpPr>
          <p:cNvPr id="3" name="Rectangle 2"/>
          <p:cNvSpPr/>
          <p:nvPr/>
        </p:nvSpPr>
        <p:spPr>
          <a:xfrm>
            <a:off x="184596" y="4609083"/>
            <a:ext cx="11822806" cy="2031325"/>
          </a:xfrm>
          <a:prstGeom prst="rect">
            <a:avLst/>
          </a:prstGeom>
        </p:spPr>
        <p:txBody>
          <a:bodyPr wrap="square">
            <a:spAutoFit/>
          </a:bodyPr>
          <a:lstStyle/>
          <a:p>
            <a:r>
              <a:rPr lang="en-GB" dirty="0"/>
              <a:t>A standard component is usually an individual part or component, manufactured in thousands or millions, to the same specification (such as size, weight, material etc...). A good example is a steel bolt. Bolts are available in a vast range of standard sizes. However, each size is manufactured to an internationally accepted standard. </a:t>
            </a:r>
            <a:br>
              <a:rPr lang="en-GB" dirty="0"/>
            </a:br>
            <a:r>
              <a:rPr lang="en-GB" dirty="0"/>
              <a:t/>
            </a:r>
            <a:br>
              <a:rPr lang="en-GB" dirty="0"/>
            </a:br>
            <a:r>
              <a:rPr lang="en-GB" dirty="0"/>
              <a:t>For example, a M20 bolt. A typical steel M20 bolt will be a specific length, diameter, quality of steel, pitch of thread etc.</a:t>
            </a:r>
          </a:p>
        </p:txBody>
      </p:sp>
    </p:spTree>
    <p:extLst>
      <p:ext uri="{BB962C8B-B14F-4D97-AF65-F5344CB8AC3E}">
        <p14:creationId xmlns:p14="http://schemas.microsoft.com/office/powerpoint/2010/main" val="373298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1257" y="992777"/>
            <a:ext cx="9117873" cy="923330"/>
          </a:xfrm>
          <a:prstGeom prst="rect">
            <a:avLst/>
          </a:prstGeom>
          <a:noFill/>
        </p:spPr>
        <p:txBody>
          <a:bodyPr wrap="square" rtlCol="0">
            <a:spAutoFit/>
          </a:bodyPr>
          <a:lstStyle/>
          <a:p>
            <a:r>
              <a:rPr lang="en-GB" sz="5400" b="1" dirty="0" smtClean="0">
                <a:solidFill>
                  <a:schemeClr val="bg1"/>
                </a:solidFill>
              </a:rPr>
              <a:t>FERROUS </a:t>
            </a:r>
            <a:r>
              <a:rPr lang="en-GB" sz="5400" b="1" dirty="0" smtClean="0">
                <a:solidFill>
                  <a:srgbClr val="0070C0"/>
                </a:solidFill>
              </a:rPr>
              <a:t>(FERRUST) </a:t>
            </a:r>
            <a:r>
              <a:rPr lang="en-GB" sz="5400" b="1" dirty="0" err="1" smtClean="0">
                <a:solidFill>
                  <a:srgbClr val="FFC000"/>
                </a:solidFill>
              </a:rPr>
              <a:t>IMsSs</a:t>
            </a:r>
            <a:r>
              <a:rPr lang="en-GB" sz="5400" b="1" dirty="0" smtClean="0">
                <a:solidFill>
                  <a:srgbClr val="0070C0"/>
                </a:solidFill>
              </a:rPr>
              <a:t> </a:t>
            </a:r>
            <a:endParaRPr lang="en-GB" sz="5400" b="1" dirty="0">
              <a:solidFill>
                <a:srgbClr val="0070C0"/>
              </a:solidFill>
            </a:endParaRPr>
          </a:p>
        </p:txBody>
      </p:sp>
      <p:sp>
        <p:nvSpPr>
          <p:cNvPr id="6" name="TextBox 5"/>
          <p:cNvSpPr txBox="1"/>
          <p:nvPr/>
        </p:nvSpPr>
        <p:spPr>
          <a:xfrm>
            <a:off x="564776" y="2528047"/>
            <a:ext cx="8364071" cy="2523768"/>
          </a:xfrm>
          <a:prstGeom prst="rect">
            <a:avLst/>
          </a:prstGeom>
          <a:noFill/>
        </p:spPr>
        <p:txBody>
          <a:bodyPr wrap="square" rtlCol="0">
            <a:spAutoFit/>
          </a:bodyPr>
          <a:lstStyle/>
          <a:p>
            <a:r>
              <a:rPr lang="en-GB" sz="2000" dirty="0" smtClean="0"/>
              <a:t>A ferrous metal is a metal which contains iron. It is there for magnetic.</a:t>
            </a:r>
          </a:p>
          <a:p>
            <a:endParaRPr lang="en-GB" sz="2000" dirty="0"/>
          </a:p>
          <a:p>
            <a:r>
              <a:rPr lang="en-GB" sz="2000" dirty="0" smtClean="0"/>
              <a:t>Iron reacts with oxygen on the surface of metal and creates a reaction called rust. </a:t>
            </a:r>
          </a:p>
          <a:p>
            <a:endParaRPr lang="en-GB" sz="2000" dirty="0"/>
          </a:p>
          <a:p>
            <a:r>
              <a:rPr lang="en-GB" sz="2000" dirty="0" smtClean="0"/>
              <a:t>How can we avoid rust from happening ?</a:t>
            </a:r>
          </a:p>
          <a:p>
            <a:endParaRPr lang="en-GB" dirty="0"/>
          </a:p>
        </p:txBody>
      </p:sp>
      <p:sp>
        <p:nvSpPr>
          <p:cNvPr id="7" name="TextBox 6"/>
          <p:cNvSpPr txBox="1"/>
          <p:nvPr/>
        </p:nvSpPr>
        <p:spPr>
          <a:xfrm>
            <a:off x="564776" y="4786592"/>
            <a:ext cx="6763871" cy="1754326"/>
          </a:xfrm>
          <a:prstGeom prst="rect">
            <a:avLst/>
          </a:prstGeom>
          <a:noFill/>
        </p:spPr>
        <p:txBody>
          <a:bodyPr wrap="square" rtlCol="0">
            <a:spAutoFit/>
          </a:bodyPr>
          <a:lstStyle/>
          <a:p>
            <a:pPr marL="571500" indent="-571500">
              <a:buFont typeface="Arial" panose="020B0604020202020204" pitchFamily="34" charset="0"/>
              <a:buChar char="•"/>
            </a:pPr>
            <a:r>
              <a:rPr lang="en-GB" sz="3600" dirty="0" smtClean="0"/>
              <a:t>Apply a finish such as paint</a:t>
            </a:r>
          </a:p>
          <a:p>
            <a:pPr marL="571500" indent="-571500">
              <a:buFont typeface="Arial" panose="020B0604020202020204" pitchFamily="34" charset="0"/>
              <a:buChar char="•"/>
            </a:pPr>
            <a:r>
              <a:rPr lang="en-GB" sz="3600" dirty="0" smtClean="0"/>
              <a:t>Galvanised </a:t>
            </a:r>
          </a:p>
          <a:p>
            <a:pPr marL="571500" indent="-571500">
              <a:buFont typeface="Arial" panose="020B0604020202020204" pitchFamily="34" charset="0"/>
              <a:buChar char="•"/>
            </a:pPr>
            <a:r>
              <a:rPr lang="en-GB" sz="3600" dirty="0" smtClean="0"/>
              <a:t>Dip coating </a:t>
            </a:r>
            <a:endParaRPr lang="en-GB" sz="3600" dirty="0"/>
          </a:p>
        </p:txBody>
      </p:sp>
      <p:pic>
        <p:nvPicPr>
          <p:cNvPr id="8" name="Picture 7"/>
          <p:cNvPicPr>
            <a:picLocks noChangeAspect="1"/>
          </p:cNvPicPr>
          <p:nvPr/>
        </p:nvPicPr>
        <p:blipFill>
          <a:blip r:embed="rId2"/>
          <a:stretch>
            <a:fillRect/>
          </a:stretch>
        </p:blipFill>
        <p:spPr>
          <a:xfrm>
            <a:off x="8807825" y="2079020"/>
            <a:ext cx="3109912" cy="4393368"/>
          </a:xfrm>
          <a:prstGeom prst="rect">
            <a:avLst/>
          </a:prstGeom>
        </p:spPr>
      </p:pic>
      <p:sp>
        <p:nvSpPr>
          <p:cNvPr id="2" name="TextBox 1"/>
          <p:cNvSpPr txBox="1"/>
          <p:nvPr/>
        </p:nvSpPr>
        <p:spPr>
          <a:xfrm>
            <a:off x="564776" y="2103173"/>
            <a:ext cx="7443988" cy="523220"/>
          </a:xfrm>
          <a:prstGeom prst="rect">
            <a:avLst/>
          </a:prstGeom>
          <a:noFill/>
        </p:spPr>
        <p:txBody>
          <a:bodyPr wrap="square" rtlCol="0">
            <a:spAutoFit/>
          </a:bodyPr>
          <a:lstStyle/>
          <a:p>
            <a:r>
              <a:rPr lang="en-GB" sz="2800" dirty="0" smtClean="0">
                <a:solidFill>
                  <a:srgbClr val="FFC000"/>
                </a:solidFill>
              </a:rPr>
              <a:t>Iron, mild steel and stainless steel</a:t>
            </a:r>
            <a:endParaRPr lang="en-GB" sz="2800" dirty="0">
              <a:solidFill>
                <a:srgbClr val="FFC000"/>
              </a:solidFill>
            </a:endParaRPr>
          </a:p>
        </p:txBody>
      </p:sp>
      <p:sp>
        <p:nvSpPr>
          <p:cNvPr id="4" name="TextBox 3"/>
          <p:cNvSpPr txBox="1"/>
          <p:nvPr/>
        </p:nvSpPr>
        <p:spPr>
          <a:xfrm>
            <a:off x="8888506" y="6035820"/>
            <a:ext cx="2326342" cy="369332"/>
          </a:xfrm>
          <a:prstGeom prst="rect">
            <a:avLst/>
          </a:prstGeom>
          <a:solidFill>
            <a:schemeClr val="tx1"/>
          </a:solidFill>
        </p:spPr>
        <p:txBody>
          <a:bodyPr wrap="square" rtlCol="0">
            <a:spAutoFit/>
          </a:bodyPr>
          <a:lstStyle/>
          <a:p>
            <a:r>
              <a:rPr lang="en-GB" dirty="0" smtClean="0">
                <a:solidFill>
                  <a:schemeClr val="bg1"/>
                </a:solidFill>
              </a:rPr>
              <a:t>Red oxide coating </a:t>
            </a:r>
            <a:endParaRPr lang="en-GB" dirty="0">
              <a:solidFill>
                <a:schemeClr val="bg1"/>
              </a:solidFill>
            </a:endParaRPr>
          </a:p>
        </p:txBody>
      </p:sp>
    </p:spTree>
    <p:extLst>
      <p:ext uri="{BB962C8B-B14F-4D97-AF65-F5344CB8AC3E}">
        <p14:creationId xmlns:p14="http://schemas.microsoft.com/office/powerpoint/2010/main" val="38957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1257" y="992777"/>
            <a:ext cx="9117873" cy="923330"/>
          </a:xfrm>
          <a:prstGeom prst="rect">
            <a:avLst/>
          </a:prstGeom>
          <a:noFill/>
        </p:spPr>
        <p:txBody>
          <a:bodyPr wrap="square" rtlCol="0">
            <a:spAutoFit/>
          </a:bodyPr>
          <a:lstStyle/>
          <a:p>
            <a:r>
              <a:rPr lang="en-GB" sz="5400" b="1" dirty="0" smtClean="0">
                <a:solidFill>
                  <a:schemeClr val="bg1"/>
                </a:solidFill>
              </a:rPr>
              <a:t>FERROUS </a:t>
            </a:r>
            <a:r>
              <a:rPr lang="en-GB" sz="5400" b="1" dirty="0" smtClean="0">
                <a:solidFill>
                  <a:srgbClr val="0070C0"/>
                </a:solidFill>
              </a:rPr>
              <a:t>finishes </a:t>
            </a:r>
            <a:endParaRPr lang="en-GB" sz="5400" b="1" dirty="0">
              <a:solidFill>
                <a:srgbClr val="0070C0"/>
              </a:solidFill>
            </a:endParaRPr>
          </a:p>
        </p:txBody>
      </p:sp>
      <p:sp>
        <p:nvSpPr>
          <p:cNvPr id="7" name="TextBox 6"/>
          <p:cNvSpPr txBox="1"/>
          <p:nvPr/>
        </p:nvSpPr>
        <p:spPr>
          <a:xfrm>
            <a:off x="415804" y="2159302"/>
            <a:ext cx="6763871" cy="646331"/>
          </a:xfrm>
          <a:prstGeom prst="rect">
            <a:avLst/>
          </a:prstGeom>
          <a:noFill/>
        </p:spPr>
        <p:txBody>
          <a:bodyPr wrap="square" rtlCol="0">
            <a:spAutoFit/>
          </a:bodyPr>
          <a:lstStyle/>
          <a:p>
            <a:pPr marL="571500" indent="-571500">
              <a:buFont typeface="Arial" panose="020B0604020202020204" pitchFamily="34" charset="0"/>
              <a:buChar char="•"/>
            </a:pPr>
            <a:r>
              <a:rPr lang="en-GB" sz="3600" dirty="0" smtClean="0"/>
              <a:t>Galvanised </a:t>
            </a:r>
          </a:p>
        </p:txBody>
      </p:sp>
      <p:sp>
        <p:nvSpPr>
          <p:cNvPr id="2" name="Rectangle 1"/>
          <p:cNvSpPr/>
          <p:nvPr/>
        </p:nvSpPr>
        <p:spPr>
          <a:xfrm>
            <a:off x="3678530" y="2297801"/>
            <a:ext cx="5700600" cy="369332"/>
          </a:xfrm>
          <a:prstGeom prst="rect">
            <a:avLst/>
          </a:prstGeom>
        </p:spPr>
        <p:txBody>
          <a:bodyPr wrap="none">
            <a:spAutoFit/>
          </a:bodyPr>
          <a:lstStyle/>
          <a:p>
            <a:r>
              <a:rPr lang="en-GB" dirty="0"/>
              <a:t>https://www.youtube.com/watch?v=ZXvLLIjBMvo</a:t>
            </a:r>
          </a:p>
        </p:txBody>
      </p:sp>
      <p:sp>
        <p:nvSpPr>
          <p:cNvPr id="3" name="Rectangle 2"/>
          <p:cNvSpPr/>
          <p:nvPr/>
        </p:nvSpPr>
        <p:spPr>
          <a:xfrm>
            <a:off x="415804" y="2944132"/>
            <a:ext cx="10918520" cy="1631216"/>
          </a:xfrm>
          <a:prstGeom prst="rect">
            <a:avLst/>
          </a:prstGeom>
        </p:spPr>
        <p:txBody>
          <a:bodyPr wrap="square">
            <a:spAutoFit/>
          </a:bodyPr>
          <a:lstStyle/>
          <a:p>
            <a:r>
              <a:rPr lang="en-GB" sz="2000" dirty="0"/>
              <a:t>Steel is usually coated. For example, </a:t>
            </a:r>
            <a:r>
              <a:rPr lang="en-GB" sz="2000" b="1" dirty="0">
                <a:solidFill>
                  <a:srgbClr val="FFC000"/>
                </a:solidFill>
              </a:rPr>
              <a:t>the Golden Gate Bridge in San Francisco </a:t>
            </a:r>
            <a:r>
              <a:rPr lang="en-GB" sz="2000" dirty="0"/>
              <a:t>receives a new coat of rust resistant bronze paint every five years. This prevents rust damaging the structural integrity of the bridge. On smaller manufactured items zinc is used to coat steel and this is an effective measure against rust. This process is called galvanising.</a:t>
            </a:r>
          </a:p>
        </p:txBody>
      </p:sp>
      <p:pic>
        <p:nvPicPr>
          <p:cNvPr id="4" name="Picture 3"/>
          <p:cNvPicPr>
            <a:picLocks noChangeAspect="1"/>
          </p:cNvPicPr>
          <p:nvPr/>
        </p:nvPicPr>
        <p:blipFill rotWithShape="1">
          <a:blip r:embed="rId2"/>
          <a:srcRect l="21955" t="38689" r="28851" b="28037"/>
          <a:stretch/>
        </p:blipFill>
        <p:spPr>
          <a:xfrm>
            <a:off x="5653825" y="4307983"/>
            <a:ext cx="6400800" cy="2434107"/>
          </a:xfrm>
          <a:prstGeom prst="rect">
            <a:avLst/>
          </a:prstGeom>
        </p:spPr>
      </p:pic>
      <p:pic>
        <p:nvPicPr>
          <p:cNvPr id="5" name="Picture 4"/>
          <p:cNvPicPr>
            <a:picLocks noChangeAspect="1"/>
          </p:cNvPicPr>
          <p:nvPr/>
        </p:nvPicPr>
        <p:blipFill>
          <a:blip r:embed="rId3"/>
          <a:stretch>
            <a:fillRect/>
          </a:stretch>
        </p:blipFill>
        <p:spPr>
          <a:xfrm>
            <a:off x="2063918" y="4307982"/>
            <a:ext cx="3467639" cy="2311759"/>
          </a:xfrm>
          <a:prstGeom prst="rect">
            <a:avLst/>
          </a:prstGeom>
        </p:spPr>
      </p:pic>
    </p:spTree>
    <p:extLst>
      <p:ext uri="{BB962C8B-B14F-4D97-AF65-F5344CB8AC3E}">
        <p14:creationId xmlns:p14="http://schemas.microsoft.com/office/powerpoint/2010/main" val="352304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1257" y="992777"/>
            <a:ext cx="9117873" cy="923330"/>
          </a:xfrm>
          <a:prstGeom prst="rect">
            <a:avLst/>
          </a:prstGeom>
          <a:noFill/>
        </p:spPr>
        <p:txBody>
          <a:bodyPr wrap="square" rtlCol="0">
            <a:spAutoFit/>
          </a:bodyPr>
          <a:lstStyle/>
          <a:p>
            <a:r>
              <a:rPr lang="en-GB" sz="5400" b="1" dirty="0" smtClean="0">
                <a:solidFill>
                  <a:schemeClr val="bg1"/>
                </a:solidFill>
              </a:rPr>
              <a:t>FERROUS </a:t>
            </a:r>
            <a:r>
              <a:rPr lang="en-GB" sz="5400" b="1" dirty="0" smtClean="0">
                <a:solidFill>
                  <a:srgbClr val="0070C0"/>
                </a:solidFill>
              </a:rPr>
              <a:t>finishes </a:t>
            </a:r>
            <a:endParaRPr lang="en-GB" sz="5400" b="1" dirty="0">
              <a:solidFill>
                <a:srgbClr val="0070C0"/>
              </a:solidFill>
            </a:endParaRPr>
          </a:p>
        </p:txBody>
      </p:sp>
      <p:sp>
        <p:nvSpPr>
          <p:cNvPr id="7" name="TextBox 6"/>
          <p:cNvSpPr txBox="1"/>
          <p:nvPr/>
        </p:nvSpPr>
        <p:spPr>
          <a:xfrm>
            <a:off x="415804" y="2159302"/>
            <a:ext cx="6763871" cy="646331"/>
          </a:xfrm>
          <a:prstGeom prst="rect">
            <a:avLst/>
          </a:prstGeom>
          <a:noFill/>
        </p:spPr>
        <p:txBody>
          <a:bodyPr wrap="square" rtlCol="0">
            <a:spAutoFit/>
          </a:bodyPr>
          <a:lstStyle/>
          <a:p>
            <a:pPr marL="571500" indent="-571500">
              <a:buFont typeface="Arial" panose="020B0604020202020204" pitchFamily="34" charset="0"/>
              <a:buChar char="•"/>
            </a:pPr>
            <a:r>
              <a:rPr lang="en-GB" sz="3600" dirty="0" smtClean="0"/>
              <a:t>Dip Coating </a:t>
            </a:r>
          </a:p>
        </p:txBody>
      </p:sp>
      <p:pic>
        <p:nvPicPr>
          <p:cNvPr id="6" name="Picture 5"/>
          <p:cNvPicPr>
            <a:picLocks noChangeAspect="1"/>
          </p:cNvPicPr>
          <p:nvPr/>
        </p:nvPicPr>
        <p:blipFill>
          <a:blip r:embed="rId2"/>
          <a:stretch>
            <a:fillRect/>
          </a:stretch>
        </p:blipFill>
        <p:spPr>
          <a:xfrm>
            <a:off x="8654603" y="2013229"/>
            <a:ext cx="3326395" cy="4638850"/>
          </a:xfrm>
          <a:prstGeom prst="rect">
            <a:avLst/>
          </a:prstGeom>
        </p:spPr>
      </p:pic>
      <p:pic>
        <p:nvPicPr>
          <p:cNvPr id="8" name="Picture 7"/>
          <p:cNvPicPr>
            <a:picLocks noChangeAspect="1"/>
          </p:cNvPicPr>
          <p:nvPr/>
        </p:nvPicPr>
        <p:blipFill>
          <a:blip r:embed="rId3"/>
          <a:stretch>
            <a:fillRect/>
          </a:stretch>
        </p:blipFill>
        <p:spPr>
          <a:xfrm>
            <a:off x="4108361" y="2013229"/>
            <a:ext cx="4420411" cy="2791239"/>
          </a:xfrm>
          <a:prstGeom prst="rect">
            <a:avLst/>
          </a:prstGeom>
        </p:spPr>
      </p:pic>
      <p:sp>
        <p:nvSpPr>
          <p:cNvPr id="9" name="Rectangle 8"/>
          <p:cNvSpPr/>
          <p:nvPr/>
        </p:nvSpPr>
        <p:spPr>
          <a:xfrm>
            <a:off x="1058832" y="2805633"/>
            <a:ext cx="3232791" cy="3416320"/>
          </a:xfrm>
          <a:prstGeom prst="rect">
            <a:avLst/>
          </a:prstGeom>
        </p:spPr>
        <p:txBody>
          <a:bodyPr wrap="square">
            <a:spAutoFit/>
          </a:bodyPr>
          <a:lstStyle/>
          <a:p>
            <a:r>
              <a:rPr lang="en-GB" sz="2400" b="1" dirty="0">
                <a:latin typeface="arial" panose="020B0604020202020204" pitchFamily="34" charset="0"/>
              </a:rPr>
              <a:t>Dip coating</a:t>
            </a:r>
            <a:r>
              <a:rPr lang="en-GB" sz="2400" dirty="0">
                <a:latin typeface="arial" panose="020B0604020202020204" pitchFamily="34" charset="0"/>
              </a:rPr>
              <a:t> is the precision controlled immersion and withdrawal of any substrate into a reservoir of liquid for the purpose of depositing a layer of material.</a:t>
            </a:r>
            <a:endParaRPr lang="en-GB" sz="2400" dirty="0"/>
          </a:p>
        </p:txBody>
      </p:sp>
    </p:spTree>
    <p:extLst>
      <p:ext uri="{BB962C8B-B14F-4D97-AF65-F5344CB8AC3E}">
        <p14:creationId xmlns:p14="http://schemas.microsoft.com/office/powerpoint/2010/main" val="2199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1256" y="992777"/>
            <a:ext cx="11930743" cy="769441"/>
          </a:xfrm>
          <a:prstGeom prst="rect">
            <a:avLst/>
          </a:prstGeom>
          <a:noFill/>
        </p:spPr>
        <p:txBody>
          <a:bodyPr wrap="square" rtlCol="0">
            <a:spAutoFit/>
          </a:bodyPr>
          <a:lstStyle/>
          <a:p>
            <a:r>
              <a:rPr lang="en-GB" sz="4400" b="1" dirty="0" smtClean="0">
                <a:solidFill>
                  <a:schemeClr val="bg1"/>
                </a:solidFill>
              </a:rPr>
              <a:t>NON – FERROUS </a:t>
            </a:r>
            <a:r>
              <a:rPr lang="en-GB" sz="4400" b="1" dirty="0" smtClean="0">
                <a:solidFill>
                  <a:srgbClr val="0070C0"/>
                </a:solidFill>
              </a:rPr>
              <a:t>(NONFERRUST )</a:t>
            </a:r>
            <a:r>
              <a:rPr lang="en-GB" sz="4400" b="1" dirty="0" smtClean="0">
                <a:solidFill>
                  <a:srgbClr val="FFC000"/>
                </a:solidFill>
              </a:rPr>
              <a:t>ABC</a:t>
            </a:r>
            <a:r>
              <a:rPr lang="en-GB" sz="4400" b="1" dirty="0" smtClean="0">
                <a:solidFill>
                  <a:srgbClr val="0070C0"/>
                </a:solidFill>
              </a:rPr>
              <a:t> and </a:t>
            </a:r>
            <a:r>
              <a:rPr lang="en-GB" sz="4400" b="1" dirty="0" smtClean="0">
                <a:solidFill>
                  <a:srgbClr val="FFC000"/>
                </a:solidFill>
              </a:rPr>
              <a:t>Z</a:t>
            </a:r>
            <a:endParaRPr lang="en-GB" sz="4400" b="1" dirty="0">
              <a:solidFill>
                <a:srgbClr val="FFC000"/>
              </a:solidFill>
            </a:endParaRPr>
          </a:p>
        </p:txBody>
      </p:sp>
      <p:sp>
        <p:nvSpPr>
          <p:cNvPr id="6" name="TextBox 5"/>
          <p:cNvSpPr txBox="1"/>
          <p:nvPr/>
        </p:nvSpPr>
        <p:spPr>
          <a:xfrm>
            <a:off x="564776" y="2626393"/>
            <a:ext cx="11362765" cy="2739211"/>
          </a:xfrm>
          <a:prstGeom prst="rect">
            <a:avLst/>
          </a:prstGeom>
          <a:noFill/>
        </p:spPr>
        <p:txBody>
          <a:bodyPr wrap="square" rtlCol="0">
            <a:spAutoFit/>
          </a:bodyPr>
          <a:lstStyle/>
          <a:p>
            <a:r>
              <a:rPr lang="en-GB" dirty="0" smtClean="0"/>
              <a:t>A ferrous metal is a metal which DOES NOT contains iron. It is there for NOT magnetic.</a:t>
            </a:r>
          </a:p>
          <a:p>
            <a:endParaRPr lang="en-GB" dirty="0"/>
          </a:p>
          <a:p>
            <a:r>
              <a:rPr lang="en-GB" dirty="0" smtClean="0"/>
              <a:t>MOST NON ferrous metals are corrosion resistant. Which means they do not rust. </a:t>
            </a:r>
          </a:p>
          <a:p>
            <a:endParaRPr lang="en-GB" dirty="0"/>
          </a:p>
          <a:p>
            <a:endParaRPr lang="en-GB" dirty="0" smtClean="0"/>
          </a:p>
          <a:p>
            <a:r>
              <a:rPr lang="en-GB" sz="3200" dirty="0" smtClean="0"/>
              <a:t>So why does cans rust sometimes if they are made from tin or aluminium?</a:t>
            </a:r>
          </a:p>
          <a:p>
            <a:endParaRPr lang="en-GB" dirty="0"/>
          </a:p>
        </p:txBody>
      </p:sp>
      <p:sp>
        <p:nvSpPr>
          <p:cNvPr id="4" name="TextBox 3"/>
          <p:cNvSpPr txBox="1"/>
          <p:nvPr/>
        </p:nvSpPr>
        <p:spPr>
          <a:xfrm>
            <a:off x="564776" y="2103173"/>
            <a:ext cx="7443988" cy="523220"/>
          </a:xfrm>
          <a:prstGeom prst="rect">
            <a:avLst/>
          </a:prstGeom>
          <a:noFill/>
        </p:spPr>
        <p:txBody>
          <a:bodyPr wrap="square" rtlCol="0">
            <a:spAutoFit/>
          </a:bodyPr>
          <a:lstStyle/>
          <a:p>
            <a:r>
              <a:rPr lang="en-GB" sz="2800" dirty="0" smtClean="0">
                <a:solidFill>
                  <a:srgbClr val="FFC000"/>
                </a:solidFill>
              </a:rPr>
              <a:t>Aluminium, Brass, Copper AND Zinc</a:t>
            </a:r>
            <a:endParaRPr lang="en-GB" sz="2800" dirty="0">
              <a:solidFill>
                <a:srgbClr val="FFC000"/>
              </a:solidFill>
            </a:endParaRPr>
          </a:p>
        </p:txBody>
      </p:sp>
      <p:pic>
        <p:nvPicPr>
          <p:cNvPr id="2" name="Picture 1"/>
          <p:cNvPicPr>
            <a:picLocks noChangeAspect="1"/>
          </p:cNvPicPr>
          <p:nvPr/>
        </p:nvPicPr>
        <p:blipFill>
          <a:blip r:embed="rId2"/>
          <a:stretch>
            <a:fillRect/>
          </a:stretch>
        </p:blipFill>
        <p:spPr>
          <a:xfrm rot="5400000">
            <a:off x="9414957" y="4087906"/>
            <a:ext cx="1910215" cy="3114953"/>
          </a:xfrm>
          <a:prstGeom prst="rect">
            <a:avLst/>
          </a:prstGeom>
        </p:spPr>
      </p:pic>
      <p:pic>
        <p:nvPicPr>
          <p:cNvPr id="3" name="Picture 2"/>
          <p:cNvPicPr>
            <a:picLocks noChangeAspect="1"/>
          </p:cNvPicPr>
          <p:nvPr/>
        </p:nvPicPr>
        <p:blipFill rotWithShape="1">
          <a:blip r:embed="rId3"/>
          <a:srcRect l="17702" r="16416"/>
          <a:stretch/>
        </p:blipFill>
        <p:spPr>
          <a:xfrm>
            <a:off x="7194176" y="4573819"/>
            <a:ext cx="1411942" cy="2143125"/>
          </a:xfrm>
          <a:prstGeom prst="rect">
            <a:avLst/>
          </a:prstGeom>
        </p:spPr>
      </p:pic>
      <p:sp>
        <p:nvSpPr>
          <p:cNvPr id="5" name="TextBox 4"/>
          <p:cNvSpPr txBox="1"/>
          <p:nvPr/>
        </p:nvSpPr>
        <p:spPr>
          <a:xfrm>
            <a:off x="564776" y="5016634"/>
            <a:ext cx="6064624" cy="1754326"/>
          </a:xfrm>
          <a:prstGeom prst="rect">
            <a:avLst/>
          </a:prstGeom>
          <a:solidFill>
            <a:schemeClr val="tx1"/>
          </a:solidFill>
          <a:ln>
            <a:solidFill>
              <a:schemeClr val="bg1"/>
            </a:solidFill>
          </a:ln>
        </p:spPr>
        <p:txBody>
          <a:bodyPr wrap="square" rtlCol="0">
            <a:spAutoFit/>
          </a:bodyPr>
          <a:lstStyle/>
          <a:p>
            <a:r>
              <a:rPr lang="en-GB" dirty="0" smtClean="0">
                <a:solidFill>
                  <a:schemeClr val="bg1"/>
                </a:solidFill>
              </a:rPr>
              <a:t>Soup tins is not tin at all ….the are steel, and dipped in a tin coating .</a:t>
            </a:r>
          </a:p>
          <a:p>
            <a:endParaRPr lang="en-GB" dirty="0">
              <a:solidFill>
                <a:schemeClr val="bg1"/>
              </a:solidFill>
            </a:endParaRPr>
          </a:p>
          <a:p>
            <a:r>
              <a:rPr lang="en-GB" dirty="0" smtClean="0">
                <a:solidFill>
                  <a:schemeClr val="bg1"/>
                </a:solidFill>
              </a:rPr>
              <a:t>Aluminium cans do not rust after several years the protective layer breaks down and corrodes (does not flake)</a:t>
            </a:r>
            <a:endParaRPr lang="en-GB" dirty="0">
              <a:solidFill>
                <a:schemeClr val="bg1"/>
              </a:solidFill>
            </a:endParaRPr>
          </a:p>
        </p:txBody>
      </p:sp>
    </p:spTree>
    <p:extLst>
      <p:ext uri="{BB962C8B-B14F-4D97-AF65-F5344CB8AC3E}">
        <p14:creationId xmlns:p14="http://schemas.microsoft.com/office/powerpoint/2010/main" val="68044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1256" y="992777"/>
            <a:ext cx="11930743" cy="769441"/>
          </a:xfrm>
          <a:prstGeom prst="rect">
            <a:avLst/>
          </a:prstGeom>
          <a:noFill/>
        </p:spPr>
        <p:txBody>
          <a:bodyPr wrap="square" rtlCol="0">
            <a:spAutoFit/>
          </a:bodyPr>
          <a:lstStyle/>
          <a:p>
            <a:r>
              <a:rPr lang="en-GB" sz="4400" b="1" dirty="0" smtClean="0">
                <a:solidFill>
                  <a:schemeClr val="bg1"/>
                </a:solidFill>
              </a:rPr>
              <a:t>FERROUS AND NON FERROUS </a:t>
            </a:r>
            <a:endParaRPr lang="en-GB" sz="4400" b="1" dirty="0">
              <a:solidFill>
                <a:srgbClr val="FFC000"/>
              </a:solidFill>
            </a:endParaRPr>
          </a:p>
        </p:txBody>
      </p:sp>
      <p:sp>
        <p:nvSpPr>
          <p:cNvPr id="5" name="TextBox 4"/>
          <p:cNvSpPr txBox="1"/>
          <p:nvPr/>
        </p:nvSpPr>
        <p:spPr>
          <a:xfrm>
            <a:off x="719323" y="2179796"/>
            <a:ext cx="10768632" cy="4678204"/>
          </a:xfrm>
          <a:prstGeom prst="rect">
            <a:avLst/>
          </a:prstGeom>
          <a:noFill/>
        </p:spPr>
        <p:txBody>
          <a:bodyPr wrap="square" rtlCol="0">
            <a:spAutoFit/>
          </a:bodyPr>
          <a:lstStyle/>
          <a:p>
            <a:r>
              <a:rPr lang="en-GB" sz="2000" b="1" dirty="0" smtClean="0">
                <a:solidFill>
                  <a:srgbClr val="FFC000"/>
                </a:solidFill>
              </a:rPr>
              <a:t>ADVANATGES OF USING METAL </a:t>
            </a:r>
          </a:p>
          <a:p>
            <a:pPr marL="342900" indent="-342900">
              <a:buFont typeface="Arial" panose="020B0604020202020204" pitchFamily="34" charset="0"/>
              <a:buChar char="•"/>
            </a:pPr>
            <a:r>
              <a:rPr lang="en-GB" sz="2000" dirty="0" smtClean="0"/>
              <a:t>COME IN A </a:t>
            </a:r>
            <a:r>
              <a:rPr lang="en-GB" sz="2000" dirty="0" smtClean="0">
                <a:solidFill>
                  <a:srgbClr val="FFC000"/>
                </a:solidFill>
              </a:rPr>
              <a:t>RANGE OF COLOURS </a:t>
            </a:r>
            <a:r>
              <a:rPr lang="en-GB" sz="2000" dirty="0" smtClean="0"/>
              <a:t>WITH THE COMBINATION OF PAINTING AND DIP COATING </a:t>
            </a:r>
          </a:p>
          <a:p>
            <a:pPr marL="342900" indent="-342900">
              <a:buFont typeface="Arial" panose="020B0604020202020204" pitchFamily="34" charset="0"/>
              <a:buChar char="•"/>
            </a:pPr>
            <a:r>
              <a:rPr lang="en-GB" sz="2000" dirty="0" smtClean="0"/>
              <a:t>HAVE A </a:t>
            </a:r>
            <a:r>
              <a:rPr lang="en-GB" sz="2000" dirty="0" smtClean="0">
                <a:solidFill>
                  <a:srgbClr val="FFC000"/>
                </a:solidFill>
              </a:rPr>
              <a:t>HYGNEIC</a:t>
            </a:r>
            <a:r>
              <a:rPr lang="en-GB" sz="2000" dirty="0" smtClean="0"/>
              <a:t> AND STERILE APPEARANCE </a:t>
            </a:r>
          </a:p>
          <a:p>
            <a:pPr marL="342900" indent="-342900">
              <a:buFont typeface="Arial" panose="020B0604020202020204" pitchFamily="34" charset="0"/>
              <a:buChar char="•"/>
            </a:pPr>
            <a:r>
              <a:rPr lang="en-GB" sz="2000" dirty="0" smtClean="0"/>
              <a:t>EXCELLENT FOR </a:t>
            </a:r>
            <a:r>
              <a:rPr lang="en-GB" sz="2000" dirty="0" smtClean="0">
                <a:solidFill>
                  <a:srgbClr val="FFC000"/>
                </a:solidFill>
              </a:rPr>
              <a:t>CONDUCTING HEAT AND ELECTRICITY </a:t>
            </a:r>
          </a:p>
          <a:p>
            <a:pPr marL="342900" indent="-342900">
              <a:buFont typeface="Arial" panose="020B0604020202020204" pitchFamily="34" charset="0"/>
              <a:buChar char="•"/>
            </a:pPr>
            <a:r>
              <a:rPr lang="en-GB" sz="2000" dirty="0" smtClean="0"/>
              <a:t>SOME HAVE A GOOD </a:t>
            </a:r>
            <a:r>
              <a:rPr lang="en-GB" sz="2000" dirty="0" smtClean="0">
                <a:solidFill>
                  <a:srgbClr val="FFC000"/>
                </a:solidFill>
              </a:rPr>
              <a:t>STRENGTH TO WEIGHT RATIO</a:t>
            </a:r>
            <a:r>
              <a:rPr lang="en-GB" sz="2000" dirty="0" smtClean="0"/>
              <a:t> (ALUMINIUM)</a:t>
            </a:r>
          </a:p>
          <a:p>
            <a:endParaRPr lang="en-GB" sz="2000" b="1" dirty="0" smtClean="0">
              <a:solidFill>
                <a:srgbClr val="FFC000"/>
              </a:solidFill>
            </a:endParaRPr>
          </a:p>
          <a:p>
            <a:r>
              <a:rPr lang="en-GB" sz="2000" b="1" dirty="0" smtClean="0">
                <a:solidFill>
                  <a:srgbClr val="FFC000"/>
                </a:solidFill>
              </a:rPr>
              <a:t>DISADVANTAGES </a:t>
            </a:r>
          </a:p>
          <a:p>
            <a:pPr marL="342900" indent="-342900">
              <a:buFont typeface="Arial" panose="020B0604020202020204" pitchFamily="34" charset="0"/>
              <a:buChar char="•"/>
            </a:pPr>
            <a:r>
              <a:rPr lang="en-GB" sz="2000" dirty="0" smtClean="0"/>
              <a:t>FERROUS METALS ARE PRONE TO </a:t>
            </a:r>
            <a:r>
              <a:rPr lang="en-GB" sz="2000" dirty="0" smtClean="0">
                <a:solidFill>
                  <a:srgbClr val="FFC000"/>
                </a:solidFill>
              </a:rPr>
              <a:t>RUST </a:t>
            </a:r>
            <a:r>
              <a:rPr lang="en-GB" sz="2000" dirty="0" smtClean="0"/>
              <a:t> ADDING TIME AND COST TO MANUFACTURING </a:t>
            </a:r>
          </a:p>
          <a:p>
            <a:pPr marL="342900" indent="-342900">
              <a:buFont typeface="Arial" panose="020B0604020202020204" pitchFamily="34" charset="0"/>
              <a:buChar char="•"/>
            </a:pPr>
            <a:r>
              <a:rPr lang="en-GB" sz="2000" dirty="0" smtClean="0">
                <a:solidFill>
                  <a:srgbClr val="FFC000"/>
                </a:solidFill>
              </a:rPr>
              <a:t>REQUIRES MAINTAINENECE </a:t>
            </a:r>
            <a:r>
              <a:rPr lang="en-GB" sz="2000" dirty="0" smtClean="0"/>
              <a:t>TO PREVENT RUST </a:t>
            </a:r>
          </a:p>
          <a:p>
            <a:pPr marL="342900" indent="-342900">
              <a:buFont typeface="Arial" panose="020B0604020202020204" pitchFamily="34" charset="0"/>
              <a:buChar char="•"/>
            </a:pPr>
            <a:r>
              <a:rPr lang="en-GB" sz="2000" dirty="0" smtClean="0">
                <a:solidFill>
                  <a:srgbClr val="FFC000"/>
                </a:solidFill>
              </a:rPr>
              <a:t>FINITE RESOURCE </a:t>
            </a:r>
            <a:r>
              <a:rPr lang="en-GB" sz="2000" dirty="0" smtClean="0"/>
              <a:t>MEANING THAT ONCE ALL METALS HAVE BEEN MINED FROM THE EARTH THEY CANNOT BE REPLACED. THEREFORE METAL PRODUCTS SHOULD BE DESIGNED TO RECYLCE OR REUSE </a:t>
            </a:r>
          </a:p>
          <a:p>
            <a:endParaRPr lang="en-GB" dirty="0"/>
          </a:p>
        </p:txBody>
      </p:sp>
    </p:spTree>
    <p:extLst>
      <p:ext uri="{BB962C8B-B14F-4D97-AF65-F5344CB8AC3E}">
        <p14:creationId xmlns:p14="http://schemas.microsoft.com/office/powerpoint/2010/main" val="2152158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Metal process – drop forging </a:t>
            </a:r>
            <a:endParaRPr lang="en-GB" dirty="0"/>
          </a:p>
        </p:txBody>
      </p:sp>
      <p:sp>
        <p:nvSpPr>
          <p:cNvPr id="3" name="Rectangle 2"/>
          <p:cNvSpPr/>
          <p:nvPr/>
        </p:nvSpPr>
        <p:spPr>
          <a:xfrm>
            <a:off x="269174" y="2151749"/>
            <a:ext cx="6096000" cy="1938992"/>
          </a:xfrm>
          <a:prstGeom prst="rect">
            <a:avLst/>
          </a:prstGeom>
        </p:spPr>
        <p:txBody>
          <a:bodyPr>
            <a:spAutoFit/>
          </a:bodyPr>
          <a:lstStyle/>
          <a:p>
            <a:r>
              <a:rPr lang="en-GB" sz="2400" dirty="0"/>
              <a:t>Drop forging is a metal shaping process in which a heated work piece is formed by rapid closing of a punch and die. Drop forging is also called impression die or closed die forging, or rot forging.</a:t>
            </a:r>
          </a:p>
        </p:txBody>
      </p:sp>
      <p:pic>
        <p:nvPicPr>
          <p:cNvPr id="4" name="Picture 3"/>
          <p:cNvPicPr>
            <a:picLocks noChangeAspect="1"/>
          </p:cNvPicPr>
          <p:nvPr/>
        </p:nvPicPr>
        <p:blipFill>
          <a:blip r:embed="rId2"/>
          <a:stretch>
            <a:fillRect/>
          </a:stretch>
        </p:blipFill>
        <p:spPr>
          <a:xfrm>
            <a:off x="6531428" y="2373592"/>
            <a:ext cx="5391398" cy="3980565"/>
          </a:xfrm>
          <a:prstGeom prst="rect">
            <a:avLst/>
          </a:prstGeom>
        </p:spPr>
      </p:pic>
      <p:sp>
        <p:nvSpPr>
          <p:cNvPr id="5" name="Rectangle 4"/>
          <p:cNvSpPr/>
          <p:nvPr/>
        </p:nvSpPr>
        <p:spPr>
          <a:xfrm>
            <a:off x="269174" y="3969717"/>
            <a:ext cx="6096000" cy="2031325"/>
          </a:xfrm>
          <a:prstGeom prst="rect">
            <a:avLst/>
          </a:prstGeom>
        </p:spPr>
        <p:txBody>
          <a:bodyPr>
            <a:spAutoFit/>
          </a:bodyPr>
          <a:lstStyle/>
          <a:p>
            <a:r>
              <a:rPr lang="en-GB" sz="1400" dirty="0" smtClean="0"/>
              <a:t>Benefits</a:t>
            </a:r>
            <a:endParaRPr lang="en-GB" sz="1400" dirty="0"/>
          </a:p>
          <a:p>
            <a:pPr marL="285750" indent="-285750">
              <a:buFont typeface="Arial" panose="020B0604020202020204" pitchFamily="34" charset="0"/>
              <a:buChar char="•"/>
            </a:pPr>
            <a:r>
              <a:rPr lang="en-GB" sz="1400" dirty="0" smtClean="0"/>
              <a:t>It is a repeatable process</a:t>
            </a:r>
          </a:p>
          <a:p>
            <a:pPr marL="285750" indent="-285750">
              <a:buFont typeface="Arial" panose="020B0604020202020204" pitchFamily="34" charset="0"/>
              <a:buChar char="•"/>
            </a:pPr>
            <a:r>
              <a:rPr lang="en-GB" sz="1400" dirty="0" smtClean="0"/>
              <a:t>One piece construction </a:t>
            </a:r>
          </a:p>
          <a:p>
            <a:pPr marL="285750" indent="-285750">
              <a:buFont typeface="Arial" panose="020B0604020202020204" pitchFamily="34" charset="0"/>
              <a:buChar char="•"/>
            </a:pPr>
            <a:r>
              <a:rPr lang="en-GB" sz="1400" dirty="0" smtClean="0"/>
              <a:t>Good surface finish </a:t>
            </a:r>
            <a:endParaRPr lang="en-GB" sz="1400" dirty="0"/>
          </a:p>
          <a:p>
            <a:endParaRPr lang="en-GB" sz="1400" dirty="0"/>
          </a:p>
          <a:p>
            <a:r>
              <a:rPr lang="en-GB" sz="1400" dirty="0" smtClean="0"/>
              <a:t>How would you know something has been drop forged.</a:t>
            </a:r>
          </a:p>
          <a:p>
            <a:pPr marL="285750" indent="-285750">
              <a:buFont typeface="Arial" panose="020B0604020202020204" pitchFamily="34" charset="0"/>
              <a:buChar char="•"/>
            </a:pPr>
            <a:r>
              <a:rPr lang="en-GB" sz="1400" dirty="0" smtClean="0"/>
              <a:t>One piece construction </a:t>
            </a:r>
          </a:p>
          <a:p>
            <a:pPr marL="285750" indent="-285750">
              <a:buFont typeface="Arial" panose="020B0604020202020204" pitchFamily="34" charset="0"/>
              <a:buChar char="•"/>
            </a:pPr>
            <a:r>
              <a:rPr lang="en-GB" sz="1400" dirty="0" smtClean="0"/>
              <a:t>Quality of surface detail/finish </a:t>
            </a:r>
          </a:p>
          <a:p>
            <a:pPr marL="285750" indent="-285750">
              <a:buFont typeface="Arial" panose="020B0604020202020204" pitchFamily="34" charset="0"/>
              <a:buChar char="•"/>
            </a:pPr>
            <a:r>
              <a:rPr lang="en-GB" sz="1400" dirty="0" smtClean="0"/>
              <a:t>Draft angle / relief profile</a:t>
            </a:r>
            <a:endParaRPr lang="en-GB" sz="1400" dirty="0"/>
          </a:p>
        </p:txBody>
      </p:sp>
      <p:sp>
        <p:nvSpPr>
          <p:cNvPr id="6" name="Rectangle 5"/>
          <p:cNvSpPr/>
          <p:nvPr/>
        </p:nvSpPr>
        <p:spPr>
          <a:xfrm>
            <a:off x="122504" y="6354157"/>
            <a:ext cx="6110968" cy="369332"/>
          </a:xfrm>
          <a:prstGeom prst="rect">
            <a:avLst/>
          </a:prstGeom>
        </p:spPr>
        <p:txBody>
          <a:bodyPr wrap="none">
            <a:spAutoFit/>
          </a:bodyPr>
          <a:lstStyle/>
          <a:p>
            <a:r>
              <a:rPr lang="en-GB" dirty="0">
                <a:hlinkClick r:id="rId3"/>
              </a:rPr>
              <a:t>https://www.youtube.com/watch?v=WWXAnHXOfrw</a:t>
            </a:r>
            <a:endParaRPr lang="en-GB" dirty="0"/>
          </a:p>
        </p:txBody>
      </p:sp>
      <p:sp>
        <p:nvSpPr>
          <p:cNvPr id="7" name="TextBox 6"/>
          <p:cNvSpPr txBox="1"/>
          <p:nvPr/>
        </p:nvSpPr>
        <p:spPr>
          <a:xfrm>
            <a:off x="122504" y="6036929"/>
            <a:ext cx="5673178" cy="369332"/>
          </a:xfrm>
          <a:prstGeom prst="rect">
            <a:avLst/>
          </a:prstGeom>
          <a:noFill/>
        </p:spPr>
        <p:txBody>
          <a:bodyPr wrap="square" rtlCol="0">
            <a:spAutoFit/>
          </a:bodyPr>
          <a:lstStyle/>
          <a:p>
            <a:r>
              <a:rPr lang="en-GB" dirty="0" smtClean="0"/>
              <a:t>DROP FORGING – CORROSION RESISTANT VIDEO</a:t>
            </a:r>
            <a:endParaRPr lang="en-GB" dirty="0"/>
          </a:p>
        </p:txBody>
      </p:sp>
      <p:sp>
        <p:nvSpPr>
          <p:cNvPr id="8" name="Rectangle 7"/>
          <p:cNvSpPr/>
          <p:nvPr/>
        </p:nvSpPr>
        <p:spPr>
          <a:xfrm>
            <a:off x="122504" y="6001042"/>
            <a:ext cx="6242670" cy="72244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55130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Metal process – </a:t>
            </a:r>
            <a:r>
              <a:rPr lang="en-GB" dirty="0" smtClean="0"/>
              <a:t>press forming </a:t>
            </a:r>
            <a:endParaRPr lang="en-GB" dirty="0"/>
          </a:p>
        </p:txBody>
      </p:sp>
      <p:pic>
        <p:nvPicPr>
          <p:cNvPr id="9" name="Picture 8"/>
          <p:cNvPicPr>
            <a:picLocks noChangeAspect="1"/>
          </p:cNvPicPr>
          <p:nvPr/>
        </p:nvPicPr>
        <p:blipFill>
          <a:blip r:embed="rId2"/>
          <a:stretch>
            <a:fillRect/>
          </a:stretch>
        </p:blipFill>
        <p:spPr>
          <a:xfrm>
            <a:off x="6800473" y="2055656"/>
            <a:ext cx="5291313" cy="3410202"/>
          </a:xfrm>
          <a:prstGeom prst="rect">
            <a:avLst/>
          </a:prstGeom>
        </p:spPr>
      </p:pic>
      <p:pic>
        <p:nvPicPr>
          <p:cNvPr id="10" name="Picture 9"/>
          <p:cNvPicPr>
            <a:picLocks noChangeAspect="1"/>
          </p:cNvPicPr>
          <p:nvPr/>
        </p:nvPicPr>
        <p:blipFill>
          <a:blip r:embed="rId3"/>
          <a:stretch>
            <a:fillRect/>
          </a:stretch>
        </p:blipFill>
        <p:spPr>
          <a:xfrm>
            <a:off x="150253" y="3786389"/>
            <a:ext cx="3945229" cy="2958921"/>
          </a:xfrm>
          <a:prstGeom prst="rect">
            <a:avLst/>
          </a:prstGeom>
        </p:spPr>
      </p:pic>
      <p:sp>
        <p:nvSpPr>
          <p:cNvPr id="11" name="Rectangle 10"/>
          <p:cNvSpPr/>
          <p:nvPr/>
        </p:nvSpPr>
        <p:spPr>
          <a:xfrm>
            <a:off x="6307830" y="6375978"/>
            <a:ext cx="5783956" cy="369332"/>
          </a:xfrm>
          <a:prstGeom prst="rect">
            <a:avLst/>
          </a:prstGeom>
        </p:spPr>
        <p:txBody>
          <a:bodyPr wrap="none">
            <a:spAutoFit/>
          </a:bodyPr>
          <a:lstStyle/>
          <a:p>
            <a:r>
              <a:rPr lang="en-GB" dirty="0"/>
              <a:t>https://</a:t>
            </a:r>
            <a:r>
              <a:rPr lang="en-GB" dirty="0">
                <a:hlinkClick r:id="rId4"/>
              </a:rPr>
              <a:t>www.youtube.com/watch?v=jW9ksLb94vo</a:t>
            </a:r>
            <a:endParaRPr lang="en-GB" dirty="0"/>
          </a:p>
        </p:txBody>
      </p:sp>
      <p:sp>
        <p:nvSpPr>
          <p:cNvPr id="12" name="Rectangle 11"/>
          <p:cNvSpPr/>
          <p:nvPr/>
        </p:nvSpPr>
        <p:spPr>
          <a:xfrm>
            <a:off x="416416" y="2213818"/>
            <a:ext cx="6096000" cy="1477328"/>
          </a:xfrm>
          <a:prstGeom prst="rect">
            <a:avLst/>
          </a:prstGeom>
          <a:ln>
            <a:solidFill>
              <a:schemeClr val="accent1"/>
            </a:solidFill>
          </a:ln>
        </p:spPr>
        <p:txBody>
          <a:bodyPr>
            <a:spAutoFit/>
          </a:bodyPr>
          <a:lstStyle/>
          <a:p>
            <a:r>
              <a:rPr lang="en-GB" dirty="0"/>
              <a:t> press forming is a forming technology where a pressing force is applied to a material to deform it (by bending, stretching, etc.) to match the size and shape of the die, and the material then maintains that shape forever.</a:t>
            </a:r>
          </a:p>
        </p:txBody>
      </p:sp>
      <p:pic>
        <p:nvPicPr>
          <p:cNvPr id="13" name="Picture 12"/>
          <p:cNvPicPr>
            <a:picLocks noChangeAspect="1"/>
          </p:cNvPicPr>
          <p:nvPr/>
        </p:nvPicPr>
        <p:blipFill>
          <a:blip r:embed="rId5"/>
          <a:stretch>
            <a:fillRect/>
          </a:stretch>
        </p:blipFill>
        <p:spPr>
          <a:xfrm>
            <a:off x="4162090" y="3786389"/>
            <a:ext cx="2571775" cy="1133712"/>
          </a:xfrm>
          <a:prstGeom prst="rect">
            <a:avLst/>
          </a:prstGeom>
        </p:spPr>
      </p:pic>
    </p:spTree>
    <p:extLst>
      <p:ext uri="{BB962C8B-B14F-4D97-AF65-F5344CB8AC3E}">
        <p14:creationId xmlns:p14="http://schemas.microsoft.com/office/powerpoint/2010/main" val="6536839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Metal process – piercing and blanking </a:t>
            </a:r>
            <a:endParaRPr lang="en-GB" dirty="0"/>
          </a:p>
        </p:txBody>
      </p:sp>
      <p:sp>
        <p:nvSpPr>
          <p:cNvPr id="4" name="Rectangle 3"/>
          <p:cNvSpPr/>
          <p:nvPr/>
        </p:nvSpPr>
        <p:spPr>
          <a:xfrm>
            <a:off x="304800" y="2207276"/>
            <a:ext cx="6096000" cy="2031325"/>
          </a:xfrm>
          <a:prstGeom prst="rect">
            <a:avLst/>
          </a:prstGeom>
          <a:ln>
            <a:solidFill>
              <a:schemeClr val="accent1"/>
            </a:solidFill>
          </a:ln>
        </p:spPr>
        <p:txBody>
          <a:bodyPr>
            <a:spAutoFit/>
          </a:bodyPr>
          <a:lstStyle/>
          <a:p>
            <a:r>
              <a:rPr lang="en-GB" dirty="0"/>
              <a:t>Both blanking and piercing are essentially the same thing: A process whereby a particular shape is punched out of a sheet of metal, just like a cookie cutter and a sheet of dough. The difference is that with blanking the outside part is waste, whereas with piercing the inside part is waste--it's an is-the-glass-half-full-or-half-empty kind of thing.</a:t>
            </a:r>
          </a:p>
        </p:txBody>
      </p:sp>
      <p:pic>
        <p:nvPicPr>
          <p:cNvPr id="5" name="Picture 4"/>
          <p:cNvPicPr>
            <a:picLocks noChangeAspect="1"/>
          </p:cNvPicPr>
          <p:nvPr/>
        </p:nvPicPr>
        <p:blipFill>
          <a:blip r:embed="rId2"/>
          <a:stretch>
            <a:fillRect/>
          </a:stretch>
        </p:blipFill>
        <p:spPr>
          <a:xfrm>
            <a:off x="6602324" y="2207275"/>
            <a:ext cx="5424833" cy="3523823"/>
          </a:xfrm>
          <a:prstGeom prst="rect">
            <a:avLst/>
          </a:prstGeom>
        </p:spPr>
      </p:pic>
      <p:pic>
        <p:nvPicPr>
          <p:cNvPr id="6" name="Picture 5"/>
          <p:cNvPicPr>
            <a:picLocks noChangeAspect="1"/>
          </p:cNvPicPr>
          <p:nvPr/>
        </p:nvPicPr>
        <p:blipFill>
          <a:blip r:embed="rId3"/>
          <a:stretch>
            <a:fillRect/>
          </a:stretch>
        </p:blipFill>
        <p:spPr>
          <a:xfrm>
            <a:off x="371218" y="4354512"/>
            <a:ext cx="4086896" cy="2244300"/>
          </a:xfrm>
          <a:prstGeom prst="rect">
            <a:avLst/>
          </a:prstGeom>
        </p:spPr>
      </p:pic>
      <p:sp>
        <p:nvSpPr>
          <p:cNvPr id="7" name="TextBox 6"/>
          <p:cNvSpPr txBox="1"/>
          <p:nvPr/>
        </p:nvSpPr>
        <p:spPr>
          <a:xfrm>
            <a:off x="4183365" y="5731098"/>
            <a:ext cx="8008635" cy="923330"/>
          </a:xfrm>
          <a:prstGeom prst="rect">
            <a:avLst/>
          </a:prstGeom>
          <a:noFill/>
        </p:spPr>
        <p:txBody>
          <a:bodyPr wrap="square" rtlCol="0">
            <a:spAutoFit/>
          </a:bodyPr>
          <a:lstStyle/>
          <a:p>
            <a:pPr algn="r"/>
            <a:r>
              <a:rPr lang="en-GB" dirty="0" smtClean="0">
                <a:solidFill>
                  <a:srgbClr val="FFC000"/>
                </a:solidFill>
              </a:rPr>
              <a:t>Benefits or piercing and blanking </a:t>
            </a:r>
          </a:p>
          <a:p>
            <a:pPr algn="r"/>
            <a:r>
              <a:rPr lang="en-GB" dirty="0" smtClean="0"/>
              <a:t>- Repeatability, accuracy &amp; works well with a mass manufacture environment. </a:t>
            </a:r>
            <a:endParaRPr lang="en-GB" dirty="0"/>
          </a:p>
        </p:txBody>
      </p:sp>
      <p:sp>
        <p:nvSpPr>
          <p:cNvPr id="8" name="Rectangle 7"/>
          <p:cNvSpPr/>
          <p:nvPr/>
        </p:nvSpPr>
        <p:spPr>
          <a:xfrm>
            <a:off x="321661" y="6524838"/>
            <a:ext cx="5774338" cy="369332"/>
          </a:xfrm>
          <a:prstGeom prst="rect">
            <a:avLst/>
          </a:prstGeom>
        </p:spPr>
        <p:txBody>
          <a:bodyPr wrap="none">
            <a:spAutoFit/>
          </a:bodyPr>
          <a:lstStyle/>
          <a:p>
            <a:r>
              <a:rPr lang="en-GB" dirty="0"/>
              <a:t>https://</a:t>
            </a:r>
            <a:r>
              <a:rPr lang="en-GB" dirty="0">
                <a:hlinkClick r:id="rId4"/>
              </a:rPr>
              <a:t>www.youtube.com/watch?v=RdeaLYIR3TE</a:t>
            </a:r>
            <a:endParaRPr lang="en-GB" dirty="0"/>
          </a:p>
        </p:txBody>
      </p:sp>
    </p:spTree>
    <p:extLst>
      <p:ext uri="{BB962C8B-B14F-4D97-AF65-F5344CB8AC3E}">
        <p14:creationId xmlns:p14="http://schemas.microsoft.com/office/powerpoint/2010/main" val="2410624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667" y="2376425"/>
            <a:ext cx="11925837" cy="4308872"/>
          </a:xfrm>
          <a:prstGeom prst="rect">
            <a:avLst/>
          </a:prstGeom>
        </p:spPr>
        <p:txBody>
          <a:bodyPr wrap="square">
            <a:spAutoFit/>
          </a:bodyPr>
          <a:lstStyle/>
          <a:p>
            <a:r>
              <a:rPr lang="en-GB" sz="2000" b="1" dirty="0"/>
              <a:t>ADVANTAGES OF USING STANDARD COMPONENTS</a:t>
            </a:r>
          </a:p>
          <a:p>
            <a:r>
              <a:rPr lang="en-GB" sz="1400" dirty="0"/>
              <a:t> </a:t>
            </a:r>
          </a:p>
          <a:p>
            <a:r>
              <a:rPr lang="en-GB" sz="1400" dirty="0"/>
              <a:t>1. Standard components can be </a:t>
            </a:r>
            <a:r>
              <a:rPr lang="en-GB" sz="1400" dirty="0">
                <a:solidFill>
                  <a:srgbClr val="FFC000"/>
                </a:solidFill>
              </a:rPr>
              <a:t>manufactured in vast quantities</a:t>
            </a:r>
            <a:r>
              <a:rPr lang="en-GB" sz="1400" dirty="0"/>
              <a:t>, keeping costs down. </a:t>
            </a:r>
          </a:p>
          <a:p>
            <a:endParaRPr lang="en-GB" sz="1400" dirty="0"/>
          </a:p>
          <a:p>
            <a:r>
              <a:rPr lang="en-GB" sz="1400" dirty="0"/>
              <a:t>2. </a:t>
            </a:r>
            <a:r>
              <a:rPr lang="en-GB" sz="1400" dirty="0">
                <a:solidFill>
                  <a:srgbClr val="FFC000"/>
                </a:solidFill>
              </a:rPr>
              <a:t>Standard components are supplied in standard sizes. Consequently, they are easy to order</a:t>
            </a:r>
            <a:r>
              <a:rPr lang="en-GB" sz="1400" dirty="0"/>
              <a:t>. Ordering of standard components is relatively straightforward, sizes / dimensions etc... are available in table or index form. </a:t>
            </a:r>
          </a:p>
          <a:p>
            <a:endParaRPr lang="en-GB" sz="1400" dirty="0"/>
          </a:p>
          <a:p>
            <a:r>
              <a:rPr lang="en-GB" sz="1400" dirty="0"/>
              <a:t>3. Buying directly from suppliers, over the counter, at hardware stores such as B &amp; Q, is easier as standard components such as screws, bolts, nails and fixings are often displayed in order. </a:t>
            </a:r>
            <a:r>
              <a:rPr lang="en-GB" sz="1400" dirty="0">
                <a:solidFill>
                  <a:srgbClr val="FFC000"/>
                </a:solidFill>
              </a:rPr>
              <a:t>This makes it easier to find the component the customer requires</a:t>
            </a:r>
            <a:r>
              <a:rPr lang="en-GB" sz="1400" dirty="0"/>
              <a:t>.</a:t>
            </a:r>
          </a:p>
          <a:p>
            <a:endParaRPr lang="en-GB" sz="1400" dirty="0"/>
          </a:p>
          <a:p>
            <a:r>
              <a:rPr lang="en-GB" sz="1400" dirty="0"/>
              <a:t>4. </a:t>
            </a:r>
            <a:r>
              <a:rPr lang="en-GB" sz="1400" dirty="0">
                <a:solidFill>
                  <a:srgbClr val="FFC000"/>
                </a:solidFill>
              </a:rPr>
              <a:t>Safety / quality testing is easier when dealing with standard components</a:t>
            </a:r>
            <a:r>
              <a:rPr lang="en-GB" sz="1400" dirty="0"/>
              <a:t>. Often a number of standard components, from a batch will be tested. Faulty components can be withdrawn from sale, if detected.</a:t>
            </a:r>
          </a:p>
          <a:p>
            <a:endParaRPr lang="en-GB" sz="1400" dirty="0"/>
          </a:p>
          <a:p>
            <a:r>
              <a:rPr lang="en-GB" sz="1400" dirty="0"/>
              <a:t>5. Manufacturers of ‘complex’ products (computers TVs, etc....), usually assemble their products from standard components. This allows </a:t>
            </a:r>
            <a:r>
              <a:rPr lang="en-GB" sz="1400" dirty="0">
                <a:solidFill>
                  <a:srgbClr val="FFC000"/>
                </a:solidFill>
              </a:rPr>
              <a:t>them to concentrate on the development of their specialised product</a:t>
            </a:r>
            <a:r>
              <a:rPr lang="en-GB" sz="1400" dirty="0"/>
              <a:t>, rather than having to design each individual component. This speeds up product development.</a:t>
            </a:r>
          </a:p>
          <a:p>
            <a:endParaRPr lang="en-GB" dirty="0"/>
          </a:p>
          <a:p>
            <a:r>
              <a:rPr lang="en-GB" sz="1400" dirty="0"/>
              <a:t>6. Setting up a mass production line is easier if standard components are used</a:t>
            </a:r>
            <a:r>
              <a:rPr lang="en-GB" sz="1400" dirty="0">
                <a:solidFill>
                  <a:srgbClr val="FFC000"/>
                </a:solidFill>
              </a:rPr>
              <a:t>. It is easier to train staff / the workforce,</a:t>
            </a:r>
            <a:r>
              <a:rPr lang="en-GB" sz="1400" dirty="0"/>
              <a:t> as they are dealing with the same standard components, when assembling products.</a:t>
            </a:r>
          </a:p>
        </p:txBody>
      </p:sp>
      <p:pic>
        <p:nvPicPr>
          <p:cNvPr id="8" name="Picture 7"/>
          <p:cNvPicPr>
            <a:picLocks noChangeAspect="1"/>
          </p:cNvPicPr>
          <p:nvPr/>
        </p:nvPicPr>
        <p:blipFill>
          <a:blip r:embed="rId2"/>
          <a:stretch>
            <a:fillRect/>
          </a:stretch>
        </p:blipFill>
        <p:spPr>
          <a:xfrm>
            <a:off x="141667" y="127045"/>
            <a:ext cx="2987899" cy="1643345"/>
          </a:xfrm>
          <a:prstGeom prst="rect">
            <a:avLst/>
          </a:prstGeom>
        </p:spPr>
      </p:pic>
      <p:pic>
        <p:nvPicPr>
          <p:cNvPr id="9" name="Picture 8"/>
          <p:cNvPicPr>
            <a:picLocks noChangeAspect="1"/>
          </p:cNvPicPr>
          <p:nvPr/>
        </p:nvPicPr>
        <p:blipFill rotWithShape="1">
          <a:blip r:embed="rId3"/>
          <a:srcRect l="15469" r="21505"/>
          <a:stretch/>
        </p:blipFill>
        <p:spPr>
          <a:xfrm>
            <a:off x="9131121" y="127045"/>
            <a:ext cx="2936383" cy="3103501"/>
          </a:xfrm>
          <a:prstGeom prst="rect">
            <a:avLst/>
          </a:prstGeom>
        </p:spPr>
      </p:pic>
    </p:spTree>
    <p:extLst>
      <p:ext uri="{BB962C8B-B14F-4D97-AF65-F5344CB8AC3E}">
        <p14:creationId xmlns:p14="http://schemas.microsoft.com/office/powerpoint/2010/main" val="274777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 Knock down fittings </a:t>
            </a:r>
            <a:endParaRPr lang="en-GB" dirty="0"/>
          </a:p>
        </p:txBody>
      </p:sp>
      <p:sp>
        <p:nvSpPr>
          <p:cNvPr id="3" name="Rectangle 2"/>
          <p:cNvSpPr/>
          <p:nvPr/>
        </p:nvSpPr>
        <p:spPr>
          <a:xfrm>
            <a:off x="320603" y="2233033"/>
            <a:ext cx="6096000" cy="2031325"/>
          </a:xfrm>
          <a:prstGeom prst="rect">
            <a:avLst/>
          </a:prstGeom>
          <a:ln>
            <a:solidFill>
              <a:schemeClr val="accent1"/>
            </a:solidFill>
          </a:ln>
        </p:spPr>
        <p:txBody>
          <a:bodyPr>
            <a:spAutoFit/>
          </a:bodyPr>
          <a:lstStyle/>
          <a:p>
            <a:r>
              <a:rPr lang="en-GB" dirty="0"/>
              <a:t>Knock-down fittings are those that can be put together easily, normally using only a screw driver, a drill, a mallet/hammer and other basic tools. They are temporary joints although many are used to permanently join together items such as cabinets and other pieces of furniture that are purchased in a flat pack.</a:t>
            </a:r>
          </a:p>
        </p:txBody>
      </p:sp>
      <p:pic>
        <p:nvPicPr>
          <p:cNvPr id="5" name="Picture 4"/>
          <p:cNvPicPr>
            <a:picLocks noChangeAspect="1"/>
          </p:cNvPicPr>
          <p:nvPr/>
        </p:nvPicPr>
        <p:blipFill rotWithShape="1">
          <a:blip r:embed="rId2"/>
          <a:srcRect l="35736" t="56998" r="47436" b="12544"/>
          <a:stretch/>
        </p:blipFill>
        <p:spPr>
          <a:xfrm>
            <a:off x="9930979" y="2036314"/>
            <a:ext cx="2189408" cy="2228044"/>
          </a:xfrm>
          <a:prstGeom prst="rect">
            <a:avLst/>
          </a:prstGeom>
        </p:spPr>
      </p:pic>
      <p:sp>
        <p:nvSpPr>
          <p:cNvPr id="6" name="Rectangle 5"/>
          <p:cNvSpPr/>
          <p:nvPr/>
        </p:nvSpPr>
        <p:spPr>
          <a:xfrm>
            <a:off x="6669507" y="2018231"/>
            <a:ext cx="3202547" cy="3539430"/>
          </a:xfrm>
          <a:prstGeom prst="rect">
            <a:avLst/>
          </a:prstGeom>
        </p:spPr>
        <p:txBody>
          <a:bodyPr wrap="square">
            <a:spAutoFit/>
          </a:bodyPr>
          <a:lstStyle/>
          <a:p>
            <a:pPr algn="just"/>
            <a:r>
              <a:rPr lang="en-GB" sz="1600" b="1" dirty="0"/>
              <a:t>PLASTIC CORNER BLOCK (FIXIT BLOCKS)</a:t>
            </a:r>
            <a:r>
              <a:rPr lang="en-GB" sz="1600" dirty="0"/>
              <a:t>:</a:t>
            </a:r>
          </a:p>
          <a:p>
            <a:pPr algn="just"/>
            <a:r>
              <a:rPr lang="en-GB" sz="1600" dirty="0"/>
              <a:t>The corner block is pressed against the two pieces of material (normally wood based). Screws are used to fix the block into position. This type of joint is used to fit modern cabinets such as those found in a kitchen. It is a relatively strong joint although it has the advantage that it can be dismantled using a screwdriver</a:t>
            </a:r>
            <a:endParaRPr lang="en-GB" sz="1600" b="0" i="0" dirty="0">
              <a:effectLst/>
            </a:endParaRPr>
          </a:p>
        </p:txBody>
      </p:sp>
      <p:pic>
        <p:nvPicPr>
          <p:cNvPr id="7" name="Picture 6"/>
          <p:cNvPicPr>
            <a:picLocks noChangeAspect="1"/>
          </p:cNvPicPr>
          <p:nvPr/>
        </p:nvPicPr>
        <p:blipFill rotWithShape="1">
          <a:blip r:embed="rId3"/>
          <a:srcRect l="34088" t="58061" r="45975" b="11796"/>
          <a:stretch/>
        </p:blipFill>
        <p:spPr>
          <a:xfrm>
            <a:off x="320603" y="4455164"/>
            <a:ext cx="2594068" cy="2204994"/>
          </a:xfrm>
          <a:prstGeom prst="rect">
            <a:avLst/>
          </a:prstGeom>
        </p:spPr>
      </p:pic>
      <p:sp>
        <p:nvSpPr>
          <p:cNvPr id="8" name="Rectangle 7"/>
          <p:cNvSpPr/>
          <p:nvPr/>
        </p:nvSpPr>
        <p:spPr>
          <a:xfrm>
            <a:off x="2914671" y="4403499"/>
            <a:ext cx="3062493" cy="2308324"/>
          </a:xfrm>
          <a:prstGeom prst="rect">
            <a:avLst/>
          </a:prstGeom>
        </p:spPr>
        <p:txBody>
          <a:bodyPr wrap="square">
            <a:spAutoFit/>
          </a:bodyPr>
          <a:lstStyle/>
          <a:p>
            <a:r>
              <a:rPr lang="en-GB" b="1" dirty="0"/>
              <a:t>RIGID JOINT</a:t>
            </a:r>
            <a:r>
              <a:rPr lang="en-GB" dirty="0"/>
              <a:t>: These are normally moulded in plastic which makes them strong. Screws pass through the four holes which hold the sides at each corner firmly together.</a:t>
            </a:r>
          </a:p>
        </p:txBody>
      </p:sp>
      <p:pic>
        <p:nvPicPr>
          <p:cNvPr id="9" name="Picture 8"/>
          <p:cNvPicPr>
            <a:picLocks noChangeAspect="1"/>
          </p:cNvPicPr>
          <p:nvPr/>
        </p:nvPicPr>
        <p:blipFill rotWithShape="1">
          <a:blip r:embed="rId4"/>
          <a:srcRect l="37001" t="40801" r="36175" b="28565"/>
          <a:stretch/>
        </p:blipFill>
        <p:spPr>
          <a:xfrm>
            <a:off x="9872054" y="4334106"/>
            <a:ext cx="2248333" cy="1443580"/>
          </a:xfrm>
          <a:prstGeom prst="rect">
            <a:avLst/>
          </a:prstGeom>
        </p:spPr>
      </p:pic>
    </p:spTree>
    <p:extLst>
      <p:ext uri="{BB962C8B-B14F-4D97-AF65-F5344CB8AC3E}">
        <p14:creationId xmlns:p14="http://schemas.microsoft.com/office/powerpoint/2010/main" val="3928293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data:image/jpeg;base64,/9j/4AAQSkZJRgABAQAAAQABAAD/2wCEAAkGBwgHBgkIBwgKCgkLDRYPDQwMDRsUFRAWIB0iIiAdHx8kKDQsJCYxJx8fLT0tMTU3Ojo6Iys/RD84QzQ5OjcBCgoKDQwNGg8PGjclHyU3Nzc3Nzc3Nzc3Nzc3Nzc3Nzc3Nzc3Nzc3Nzc3Nzc3Nzc3Nzc3Nzc3Nzc3Nzc3Nzc3N//AABEIAGQAZAMBIgACEQEDEQH/xAAcAAEAAwEAAwEAAAAAAAAAAAAABQYHBAECCAP/xAA1EAABAwMCAwYDBgcAAAAAAAABAAIDBAUREiEGMXETIkFRYYEHMmIUJHKhwfBCQ1KRkrHx/8QAFwEBAQEBAAAAAAAAAAAAAAAAAAECA//EABkRAQEBAQEBAAAAAAAAAAAAAAABERICIf/aAAwDAQACEQMRAD8A3FERAREQEREBERAREQEREBERAREQEREBERAREQEXq97I26pHNa3zccBRFdxRaKIHXVNkO+0XezgZ2QTKKhV/xEYMtt9JqPIOe7IORty8/PdQM/F9/qpRJFUGBo3GGDAGcZI9DsQc+hWuamxraKF4fvjblbWTVLWw1LSWTRjkHjnj08fdFMqppeCQBkkADxKrdzuleGl1O9sbQd9LcnHuoSWomqDmeV8h+p2VeKnS/MeyRodG5rmnkWnIXsqhbb7FaqSVtS17mZBjDR4nwXFW8fPc0/YqYAEEgvOXEDn6Ajy3TmmxfFx1l0oKIH7TVRM08wXbj2WYVvEF3ry4PqntZnfR3RpPyu6eYUf9mqJCDK468nDSdg8DvN6EbrU8J00Cu46t0DtFNHJO/Ib/AEjJ8P3zVcreO7lUj7qxsLCActbvp5E753B5hQPZUULQJJAWYaM/Q75T1B2XLNfKSnGprWueO+R9WrS8dCN1eZE2u2oqLrXuzUzve4nGC4kFwHLoRy/ZX4ijjBBln56e+477/I7qDsVDzXyqm1R0kbiWjSCBv3XZaeuNl103DXEl3c8Mp5I2nUBr7oHeDsY6q7EdD6y3U+A7GCBlvk1xw4ezhkLhl4iyW9lFkkgu9wWv/vsVbbZ8KpHu13Ks2yctZ+LP76q32rgaxW7S5tKJXt3DpN98k/qs9LjMLPScT3WlNVb45eyyGkgEZIa3f/SLcoo2QxtjiY1jGjDWtGAAiz01itvbu5p6FQszOymfH5cuisVfF2dVIPAnI91TePJZ6KkgraSUxSa+zJAByDv49F034w6qlkclNIycgRObhxJxhVp9TSQNLxIx7sOeC0gjtGc/Zw3VVqKmeqdqqZpJT9bicK3cKcAT3qiirp6js6aR5cwDmRuHdOXkp0uI+e/U7HaIGZZq0j8D25x7FccNZd7kWmkp5XuxG8lrSe804zlavavh/ZaENc+DtpBp3k35dVZaaipqZobDCxoHLDfXKl9mMaoPh9frg37w5sDdJaNRz/Fkeitlt+F1tiJdWyyTkk7Zxz6LQUWemsRlBYLXb24pqOJm5Py+f/ApJrQ0YaAB5BeUWVEREBERBH3WDUwStG7efRUP4hx6uHnOH8uZjvzx+q0sjOxUXcrBQ3KllpqprzDJ8zWux45/Rbnr5lZsfPJIHNbr8NmyM4LtzZmPY8dr3XtIOO0djn6YUhauGrNaMGgt0EbxykI1v/yOT+allm1RERRRERAREQEREBERAREQEREBERAREQEREBERAREQEREBERAREQEREBERAREQERE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GB" dirty="0">
              <a:solidFill>
                <a:prstClr val="black"/>
              </a:solidFill>
            </a:endParaRPr>
          </a:p>
        </p:txBody>
      </p:sp>
      <p:sp>
        <p:nvSpPr>
          <p:cNvPr id="17412" name="AutoShape 4" descr="data:image/jpeg;base64,/9j/4AAQSkZJRgABAQAAAQABAAD/2wCEAAkGBwgHBgkIBwgKCgkLDRYPDQwMDRsUFRAWIB0iIiAdHx8kKDQsJCYxJx8fLT0tMTU3Ojo6Iys/RD84QzQ5OjcBCgoKDQwNGg8PGjclHyU3Nzc3Nzc3Nzc3Nzc3Nzc3Nzc3Nzc3Nzc3Nzc3Nzc3Nzc3Nzc3Nzc3Nzc3Nzc3Nzc3N//AABEIAGQAZAMBIgACEQEDEQH/xAAcAAEAAwEAAwEAAAAAAAAAAAAABQYHBAECCAP/xAA1EAABAwMCAwYDBgcAAAAAAAABAAIDBAUREiEGMXETIkFRYYEHMmIUJHKhwfBCQ1KRkrHx/8QAFwEBAQEBAAAAAAAAAAAAAAAAAAECA//EABkRAQEBAQEBAAAAAAAAAAAAAAABERICIf/aAAwDAQACEQMRAD8A3FERAREQEREBERAREQEREBERAREQEREBERAREQEXq97I26pHNa3zccBRFdxRaKIHXVNkO+0XezgZ2QTKKhV/xEYMtt9JqPIOe7IORty8/PdQM/F9/qpRJFUGBo3GGDAGcZI9DsQc+hWuamxraKF4fvjblbWTVLWw1LSWTRjkHjnj08fdFMqppeCQBkkADxKrdzuleGl1O9sbQd9LcnHuoSWomqDmeV8h+p2VeKnS/MeyRodG5rmnkWnIXsqhbb7FaqSVtS17mZBjDR4nwXFW8fPc0/YqYAEEgvOXEDn6Ajy3TmmxfFx1l0oKIH7TVRM08wXbj2WYVvEF3ry4PqntZnfR3RpPyu6eYUf9mqJCDK468nDSdg8DvN6EbrU8J00Cu46t0DtFNHJO/Ib/AEjJ8P3zVcreO7lUj7qxsLCActbvp5E753B5hQPZUULQJJAWYaM/Q75T1B2XLNfKSnGprWueO+R9WrS8dCN1eZE2u2oqLrXuzUzve4nGC4kFwHLoRy/ZX4ijjBBln56e+477/I7qDsVDzXyqm1R0kbiWjSCBv3XZaeuNl103DXEl3c8Mp5I2nUBr7oHeDsY6q7EdD6y3U+A7GCBlvk1xw4ezhkLhl4iyW9lFkkgu9wWv/vsVbbZ8KpHu13Ks2yctZ+LP76q32rgaxW7S5tKJXt3DpN98k/qs9LjMLPScT3WlNVb45eyyGkgEZIa3f/SLcoo2QxtjiY1jGjDWtGAAiz01itvbu5p6FQszOymfH5cuisVfF2dVIPAnI91TePJZ6KkgraSUxSa+zJAByDv49F034w6qlkclNIycgRObhxJxhVp9TSQNLxIx7sOeC0gjtGc/Zw3VVqKmeqdqqZpJT9bicK3cKcAT3qiirp6js6aR5cwDmRuHdOXkp0uI+e/U7HaIGZZq0j8D25x7FccNZd7kWmkp5XuxG8lrSe804zlavavh/ZaENc+DtpBp3k35dVZaaipqZobDCxoHLDfXKl9mMaoPh9frg37w5sDdJaNRz/Fkeitlt+F1tiJdWyyTkk7Zxz6LQUWemsRlBYLXb24pqOJm5Py+f/ApJrQ0YaAB5BeUWVEREBERBH3WDUwStG7efRUP4hx6uHnOH8uZjvzx+q0sjOxUXcrBQ3KllpqprzDJ8zWux45/Rbnr5lZsfPJIHNbr8NmyM4LtzZmPY8dr3XtIOO0djn6YUhauGrNaMGgt0EbxykI1v/yOT+allm1RERRRERAREQEREBERAREQEREBERAREQEREBERAREQEREBERAREQEREBERAREQERE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GB" dirty="0">
              <a:solidFill>
                <a:prstClr val="black"/>
              </a:solidFill>
            </a:endParaRPr>
          </a:p>
        </p:txBody>
      </p:sp>
      <p:sp>
        <p:nvSpPr>
          <p:cNvPr id="17414" name="AutoShape 6" descr="data:image/jpeg;base64,/9j/4AAQSkZJRgABAQAAAQABAAD/2wCEAAkGBxQQEhQSEhQVExUXFRUYFBQXGBUWHRUUGRYZGxYVFxwYHiggGBsmGxQUIjEkJSkrMDEvGCEzODMtNygtLisBCgoKDg0OFxAQFywcHBwsLCwsKywrLCwsLCwsLC8sLCwsLCwsLCwsLCwsLCssKywsLDcrLCssNywrNysvLCssLP/AABEIAOAA4AMBIgACEQEDEQH/xAAcAAEAAQUBAQAAAAAAAAAAAAAABgECAwQFBwj/xAA4EAACAgEDAgUBBgQGAgMAAAABAgARAwQSIQUxBiJBUWETMkJScYHRYqGxwRQjM5Hw8XLhBxVj/8QAGAEBAQEBAQAAAAAAAAAAAAAAAAECAwT/xAAdEQEBAQEBAQADAQAAAAAAAAAAARECMSESUWFB/9oADAMBAAIRAxEAPwD3GIiAiIgIiICIiAiIgIiICIiAiIgIiICIiAiIgIiICIiAiIgIiICIiAiIgIiICIiAiIgIiICIiAiIgJaTMWs1IxKWa6HoBZJ9AAOSZBOs9Yy5izcjAoFqvO5e+8UPPQayPw8i7WyW4mmTquFbvInBINEGiDRBrsQb/wBo0nVsOY1jy43N0VDAkGvbvPPsndT90gkelkVXNc8FrHHb85iy2fMR2Jr9Dwfg1Rr5mpHO92f49TErPOuj+MMmEhM3+agoGvM6LdbjXJXjuQLHPHIk90WrXModG3A/8/SSzG+e5WxERI0REQEREBERAREQEREBERAREQEREBERATW6hrUwoXcgDsPk+gHuZszn9d0A1GJkIv1AN967cEehMCEdU6g+qybnO3EjNt20dwI4AINj1VvkED4xA15QAgAG0cKALJHB7Dj9SxmB12kFyEIVUIFkIdw21yQSLAAA9VF0Dus1GQBgV9DZu+QeAfTcKI27RXIPaacbWvpsuwnCSBsVGSwUbZVMjBjyy7TuA7X6Cpt50J4uqINijYB7UQQb5HuLM53XkCrjytbfRyKcgvlMeQbLLV5TuyI478A+lXtaPUjKu8cjs1du9WPSuPQmvUxDN8Wugv8A527/ANQJn6T1PJpGtDY+8hJpq9/W/n/qVdb7TCyfPyP/AF7eh/SLWueHpnSeopqEGRD+YPdT6qfmbonm/QupPp33DlTw6+/yPYz0TT5g6hlNgiwZiXXTGWIiUIiICIiAiIgIiICIiAiIgIiICIiAlGgzhde66MX+XjIOT19dg/f4/wCEW4jHiLTFdQ6gmi1qbBCl1Njb24BNDvZLfZBmjnbeGTiweex2sfM1j8dXx6k2aHAzalL8zWSx73Vvdgk+nNgfnNTBiYsMSoSu1wKU7UA5L5Hqltg/mbg97JvdqONi3JibLgfHjQk5MbpjUXbv91rbkpa2X9uboGed/wD2Oo0GpXYD6D6brsXMGojHXofu8UVYcg0a7fiTxOu19NpSSH/1tTzeRSbOLESAVxXyW4LnngCpwsPUcmNCoKlSCPo5AHR9wvzBzSq18lCDZSrvjNrU+PStJqEzLvxklCWWmoMjDgo691ceoNGXnFIn0hseNhl0LP8AUyKTk0WVzkTLtB2Y8OQIp+qgsDeWYeUNZ4ko0OtTOm5D24dGBVsb9irq1FWsHv3mbrrzgBtP9fykp8JdSpvosfKfsWRw3qo97/tI4yX3mDSZHTLuQhTuso3e17tiFixRsmiAKB7ip/Vr1cGVmDRagZMaOPvKD+4mebZIiICIiAiIgIiICIiAiIgIiICUMEyNde65ROLAeeQ+Qfd/hX3b59P6Etxl6713ZePCQX7M3on7n+n8pFGyKnmY9z39WY2aF92NH+cs1uoTChZ2Kjj4JJ7AX3Y+g7ze8OeH3ykanVALdHDh842KQGByAtTNZJrbwTyWoSsesHROhPqmTUasFEU3iwcq3ur5T2DA/cqwQLP2g3O8T9N1OLeuAKuQq95QAWy42Cl0Tm6JROBTWveel4sVChwBOf4hz4Uwu2odUxAAFyaKtfBU8ndY4AF2JK1nx86Yl52UQ+9k2m1JY+UqQwBQ2KJv74HepRiCzbzR83YqfPxwo9BYK0LAB9OKl/XNJg12M5sT7cgYrkDbVVeG+m7G9oR9pAdvLflZgwoxPU6R0d0y2Cth+eeOCPRu/vRNXIyw48pQ2DtPB/X0ofi7/wB/W5f0PqhzuHc7dQKXE4JP18e7nBkDWXI2rsyNZ4CkkjdIii2LI3UCxFqvIFICz8H1sUfs/BlWsmjz6cCy47Am+OAo47An1NyEev4lJUHg37WO3fiz68dz6TEyrZPrwLHJtN4UfmN+Sh/EZyfDfWMmbEGdCchbbaqbalBD0WrkE2S18bjw26d/DgyOwAFE9lWmN8ev2QO/NfqJMdPyxLfCuW8O38LEf3/TvO3OV0HpA0yEWWZqLEknt2A/3M6s1AiIlCIiAiIgIiICIiAiIgJQmGNSIdc66ct48RIX7z/i+F+PmGb1jJ17rhcnFgah2bIPX4X95GtZqk0qWeWPCINzM7HsAACe/wDwcmWa/XLpwoA+plclcOEHzZH9h7ADkk8frO54d8OFHGp1Pn1BXsaK4AyqHTGPkpdmyLq+96c/tWeH/DjFxqdWoOUX9HETuGBb4Y9wcpHJPpuocCTBEluNKmh1zraaXGXbzEDyoKtz8XxVkWx4F2TQMjpPi/rnWcWjxNlzMFQVzybJIAUAWSSWA/WePdT6zm6q3KApdLpySCq7325dy2dygKpPIO+gCtg01Wsz9Xy2Q4FcKpBXEPKSysKHJHrdWv2aFS3onR00qbVHmP2m/EfX+g/KuKkRrdG6EuFTvpmZacndbXW6zZ5JFmqFn9Tj6j4dxZsYxfZrjG/JKrd/TNm/p3Rq6BFAAeWdxj/6nc6N0Ltkyjnuqe3sW/aVI8F6t0rJpWbGbolSWohGosFazQI89cmhubdtoidjpXhUZjbZNuMgg4aYOqhhypcAsNy0X27dwYURtWezeIfDGLWfaOw/iABIPFkXxZA5sHsJt9P6HhwqEC7qoAtz27cdh+gka/FDuk9PCgY8KEAn+LbZN8k9+eb7nkmzJt0vp64Vru33m9/j8pvBalYXFBKxEKREQEREBERAREQEREBLWYDvxKZcoQFmIAAsk+gkN6x1ds52pa4/5t8n1/SEtxf1zrJzE48RrH6t+M/t/WRvX676W3HjU5MzkLjRff8AEfgf98AkZNZqyGXBgG/M/ZRZ2ij5mPoKB7n0+bne8OeH101ux35n/wBTKST6VsQHso/IX63NeOftU8P+Hvo3kykZc5JvIQPIpJ2409gARZ7k2fWSXEtcy1FoSOeL/FiaJKA35W4x4+KBN0zn0WgT3s/7Q142PF3ivFoMdsS2Rv8ASxLW7IePf7Kci2NdwAbInmhbN1PO5YbgOCd7NjxbaUWKALFWLgVyWPb7aavS9HqNdmbUZ3PO0M4FcqApVAeACV59L3bBtsic6LEuJQiigL+eT3P8/wCwoAARNtX9N0KaZPp4hQuzZu2qrs+nHA9JsAWaHJPYD1MYkLkKo3E9gPWSnpPSBipmpsld/Rb9F/ePiyMfSejBKfJy/ovov7mdmUlZGsIiIUiIgIiICIiAiIgIiICIiAmLU5xjUuxoDuZbrdWmFC+RgqirJ+TQ/mZDNf1z/Fsyra40yFfbedqGyDz98cfPvLjN6xn6p1NtQaHCDsv4v4m/acbNldsi4NOpbIT52ry4E9cmRjQ/Jbsyx9W2bJ/htNy4r6uWrXApFi74ZyOQvb1JFgGV9D6MmmQrjH2mLZGPJyZCAC7X6+UCuAKAAhnNa/Q+kLgWgLc8u527jfJsqOeSefyHYATsqFUWeAJf2/53kG8c+JAgbFibe42hlulRmo+cgWSFZSEuuQT5QaL42/FXjBdOuzH58xUNXICJztZiObNAUAftC6HMhGh6dk1eT62dmo9+9OLsd7PH2RZJG0C6G2ZemdGfMRl1BL3W0HgkfJqx5ixrjvJOi+3x+kM+qYsQQBVFADgcn+vM2tFpHyttQX7+wHzLtBoHzNtUcereiyadP0S4V2qPzPufeG5GPpfTVwLQ5Y/ab3/L2E3oiRoiIgIiICIiAiIgIiICIiAiJQmAJmp1PXpp8bZch8q+3JJ9AB73MfVuqppkLueabavq5AJ2j9/mea9Y6q+qyFn9cLtjQE7V2BS1e581k/wkeksmsd9zll8S9cfU/X7hMeMOuPg0DuG5q7m0b/Y1866a4Nqsmlw7C+bIzquRmQbSib1DC/8AMUAsFHJQoeJyjqSXwDGmRhmxYMWd0G4YhiyB8rZN3AKkO1HghwAeKkg6N4dOPEMQzM+XHkLK+Qg7bVQcFg+RfKuTGwJ2lkbmqOr8+OXO27Ux6B05NNhTEi1wC5Jss9DczniyTdmh6+86gcDvx/z4nAXrg+mrlWLbxjyIo86kvtDAH0sci7B8vJ4kZ8X+LmYtp9NbZWYL5QeBVsR8/BAJBogjcBh23GTx14tOMnDpiWytS7wthRv2ttJUhn8r8dhfrwDx+idDP283mO5nVeaQkAWQeATQPYG+4452+gdEGK8mY78rnc10QrFaYrfIY+pHwJ2bA7c/EsjHqirfp+s2endObOaUeWwGb2/czP0rpTZzuPCXyff4WS7T4FxqFQAKOwElb5izR6RcShEFAfzPqT8zYiIaIiICIiAiIgIiICIiAiIgIiIAzm9a6qumQMw3FiAqggE3/aYuu9bTTLXfIfsp/c+w7zzXq+tyZTkdmJcDE4PagXvavPHCrz/H7SyM9dZFdV1FtRkxvkYteZsRJ5GMsoqvYL9XAx9Dz8zh4C+p24dOcRy4jkTULlYqBhzM4rygkk/Vy4yAd3+nQ9RnyYW1OTLp8S5UR3TKNRjXcmMmgVG6tzHEGoDksqjkniYdP6eMa1wVIXc9KpyOwCs2QqBZcfTHHahRPATe/p55N+1j6P0bFplyLgXaMjtk3EsxJsgbt34bKFb7EGxYZenqM2PEtuQoBUbiaC88Kf4bDbWo1Z9N1WdR6iunxZMuViFx+bfwSWIoCvVz2K83YIu6HnPWOptrcxXIG/wmQK+myJYGPKoFfVIPe68pJFhADVMsbbut61k1mqOJseTTgLkRKzMjPjIHnKodjfJxsWA22GCgGTPnx5MiHIqrqdtD6gX6lXZCt94Xz3I5vsbMfOn2YtmdDnWuM2NqPls7nIDKjAE+ahxXJ+7v6ZHyKVZ8uTH5QdPqdNjYEAggjfeNvu/YyDkXt3XeWnYyAjggg+1H/udfpPQ3yENkBVPY2GP7CbHhzw8uMB3Xb6piDPtT52k0D8D395JRGtzlbjxhQABQHAHxL4iRoiIgIiICIiAiIgIiICIiAiJQmBW5xPEPXV0w2r5sjfZHot8Bm+LI49f5yzxJ4gXTAqvOSr57IvPmb9B2nnup1RJZnPIyqXJ7kFQfjmy1D/8AP0lkY67xdn1LO25iWLrmUux9QABf8I3g9uADOTpUbXf6BR8AXJh1IJp18lbcIo3mrIWXst4wCRTVs6fQ5NUxVvq6bEmQMMybD9UWxbHibuqhmVt49zxwCJhptLt8m0IU5UIqqu1mJKqOwYFWPIAIYCxbbKzGDo3TMeHGq4VC41FBAWPruaiw3MdzF0LersBQbjY1+ux4UZ25QqzBUALEhSTsH3uQeBZskEbe+r1vrmPSIuVio3OMewkgEk0SDV7AWskBittwbIME1iZtbkI1RfTZMe99PmBZ8YVjao5B+0QKLAcqfW6claz9UydTzpqcYBREXFm0j82gZmJocZz5iaIJBFUZ2OladMK3p9uxt4OFz9q7JRWY7Mq2xG1nVhuPBvzXueQzhkykqBlTksQBXqPqOFHFODXtQE2NLoznYM4x5bNPv0vmy3QG45QGfgAedSeO9cmpPq7R6MZHsIUJ4Vk1C7g3IpNl5FPYXu4vj0noHh/w6Me3JlAOQdr8xHPBLNZLfNzL4f6AMKhnCl/uqAAuMegULQB/ITvTDrzMIiIaIiICIiAiIgIiICIiAiIgIiICaPWdZ9HCz8X2W/Vjwo+eT2m9It/8i5fp6UZS2xUyozt7LyLPuLIv4uEviBa/VfUDMSX3I5Y8sbDG65vstUPxCauj0b68nJ5G0r41JRiyvkO8gseD5BsFkc7coIBsXsdJ6Uz5MbZ1fCuPLk+jsdSuYFQLygd0sAbSfOrHit1y7FibgFv8xNtEkn6iCwAxPJ4JBP2uQTdqJtw/t9V0mmTGgCKEwhbUAAfSCiuACQCtUaJBo8cEvpeJOrjSY3tWbIiK+JV7tbFUHJ4TctX81Xbfh6/4hxaZkQMi5MwNYXbYNwUjG7st/TtgqjIPVVHoGSIaDBlyZFy5S+DV4gEysVTZqMf4KvagamNVsJO4NdbY0ubfq2yZ2OPU6XKLyWSr4GVQoKALSFRxu7Hn0HPQ/wAOMWNUxgtjFFN30x9MdrveCuP+JGYckFByWsU2wVVbG9BlH02IJFHcO3F0dyNamzRIqdfpHSzlcbUG9qJrGi01/wCo183xRNAkfMl+HM/Jg6Z0pshpRkBPICZmIYEnhxjCqU55DFgbFz0XofRlwCz5nI5Nk18L7f3mfpXTBgX8Tn7TH1+B8ToSOsmAEREKREQEREBERAREQEREBERAREQEREBNXqmiXUYnxOAQ6keZQw+CVbg0aNH2m1KGBBsK/TsZAqjdsyCuFcgUP/EhuARyrL7EDkeJuutp0dcSNmyYvpEhSCRiezvZbtvKrUe3JvbyTOOv9G/xCPsY43ZGTevFgggfkVuwfQgTynUdAbFn36gfSziwc2I0upHALsoFq/lUkc8jcDxLrF5aOLTjNuZ3Gq02YtkU5EZcmHK3LEkUEFV5uxArigZ1Eraq+RgopWTKoZLobBtAYL5V+yxWqtRGXdfBOMjneBjKEf8AiWAXsSKYVusg9pJ+gdCfNZoIpJYsAotufN5VG5jfJ9xzfc1zktrT6N0Nsp21ZBs7izADt59wAY9+CD79+3oHTOmpgTagHPLGq3H3I/KZtHpFxKFUUB6+p+T7mbElrrOcIiJGiIiAiIgIiICIiAiIgIiICIiAiIgIiICIiBSph1OkTKNrqGHsR/T2meIHL03h7TYjuTBjU/l+86YErEBERAREQEREBERAREQEREBERAREQEREBERAREQ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GB" dirty="0">
              <a:solidFill>
                <a:prstClr val="black"/>
              </a:solidFill>
            </a:endParaRPr>
          </a:p>
        </p:txBody>
      </p:sp>
      <p:sp>
        <p:nvSpPr>
          <p:cNvPr id="2" name="Rectangle 1"/>
          <p:cNvSpPr/>
          <p:nvPr/>
        </p:nvSpPr>
        <p:spPr>
          <a:xfrm>
            <a:off x="-103031" y="0"/>
            <a:ext cx="12295031"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endParaRPr>
          </a:p>
        </p:txBody>
      </p:sp>
      <p:sp>
        <p:nvSpPr>
          <p:cNvPr id="3" name="TextBox 2"/>
          <p:cNvSpPr txBox="1"/>
          <p:nvPr/>
        </p:nvSpPr>
        <p:spPr>
          <a:xfrm>
            <a:off x="7494872" y="122918"/>
            <a:ext cx="4474686" cy="785803"/>
          </a:xfrm>
          <a:prstGeom prst="rect">
            <a:avLst/>
          </a:prstGeom>
          <a:solidFill>
            <a:srgbClr val="FFC000"/>
          </a:solidFill>
          <a:ln>
            <a:noFill/>
          </a:ln>
          <a:effectLst>
            <a:outerShdw blurRad="190500" dist="228600" dir="2700000" algn="ctr">
              <a:srgbClr val="000000">
                <a:alpha val="30000"/>
              </a:srgbClr>
            </a:outerShdw>
          </a:effectLst>
        </p:spPr>
        <p:txBody>
          <a:bodyPr wrap="square" rtlCol="0">
            <a:spAutoFit/>
          </a:bodyPr>
          <a:lstStyle/>
          <a:p>
            <a:pPr defTabSz="914400"/>
            <a:r>
              <a:rPr lang="en-GB" sz="4400" b="1" dirty="0">
                <a:solidFill>
                  <a:prstClr val="black"/>
                </a:solidFill>
              </a:rPr>
              <a:t>Rapid Prototyping</a:t>
            </a:r>
          </a:p>
        </p:txBody>
      </p:sp>
      <p:pic>
        <p:nvPicPr>
          <p:cNvPr id="5" name="Picture 4"/>
          <p:cNvPicPr>
            <a:picLocks noChangeAspect="1"/>
          </p:cNvPicPr>
          <p:nvPr/>
        </p:nvPicPr>
        <p:blipFill rotWithShape="1">
          <a:blip r:embed="rId3"/>
          <a:srcRect t="28849"/>
          <a:stretch/>
        </p:blipFill>
        <p:spPr>
          <a:xfrm>
            <a:off x="7532375" y="5473890"/>
            <a:ext cx="4396019" cy="1251123"/>
          </a:xfrm>
          <a:prstGeom prst="rect">
            <a:avLst/>
          </a:prstGeom>
        </p:spPr>
      </p:pic>
      <p:pic>
        <p:nvPicPr>
          <p:cNvPr id="6" name="Picture 5"/>
          <p:cNvPicPr>
            <a:picLocks noChangeAspect="1"/>
          </p:cNvPicPr>
          <p:nvPr/>
        </p:nvPicPr>
        <p:blipFill>
          <a:blip r:embed="rId4"/>
          <a:stretch>
            <a:fillRect/>
          </a:stretch>
        </p:blipFill>
        <p:spPr>
          <a:xfrm>
            <a:off x="177117" y="122918"/>
            <a:ext cx="4131975" cy="2277360"/>
          </a:xfrm>
          <a:prstGeom prst="rect">
            <a:avLst/>
          </a:prstGeom>
        </p:spPr>
      </p:pic>
      <p:sp>
        <p:nvSpPr>
          <p:cNvPr id="7" name="Rectangle 6"/>
          <p:cNvSpPr/>
          <p:nvPr/>
        </p:nvSpPr>
        <p:spPr>
          <a:xfrm>
            <a:off x="7411346" y="710528"/>
            <a:ext cx="4475885" cy="4801314"/>
          </a:xfrm>
          <a:prstGeom prst="rect">
            <a:avLst/>
          </a:prstGeom>
        </p:spPr>
        <p:txBody>
          <a:bodyPr wrap="square">
            <a:spAutoFit/>
          </a:bodyPr>
          <a:lstStyle/>
          <a:p>
            <a:pPr algn="just" defTabSz="914400"/>
            <a:endParaRPr lang="en-GB" dirty="0">
              <a:solidFill>
                <a:prstClr val="white"/>
              </a:solidFill>
            </a:endParaRPr>
          </a:p>
          <a:p>
            <a:pPr algn="just" defTabSz="914400"/>
            <a:r>
              <a:rPr lang="en-GB" dirty="0">
                <a:solidFill>
                  <a:prstClr val="white"/>
                </a:solidFill>
              </a:rPr>
              <a:t>Rapid prototyping involves using a </a:t>
            </a:r>
            <a:r>
              <a:rPr lang="en-GB" dirty="0">
                <a:solidFill>
                  <a:srgbClr val="FFC000"/>
                </a:solidFill>
              </a:rPr>
              <a:t>CNC machine </a:t>
            </a:r>
            <a:r>
              <a:rPr lang="en-GB" dirty="0">
                <a:solidFill>
                  <a:prstClr val="white"/>
                </a:solidFill>
              </a:rPr>
              <a:t>to make a working model of a part directly from a CAD program. It can produce complicated 3D shapes, although the material used is often not what would be used in large-scale production. Rapid prototypes are normally </a:t>
            </a:r>
            <a:r>
              <a:rPr lang="en-GB" dirty="0">
                <a:solidFill>
                  <a:srgbClr val="FFC000"/>
                </a:solidFill>
              </a:rPr>
              <a:t>used to evaluate a design</a:t>
            </a:r>
            <a:r>
              <a:rPr lang="en-GB" dirty="0">
                <a:solidFill>
                  <a:prstClr val="white"/>
                </a:solidFill>
              </a:rPr>
              <a:t>, but they can be used for enclosures.</a:t>
            </a:r>
          </a:p>
          <a:p>
            <a:pPr algn="just" defTabSz="914400"/>
            <a:endParaRPr lang="en-GB" dirty="0">
              <a:solidFill>
                <a:prstClr val="white"/>
              </a:solidFill>
            </a:endParaRPr>
          </a:p>
          <a:p>
            <a:pPr algn="just" defTabSz="914400"/>
            <a:r>
              <a:rPr lang="en-GB" dirty="0">
                <a:solidFill>
                  <a:srgbClr val="FFC000"/>
                </a:solidFill>
              </a:rPr>
              <a:t>There are a range of different rapid-prototyping processes</a:t>
            </a:r>
            <a:r>
              <a:rPr lang="en-GB" dirty="0">
                <a:solidFill>
                  <a:prstClr val="white"/>
                </a:solidFill>
              </a:rPr>
              <a:t>: typically they involve building up a product by depositing layer after layer of material. It often takes many hours, or even days, to produce a part. They are only suitable for making one-off products where cost is not an important factor.</a:t>
            </a:r>
          </a:p>
        </p:txBody>
      </p:sp>
      <p:sp>
        <p:nvSpPr>
          <p:cNvPr id="8" name="TextBox 7"/>
          <p:cNvSpPr txBox="1"/>
          <p:nvPr/>
        </p:nvSpPr>
        <p:spPr>
          <a:xfrm>
            <a:off x="0" y="2446623"/>
            <a:ext cx="5047729" cy="369332"/>
          </a:xfrm>
          <a:prstGeom prst="rect">
            <a:avLst/>
          </a:prstGeom>
          <a:noFill/>
        </p:spPr>
        <p:txBody>
          <a:bodyPr wrap="square" rtlCol="0">
            <a:spAutoFit/>
          </a:bodyPr>
          <a:lstStyle/>
          <a:p>
            <a:pPr defTabSz="914400"/>
            <a:r>
              <a:rPr lang="en-GB" dirty="0">
                <a:solidFill>
                  <a:prstClr val="black"/>
                </a:solidFill>
              </a:rPr>
              <a:t> </a:t>
            </a:r>
            <a:r>
              <a:rPr lang="en-GB" b="1" dirty="0">
                <a:solidFill>
                  <a:srgbClr val="FFC000"/>
                </a:solidFill>
              </a:rPr>
              <a:t>BENEFITS</a:t>
            </a:r>
            <a:r>
              <a:rPr lang="en-GB" dirty="0">
                <a:solidFill>
                  <a:prstClr val="white"/>
                </a:solidFill>
              </a:rPr>
              <a:t> OF RAPID PROTOTYPING</a:t>
            </a:r>
            <a:endParaRPr lang="en-GB" dirty="0">
              <a:solidFill>
                <a:prstClr val="black"/>
              </a:solidFill>
            </a:endParaRPr>
          </a:p>
        </p:txBody>
      </p:sp>
      <p:sp>
        <p:nvSpPr>
          <p:cNvPr id="9" name="TextBox 8"/>
          <p:cNvSpPr txBox="1"/>
          <p:nvPr/>
        </p:nvSpPr>
        <p:spPr>
          <a:xfrm>
            <a:off x="853985" y="2903360"/>
            <a:ext cx="4851355" cy="3477875"/>
          </a:xfrm>
          <a:prstGeom prst="rect">
            <a:avLst/>
          </a:prstGeom>
          <a:noFill/>
        </p:spPr>
        <p:txBody>
          <a:bodyPr wrap="square" rtlCol="0">
            <a:spAutoFit/>
          </a:bodyPr>
          <a:lstStyle/>
          <a:p>
            <a:pPr marL="285750" indent="-285750" algn="just" defTabSz="914400">
              <a:buFont typeface="Arial" panose="020B0604020202020204" pitchFamily="34" charset="0"/>
              <a:buChar char="•"/>
            </a:pPr>
            <a:r>
              <a:rPr lang="en-GB" sz="2000" dirty="0">
                <a:solidFill>
                  <a:prstClr val="white"/>
                </a:solidFill>
              </a:rPr>
              <a:t>Allows the designer to make prototyping of components for a product </a:t>
            </a:r>
            <a:r>
              <a:rPr lang="en-GB" sz="2000" dirty="0">
                <a:solidFill>
                  <a:srgbClr val="FFC000"/>
                </a:solidFill>
              </a:rPr>
              <a:t>without the need of expensive tooling.</a:t>
            </a:r>
          </a:p>
          <a:p>
            <a:pPr algn="just" defTabSz="914400"/>
            <a:endParaRPr lang="en-GB" sz="2000" dirty="0">
              <a:solidFill>
                <a:srgbClr val="FFC000"/>
              </a:solidFill>
            </a:endParaRPr>
          </a:p>
          <a:p>
            <a:pPr marL="285750" indent="-285750" algn="just" defTabSz="914400">
              <a:buFont typeface="Arial" panose="020B0604020202020204" pitchFamily="34" charset="0"/>
              <a:buChar char="•"/>
            </a:pPr>
            <a:r>
              <a:rPr lang="en-GB" sz="2000" dirty="0">
                <a:solidFill>
                  <a:prstClr val="white"/>
                </a:solidFill>
              </a:rPr>
              <a:t>Parts can be </a:t>
            </a:r>
            <a:r>
              <a:rPr lang="en-GB" sz="2000" dirty="0">
                <a:solidFill>
                  <a:srgbClr val="FFC000"/>
                </a:solidFill>
              </a:rPr>
              <a:t>tested easily</a:t>
            </a:r>
          </a:p>
          <a:p>
            <a:pPr algn="just" defTabSz="914400"/>
            <a:endParaRPr lang="en-GB" sz="2000" dirty="0">
              <a:solidFill>
                <a:srgbClr val="FFC000"/>
              </a:solidFill>
            </a:endParaRPr>
          </a:p>
          <a:p>
            <a:pPr marL="285750" indent="-285750" algn="just" defTabSz="914400">
              <a:buFont typeface="Arial" panose="020B0604020202020204" pitchFamily="34" charset="0"/>
              <a:buChar char="•"/>
            </a:pPr>
            <a:r>
              <a:rPr lang="en-GB" sz="2000" dirty="0">
                <a:solidFill>
                  <a:prstClr val="white"/>
                </a:solidFill>
              </a:rPr>
              <a:t>Some RP Processes use materials such as ABS which can be </a:t>
            </a:r>
            <a:r>
              <a:rPr lang="en-GB" sz="2000" dirty="0">
                <a:solidFill>
                  <a:srgbClr val="FFC000"/>
                </a:solidFill>
              </a:rPr>
              <a:t>used in the final product.</a:t>
            </a:r>
          </a:p>
          <a:p>
            <a:pPr algn="just" defTabSz="914400"/>
            <a:endParaRPr lang="en-GB" sz="2000" dirty="0">
              <a:solidFill>
                <a:srgbClr val="FFC000"/>
              </a:solidFill>
            </a:endParaRPr>
          </a:p>
          <a:p>
            <a:pPr marL="285750" indent="-285750" algn="just" defTabSz="914400">
              <a:buFont typeface="Arial" panose="020B0604020202020204" pitchFamily="34" charset="0"/>
              <a:buChar char="•"/>
            </a:pPr>
            <a:r>
              <a:rPr lang="en-GB" sz="2000" dirty="0">
                <a:solidFill>
                  <a:prstClr val="white"/>
                </a:solidFill>
              </a:rPr>
              <a:t>Using RP </a:t>
            </a:r>
            <a:r>
              <a:rPr lang="en-GB" sz="2000" dirty="0">
                <a:solidFill>
                  <a:srgbClr val="FFC000"/>
                </a:solidFill>
              </a:rPr>
              <a:t>speeds up the design process</a:t>
            </a:r>
            <a:r>
              <a:rPr lang="en-GB" sz="2000" dirty="0">
                <a:solidFill>
                  <a:prstClr val="white"/>
                </a:solidFill>
              </a:rPr>
              <a:t>.</a:t>
            </a:r>
          </a:p>
        </p:txBody>
      </p:sp>
    </p:spTree>
    <p:extLst>
      <p:ext uri="{BB962C8B-B14F-4D97-AF65-F5344CB8AC3E}">
        <p14:creationId xmlns:p14="http://schemas.microsoft.com/office/powerpoint/2010/main" val="3071538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5400" dirty="0" smtClean="0"/>
              <a:t>c. Production methods </a:t>
            </a:r>
            <a:endParaRPr lang="en-GB" sz="5400" dirty="0"/>
          </a:p>
        </p:txBody>
      </p:sp>
      <p:sp>
        <p:nvSpPr>
          <p:cNvPr id="4" name="Rectangle 3"/>
          <p:cNvSpPr/>
          <p:nvPr/>
        </p:nvSpPr>
        <p:spPr>
          <a:xfrm>
            <a:off x="810000" y="2184892"/>
            <a:ext cx="10571998" cy="4524315"/>
          </a:xfrm>
          <a:prstGeom prst="rect">
            <a:avLst/>
          </a:prstGeom>
          <a:ln>
            <a:solidFill>
              <a:schemeClr val="accent1"/>
            </a:solidFill>
          </a:ln>
        </p:spPr>
        <p:txBody>
          <a:bodyPr wrap="square">
            <a:spAutoFit/>
          </a:bodyPr>
          <a:lstStyle/>
          <a:p>
            <a:pPr marL="285750" lvl="0" indent="-285750" defTabSz="914400" eaLnBrk="0" fontAlgn="base" hangingPunct="0">
              <a:spcBef>
                <a:spcPct val="0"/>
              </a:spcBef>
              <a:spcAft>
                <a:spcPct val="0"/>
              </a:spcAft>
              <a:buFont typeface="Arial" panose="020B0604020202020204" pitchFamily="34" charset="0"/>
              <a:buChar char="•"/>
            </a:pPr>
            <a:r>
              <a:rPr lang="en-US" sz="2400" dirty="0" smtClean="0">
                <a:cs typeface="Arial" pitchFamily="34" charset="0"/>
              </a:rPr>
              <a:t>Production methods refers to how things are assembled. Manufactured and finished.</a:t>
            </a:r>
          </a:p>
          <a:p>
            <a:pPr marL="285750" lvl="0" indent="-285750" defTabSz="914400" eaLnBrk="0" fontAlgn="base" hangingPunct="0">
              <a:spcBef>
                <a:spcPct val="0"/>
              </a:spcBef>
              <a:spcAft>
                <a:spcPct val="0"/>
              </a:spcAft>
              <a:buFont typeface="Arial" panose="020B0604020202020204" pitchFamily="34" charset="0"/>
              <a:buChar char="•"/>
            </a:pPr>
            <a:r>
              <a:rPr lang="en-US" sz="2400" dirty="0" smtClean="0">
                <a:cs typeface="Arial" pitchFamily="34" charset="0"/>
              </a:rPr>
              <a:t>Not in terms of the process like injection mould, sand casting etc. that would be the </a:t>
            </a:r>
            <a:r>
              <a:rPr lang="en-US" sz="2400" b="1" u="sng" dirty="0" smtClean="0">
                <a:cs typeface="Arial" pitchFamily="34" charset="0"/>
              </a:rPr>
              <a:t>production process...</a:t>
            </a:r>
            <a:r>
              <a:rPr lang="en-US" sz="2400" b="1" u="sng" dirty="0" err="1" smtClean="0">
                <a:cs typeface="Arial" pitchFamily="34" charset="0"/>
              </a:rPr>
              <a:t>dont</a:t>
            </a:r>
            <a:r>
              <a:rPr lang="en-US" sz="2400" b="1" u="sng" dirty="0" smtClean="0">
                <a:cs typeface="Arial" pitchFamily="34" charset="0"/>
              </a:rPr>
              <a:t> confuse the two.</a:t>
            </a:r>
          </a:p>
          <a:p>
            <a:pPr marL="285750" lvl="0" indent="-285750" defTabSz="914400" eaLnBrk="0" fontAlgn="base" hangingPunct="0">
              <a:spcBef>
                <a:spcPct val="0"/>
              </a:spcBef>
              <a:spcAft>
                <a:spcPct val="0"/>
              </a:spcAft>
              <a:buFont typeface="Arial" panose="020B0604020202020204" pitchFamily="34" charset="0"/>
              <a:buChar char="•"/>
            </a:pPr>
            <a:r>
              <a:rPr lang="en-US" sz="2400" dirty="0" smtClean="0">
                <a:cs typeface="Arial" pitchFamily="34" charset="0"/>
              </a:rPr>
              <a:t>There </a:t>
            </a:r>
            <a:r>
              <a:rPr lang="en-US" sz="2400" dirty="0">
                <a:cs typeface="Arial" pitchFamily="34" charset="0"/>
              </a:rPr>
              <a:t>are </a:t>
            </a:r>
            <a:r>
              <a:rPr lang="en-US" sz="2400" b="1" u="sng" dirty="0" smtClean="0">
                <a:cs typeface="Arial" pitchFamily="34" charset="0"/>
              </a:rPr>
              <a:t>4</a:t>
            </a:r>
            <a:r>
              <a:rPr lang="en-US" sz="2400" dirty="0" smtClean="0">
                <a:cs typeface="Arial" pitchFamily="34" charset="0"/>
              </a:rPr>
              <a:t> </a:t>
            </a:r>
            <a:r>
              <a:rPr lang="en-US" sz="2400" dirty="0">
                <a:cs typeface="Arial" pitchFamily="34" charset="0"/>
              </a:rPr>
              <a:t>main production methods used in manufacturing: </a:t>
            </a:r>
            <a:endParaRPr lang="en-US" sz="2400" dirty="0" smtClean="0">
              <a:cs typeface="Arial" pitchFamily="34" charset="0"/>
            </a:endParaRPr>
          </a:p>
          <a:p>
            <a:pPr marL="457200" lvl="0" indent="-457200" defTabSz="914400" eaLnBrk="0" fontAlgn="base" hangingPunct="0">
              <a:spcBef>
                <a:spcPct val="0"/>
              </a:spcBef>
              <a:spcAft>
                <a:spcPct val="0"/>
              </a:spcAft>
              <a:buFont typeface="+mj-lt"/>
              <a:buAutoNum type="arabicPeriod"/>
            </a:pPr>
            <a:r>
              <a:rPr lang="en-US" sz="2400" b="1" dirty="0" smtClean="0">
                <a:cs typeface="Arial" pitchFamily="34" charset="0"/>
              </a:rPr>
              <a:t>one-off</a:t>
            </a:r>
            <a:r>
              <a:rPr lang="en-US" sz="2400" dirty="0" smtClean="0">
                <a:cs typeface="Arial" pitchFamily="34" charset="0"/>
              </a:rPr>
              <a:t> = </a:t>
            </a:r>
            <a:r>
              <a:rPr lang="en-US" sz="2400" dirty="0" smtClean="0">
                <a:solidFill>
                  <a:srgbClr val="FFC000"/>
                </a:solidFill>
                <a:cs typeface="Arial" pitchFamily="34" charset="0"/>
              </a:rPr>
              <a:t>one product at a time </a:t>
            </a:r>
            <a:r>
              <a:rPr lang="en-US" sz="2400" dirty="0" smtClean="0">
                <a:cs typeface="Arial" pitchFamily="34" charset="0"/>
              </a:rPr>
              <a:t>and each product is unique. This method </a:t>
            </a:r>
            <a:r>
              <a:rPr lang="en-US" sz="2400" dirty="0" smtClean="0">
                <a:solidFill>
                  <a:srgbClr val="FFC000"/>
                </a:solidFill>
                <a:cs typeface="Arial" pitchFamily="34" charset="0"/>
              </a:rPr>
              <a:t>needs highly skilled workers. </a:t>
            </a:r>
            <a:r>
              <a:rPr lang="en-US" sz="2400" dirty="0" smtClean="0">
                <a:cs typeface="Arial" pitchFamily="34" charset="0"/>
              </a:rPr>
              <a:t>This methods </a:t>
            </a:r>
            <a:r>
              <a:rPr lang="en-US" sz="2400" dirty="0" smtClean="0">
                <a:solidFill>
                  <a:srgbClr val="FFC000"/>
                </a:solidFill>
                <a:cs typeface="Arial" pitchFamily="34" charset="0"/>
              </a:rPr>
              <a:t>needs specialist machinery to create bespoke high demand products</a:t>
            </a:r>
            <a:r>
              <a:rPr lang="en-US" sz="2400" dirty="0" smtClean="0">
                <a:cs typeface="Arial" pitchFamily="34" charset="0"/>
              </a:rPr>
              <a:t>. </a:t>
            </a:r>
          </a:p>
          <a:p>
            <a:pPr marL="457200" lvl="0" indent="-457200" defTabSz="914400" eaLnBrk="0" fontAlgn="base" hangingPunct="0">
              <a:spcBef>
                <a:spcPct val="0"/>
              </a:spcBef>
              <a:spcAft>
                <a:spcPct val="0"/>
              </a:spcAft>
              <a:buFont typeface="+mj-lt"/>
              <a:buAutoNum type="arabicPeriod"/>
            </a:pPr>
            <a:endParaRPr lang="en-US" sz="2400" dirty="0" smtClean="0">
              <a:cs typeface="Arial" pitchFamily="34" charset="0"/>
            </a:endParaRPr>
          </a:p>
          <a:p>
            <a:pPr marL="457200" lvl="0" indent="-457200" defTabSz="914400" eaLnBrk="0" fontAlgn="base" hangingPunct="0">
              <a:spcBef>
                <a:spcPct val="0"/>
              </a:spcBef>
              <a:spcAft>
                <a:spcPct val="0"/>
              </a:spcAft>
              <a:buFont typeface="+mj-lt"/>
              <a:buAutoNum type="arabicPeriod"/>
            </a:pPr>
            <a:r>
              <a:rPr lang="en-US" sz="2400" b="1" dirty="0" smtClean="0">
                <a:cs typeface="Arial" pitchFamily="34" charset="0"/>
              </a:rPr>
              <a:t> </a:t>
            </a:r>
            <a:r>
              <a:rPr lang="en-US" sz="2400" b="1" dirty="0">
                <a:cs typeface="Arial" pitchFamily="34" charset="0"/>
              </a:rPr>
              <a:t>batch </a:t>
            </a:r>
            <a:r>
              <a:rPr lang="en-US" sz="2400" dirty="0" smtClean="0">
                <a:cs typeface="Arial" pitchFamily="34" charset="0"/>
              </a:rPr>
              <a:t>= </a:t>
            </a:r>
            <a:r>
              <a:rPr lang="en-US" sz="2400" dirty="0" smtClean="0">
                <a:solidFill>
                  <a:srgbClr val="FFC000"/>
                </a:solidFill>
                <a:cs typeface="Arial" pitchFamily="34" charset="0"/>
              </a:rPr>
              <a:t>a small number of identical products are made at one time</a:t>
            </a:r>
            <a:r>
              <a:rPr lang="en-US" sz="2400" dirty="0" smtClean="0">
                <a:cs typeface="Arial" pitchFamily="34" charset="0"/>
              </a:rPr>
              <a:t>. One batch is manufactured before the next batch is made. </a:t>
            </a:r>
            <a:r>
              <a:rPr lang="en-US" sz="2400" dirty="0" smtClean="0">
                <a:solidFill>
                  <a:srgbClr val="FFC000"/>
                </a:solidFill>
                <a:cs typeface="Arial" pitchFamily="34" charset="0"/>
              </a:rPr>
              <a:t>Highly skilled workers are required for this method</a:t>
            </a:r>
            <a:r>
              <a:rPr lang="en-US" sz="2400" dirty="0" smtClean="0">
                <a:cs typeface="Arial" pitchFamily="34" charset="0"/>
              </a:rPr>
              <a:t>.</a:t>
            </a:r>
          </a:p>
        </p:txBody>
      </p:sp>
    </p:spTree>
    <p:extLst>
      <p:ext uri="{BB962C8B-B14F-4D97-AF65-F5344CB8AC3E}">
        <p14:creationId xmlns:p14="http://schemas.microsoft.com/office/powerpoint/2010/main" val="3121059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5400" dirty="0" smtClean="0"/>
              <a:t>Production methods </a:t>
            </a:r>
            <a:endParaRPr lang="en-GB" sz="5400" dirty="0"/>
          </a:p>
        </p:txBody>
      </p:sp>
      <p:sp>
        <p:nvSpPr>
          <p:cNvPr id="4" name="Rectangle 3"/>
          <p:cNvSpPr/>
          <p:nvPr/>
        </p:nvSpPr>
        <p:spPr>
          <a:xfrm>
            <a:off x="810000" y="2184892"/>
            <a:ext cx="10571998" cy="2677656"/>
          </a:xfrm>
          <a:prstGeom prst="rect">
            <a:avLst/>
          </a:prstGeom>
          <a:ln>
            <a:solidFill>
              <a:schemeClr val="accent1"/>
            </a:solidFill>
          </a:ln>
        </p:spPr>
        <p:txBody>
          <a:bodyPr wrap="square">
            <a:spAutoFit/>
          </a:bodyPr>
          <a:lstStyle/>
          <a:p>
            <a:pPr lvl="0" defTabSz="914400" eaLnBrk="0" fontAlgn="base" hangingPunct="0">
              <a:spcBef>
                <a:spcPct val="0"/>
              </a:spcBef>
              <a:spcAft>
                <a:spcPct val="0"/>
              </a:spcAft>
            </a:pPr>
            <a:r>
              <a:rPr lang="en-US" sz="2400" b="1" dirty="0" smtClean="0">
                <a:cs typeface="Arial" pitchFamily="34" charset="0"/>
              </a:rPr>
              <a:t>3. mass production = </a:t>
            </a:r>
            <a:r>
              <a:rPr lang="en-US" sz="2400" dirty="0" smtClean="0">
                <a:solidFill>
                  <a:srgbClr val="FFC000"/>
                </a:solidFill>
                <a:cs typeface="Arial" pitchFamily="34" charset="0"/>
              </a:rPr>
              <a:t>large volumes </a:t>
            </a:r>
            <a:r>
              <a:rPr lang="en-US" sz="2400" dirty="0" smtClean="0">
                <a:cs typeface="Arial" pitchFamily="34" charset="0"/>
              </a:rPr>
              <a:t>of identical products or components are manufactured by this method. The system </a:t>
            </a:r>
            <a:r>
              <a:rPr lang="en-US" sz="2400" dirty="0" smtClean="0">
                <a:solidFill>
                  <a:srgbClr val="FFC000"/>
                </a:solidFill>
                <a:cs typeface="Arial" pitchFamily="34" charset="0"/>
              </a:rPr>
              <a:t>is highly automated with a small number of workers</a:t>
            </a:r>
            <a:r>
              <a:rPr lang="en-US" sz="2400" dirty="0" smtClean="0">
                <a:cs typeface="Arial" pitchFamily="34" charset="0"/>
              </a:rPr>
              <a:t>. Not much skill is required.</a:t>
            </a:r>
          </a:p>
          <a:p>
            <a:pPr lvl="0" defTabSz="914400" eaLnBrk="0" fontAlgn="base" hangingPunct="0">
              <a:spcBef>
                <a:spcPct val="0"/>
              </a:spcBef>
              <a:spcAft>
                <a:spcPct val="0"/>
              </a:spcAft>
            </a:pPr>
            <a:endParaRPr lang="en-US" sz="2400" dirty="0" smtClean="0">
              <a:cs typeface="Arial" pitchFamily="34" charset="0"/>
            </a:endParaRPr>
          </a:p>
          <a:p>
            <a:pPr lvl="0" defTabSz="914400" eaLnBrk="0" fontAlgn="base" hangingPunct="0">
              <a:spcBef>
                <a:spcPct val="0"/>
              </a:spcBef>
              <a:spcAft>
                <a:spcPct val="0"/>
              </a:spcAft>
            </a:pPr>
            <a:r>
              <a:rPr lang="en-US" sz="2400" b="1" dirty="0" smtClean="0">
                <a:cs typeface="Arial" pitchFamily="34" charset="0"/>
              </a:rPr>
              <a:t>4. Continuous flow manufacture </a:t>
            </a:r>
            <a:r>
              <a:rPr lang="en-US" sz="2400" dirty="0" smtClean="0">
                <a:cs typeface="Arial" pitchFamily="34" charset="0"/>
              </a:rPr>
              <a:t>= </a:t>
            </a:r>
            <a:r>
              <a:rPr lang="en-US" sz="2400" dirty="0" smtClean="0">
                <a:solidFill>
                  <a:srgbClr val="FFC000"/>
                </a:solidFill>
                <a:cs typeface="Arial" pitchFamily="34" charset="0"/>
              </a:rPr>
              <a:t>extremely high volumes </a:t>
            </a:r>
            <a:r>
              <a:rPr lang="en-US" sz="2400" dirty="0" smtClean="0">
                <a:cs typeface="Arial" pitchFamily="34" charset="0"/>
              </a:rPr>
              <a:t>are produced 24hours a day – 7 days a week. Highly automated with a </a:t>
            </a:r>
            <a:r>
              <a:rPr lang="en-US" sz="2400" dirty="0" smtClean="0">
                <a:solidFill>
                  <a:srgbClr val="FFC000"/>
                </a:solidFill>
                <a:cs typeface="Arial" pitchFamily="34" charset="0"/>
              </a:rPr>
              <a:t>small number of workers with very little manufacturing skills</a:t>
            </a:r>
            <a:r>
              <a:rPr lang="en-US" sz="2400" dirty="0" smtClean="0">
                <a:cs typeface="Arial" pitchFamily="34" charset="0"/>
              </a:rPr>
              <a:t>. </a:t>
            </a:r>
            <a:endParaRPr lang="en-US" sz="2400" dirty="0">
              <a:cs typeface="Arial" pitchFamily="34" charset="0"/>
            </a:endParaRPr>
          </a:p>
        </p:txBody>
      </p:sp>
    </p:spTree>
    <p:extLst>
      <p:ext uri="{BB962C8B-B14F-4D97-AF65-F5344CB8AC3E}">
        <p14:creationId xmlns:p14="http://schemas.microsoft.com/office/powerpoint/2010/main" val="1898004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183" y="394500"/>
            <a:ext cx="10571998" cy="970450"/>
          </a:xfrm>
        </p:spPr>
        <p:txBody>
          <a:bodyPr/>
          <a:lstStyle/>
          <a:p>
            <a:r>
              <a:rPr lang="en-GB" dirty="0" smtClean="0"/>
              <a:t>The Teams (Production method task)</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112437676"/>
              </p:ext>
            </p:extLst>
          </p:nvPr>
        </p:nvGraphicFramePr>
        <p:xfrm>
          <a:off x="-705296" y="1990752"/>
          <a:ext cx="10546620" cy="4774484"/>
        </p:xfrm>
        <a:graphic>
          <a:graphicData uri="http://schemas.openxmlformats.org/drawingml/2006/table">
            <a:tbl>
              <a:tblPr/>
              <a:tblGrid>
                <a:gridCol w="2051317"/>
                <a:gridCol w="2051317"/>
                <a:gridCol w="290035"/>
                <a:gridCol w="2051317"/>
                <a:gridCol w="2051317"/>
                <a:gridCol w="2051317"/>
              </a:tblGrid>
              <a:tr h="193424">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smtClean="0"/>
                        <a:t>Ben </a:t>
                      </a:r>
                      <a:endParaRPr lang="en-GB" sz="1100" dirty="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a:t>Marc</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a:t>Alexander</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a:t>Ryan</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smtClean="0"/>
                        <a:t>Owen</a:t>
                      </a:r>
                    </a:p>
                    <a:p>
                      <a:endParaRPr lang="en-GB" sz="1100" dirty="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err="1"/>
                        <a:t>Martyna</a:t>
                      </a:r>
                      <a:endParaRPr lang="en-GB" sz="1100" dirty="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smtClean="0"/>
                        <a:t>Irfan</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a:t>Andrzej</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a:t>Jade</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c>
                  <a:txBody>
                    <a:bodyPr/>
                    <a:lstStyle/>
                    <a:p>
                      <a:r>
                        <a:rPr lang="en-GB" sz="1100" dirty="0" smtClean="0"/>
                        <a:t>Jonathan</a:t>
                      </a:r>
                    </a:p>
                    <a:p>
                      <a:endParaRPr lang="en-GB" sz="1100" dirty="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a:t>Melissa</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0">
                <a:tc>
                  <a:txBody>
                    <a:bodyPr/>
                    <a:lstStyle/>
                    <a:p>
                      <a:endParaRPr lang="en-GB" sz="90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c>
                  <a:txBody>
                    <a:bodyPr/>
                    <a:lstStyle/>
                    <a:p>
                      <a:endParaRPr lang="en-GB" sz="1100" dirty="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a:t>Declan</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a:t>Cameron</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smtClean="0"/>
                        <a:t>Christopher</a:t>
                      </a:r>
                    </a:p>
                    <a:p>
                      <a:endParaRPr lang="en-GB" sz="1100" dirty="0" smtClean="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a:t>Patricia</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a:t>Rhys</a:t>
                      </a:r>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r>
                        <a:rPr lang="en-GB" sz="1100" dirty="0" smtClean="0"/>
                        <a:t>Declan L</a:t>
                      </a:r>
                      <a:endParaRPr lang="en-GB" sz="1100" dirty="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r h="193424">
                <a:tc>
                  <a:txBody>
                    <a:bodyPr/>
                    <a:lstStyle/>
                    <a:p>
                      <a:endParaRPr lang="en-GB" sz="900" dirty="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c>
                  <a:txBody>
                    <a:bodyPr/>
                    <a:lstStyle/>
                    <a:p>
                      <a:r>
                        <a:rPr lang="en-GB" sz="1100" dirty="0" smtClean="0"/>
                        <a:t>Thomas</a:t>
                      </a:r>
                    </a:p>
                    <a:p>
                      <a:r>
                        <a:rPr lang="en-GB" sz="1100" dirty="0" smtClean="0"/>
                        <a:t>Stephanie</a:t>
                      </a:r>
                      <a:endParaRPr lang="en-GB" sz="1100" dirty="0"/>
                    </a:p>
                  </a:txBody>
                  <a:tcPr marL="48356" marR="48356" marT="24178" marB="24178" anchor="ctr">
                    <a:lnL>
                      <a:noFill/>
                    </a:lnL>
                    <a:lnR>
                      <a:noFill/>
                    </a:lnR>
                    <a:lnT>
                      <a:noFill/>
                    </a:lnT>
                    <a:lnB>
                      <a:noFill/>
                    </a:lnB>
                  </a:tcPr>
                </a:tc>
                <a:tc>
                  <a:txBody>
                    <a:bodyPr/>
                    <a:lstStyle/>
                    <a:p>
                      <a:endParaRPr lang="en-GB" sz="900" dirty="0"/>
                    </a:p>
                  </a:txBody>
                  <a:tcPr marL="48356" marR="48356" marT="24178" marB="24178" anchor="ctr">
                    <a:lnL>
                      <a:noFill/>
                    </a:lnL>
                    <a:lnR>
                      <a:noFill/>
                    </a:lnR>
                    <a:lnT>
                      <a:noFill/>
                    </a:lnT>
                    <a:lnB>
                      <a:noFill/>
                    </a:lnB>
                  </a:tcPr>
                </a:tc>
              </a:tr>
            </a:tbl>
          </a:graphicData>
        </a:graphic>
      </p:graphicFrame>
      <p:sp>
        <p:nvSpPr>
          <p:cNvPr id="5" name="Rectangle 4"/>
          <p:cNvSpPr/>
          <p:nvPr/>
        </p:nvSpPr>
        <p:spPr>
          <a:xfrm>
            <a:off x="5685182" y="1964248"/>
            <a:ext cx="5897217" cy="116326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685183" y="3211759"/>
            <a:ext cx="5897216" cy="116326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685183" y="4459270"/>
            <a:ext cx="5897216" cy="11632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685183" y="5706781"/>
            <a:ext cx="5897216" cy="103195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8309113" y="2253493"/>
            <a:ext cx="3511826" cy="584775"/>
          </a:xfrm>
          <a:prstGeom prst="rect">
            <a:avLst/>
          </a:prstGeom>
          <a:noFill/>
        </p:spPr>
        <p:txBody>
          <a:bodyPr wrap="square" rtlCol="0">
            <a:spAutoFit/>
          </a:bodyPr>
          <a:lstStyle/>
          <a:p>
            <a:r>
              <a:rPr lang="en-GB" sz="3200" dirty="0">
                <a:solidFill>
                  <a:schemeClr val="accent1">
                    <a:lumMod val="75000"/>
                  </a:schemeClr>
                </a:solidFill>
              </a:rPr>
              <a:t>A</a:t>
            </a:r>
          </a:p>
        </p:txBody>
      </p:sp>
      <p:sp>
        <p:nvSpPr>
          <p:cNvPr id="10" name="TextBox 9"/>
          <p:cNvSpPr txBox="1"/>
          <p:nvPr/>
        </p:nvSpPr>
        <p:spPr>
          <a:xfrm>
            <a:off x="8309113" y="3486448"/>
            <a:ext cx="3511826" cy="584775"/>
          </a:xfrm>
          <a:prstGeom prst="rect">
            <a:avLst/>
          </a:prstGeom>
          <a:noFill/>
        </p:spPr>
        <p:txBody>
          <a:bodyPr wrap="square" rtlCol="0">
            <a:spAutoFit/>
          </a:bodyPr>
          <a:lstStyle/>
          <a:p>
            <a:r>
              <a:rPr lang="en-GB" sz="3200" dirty="0" smtClean="0">
                <a:solidFill>
                  <a:srgbClr val="7030A0"/>
                </a:solidFill>
              </a:rPr>
              <a:t>B</a:t>
            </a:r>
            <a:endParaRPr lang="en-GB" sz="3200" dirty="0">
              <a:solidFill>
                <a:srgbClr val="7030A0"/>
              </a:solidFill>
            </a:endParaRPr>
          </a:p>
        </p:txBody>
      </p:sp>
      <p:sp>
        <p:nvSpPr>
          <p:cNvPr id="11" name="TextBox 10"/>
          <p:cNvSpPr txBox="1"/>
          <p:nvPr/>
        </p:nvSpPr>
        <p:spPr>
          <a:xfrm>
            <a:off x="8309113" y="4649715"/>
            <a:ext cx="3511826" cy="584775"/>
          </a:xfrm>
          <a:prstGeom prst="rect">
            <a:avLst/>
          </a:prstGeom>
          <a:noFill/>
        </p:spPr>
        <p:txBody>
          <a:bodyPr wrap="square" rtlCol="0">
            <a:spAutoFit/>
          </a:bodyPr>
          <a:lstStyle/>
          <a:p>
            <a:r>
              <a:rPr lang="en-GB" sz="3200" dirty="0" smtClean="0">
                <a:solidFill>
                  <a:srgbClr val="FF0000"/>
                </a:solidFill>
              </a:rPr>
              <a:t>C</a:t>
            </a:r>
            <a:endParaRPr lang="en-GB" sz="3200" dirty="0">
              <a:solidFill>
                <a:srgbClr val="FF0000"/>
              </a:solidFill>
            </a:endParaRPr>
          </a:p>
        </p:txBody>
      </p:sp>
      <p:sp>
        <p:nvSpPr>
          <p:cNvPr id="12" name="TextBox 11"/>
          <p:cNvSpPr txBox="1"/>
          <p:nvPr/>
        </p:nvSpPr>
        <p:spPr>
          <a:xfrm>
            <a:off x="8309113" y="5903692"/>
            <a:ext cx="3511826" cy="584775"/>
          </a:xfrm>
          <a:prstGeom prst="rect">
            <a:avLst/>
          </a:prstGeom>
          <a:noFill/>
        </p:spPr>
        <p:txBody>
          <a:bodyPr wrap="square" rtlCol="0">
            <a:spAutoFit/>
          </a:bodyPr>
          <a:lstStyle/>
          <a:p>
            <a:r>
              <a:rPr lang="en-GB" sz="3200" dirty="0" smtClean="0">
                <a:solidFill>
                  <a:srgbClr val="FFFF00"/>
                </a:solidFill>
              </a:rPr>
              <a:t>D</a:t>
            </a:r>
            <a:endParaRPr lang="en-GB" sz="3200" dirty="0">
              <a:solidFill>
                <a:srgbClr val="FFFF0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4000547666"/>
              </p:ext>
            </p:extLst>
          </p:nvPr>
        </p:nvGraphicFramePr>
        <p:xfrm>
          <a:off x="6893086" y="2043869"/>
          <a:ext cx="5896476" cy="4509186"/>
        </p:xfrm>
        <a:graphic>
          <a:graphicData uri="http://schemas.openxmlformats.org/drawingml/2006/table">
            <a:tbl>
              <a:tblPr/>
              <a:tblGrid>
                <a:gridCol w="2693266"/>
                <a:gridCol w="127486"/>
                <a:gridCol w="127486"/>
                <a:gridCol w="982746"/>
                <a:gridCol w="982746"/>
                <a:gridCol w="982746"/>
              </a:tblGrid>
              <a:tr h="204170">
                <a:tc>
                  <a:txBody>
                    <a:bodyPr/>
                    <a:lstStyle/>
                    <a:p>
                      <a:endParaRPr lang="en-GB" sz="1000" dirty="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Matthew</a:t>
                      </a:r>
                    </a:p>
                  </a:txBody>
                  <a:tcPr marL="51043" marR="51043" marT="25521" marB="25521" anchor="ctr">
                    <a:lnL>
                      <a:noFill/>
                    </a:lnL>
                    <a:lnR>
                      <a:noFill/>
                    </a:lnR>
                    <a:lnT>
                      <a:noFill/>
                    </a:lnT>
                    <a:lnB>
                      <a:noFill/>
                    </a:lnB>
                  </a:tcPr>
                </a:tc>
                <a:tc>
                  <a:txBody>
                    <a:bodyPr/>
                    <a:lstStyle/>
                    <a:p>
                      <a:endParaRPr lang="en-GB" sz="1000" dirty="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Emma</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Jamie</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dirty="0" smtClean="0"/>
                        <a:t>Paul F</a:t>
                      </a:r>
                      <a:endParaRPr lang="en-GB" sz="1000" dirty="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dirty="0"/>
                    </a:p>
                  </a:txBody>
                  <a:tcPr marL="51043" marR="51043" marT="25521" marB="25521" anchor="ctr">
                    <a:lnL>
                      <a:noFill/>
                    </a:lnL>
                    <a:lnR>
                      <a:noFill/>
                    </a:lnR>
                    <a:lnT>
                      <a:noFill/>
                    </a:lnT>
                    <a:lnB>
                      <a:noFill/>
                    </a:lnB>
                  </a:tcPr>
                </a:tc>
                <a:tc>
                  <a:txBody>
                    <a:bodyPr/>
                    <a:lstStyle/>
                    <a:p>
                      <a:r>
                        <a:rPr lang="en-GB" sz="1000" dirty="0" smtClean="0"/>
                        <a:t>Aiden</a:t>
                      </a:r>
                    </a:p>
                    <a:p>
                      <a:endParaRPr lang="en-GB" sz="1000" dirty="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Chloe</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79208">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Matthew</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dirty="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Kieran</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dirty="0" smtClean="0"/>
                        <a:t>Francesca</a:t>
                      </a:r>
                    </a:p>
                    <a:p>
                      <a:endParaRPr lang="en-GB" sz="1000" dirty="0" smtClean="0"/>
                    </a:p>
                    <a:p>
                      <a:endParaRPr lang="en-GB" sz="1000" dirty="0"/>
                    </a:p>
                  </a:txBody>
                  <a:tcPr marL="51043" marR="51043" marT="25521" marB="25521" anchor="ctr">
                    <a:lnL>
                      <a:noFill/>
                    </a:lnL>
                    <a:lnR>
                      <a:noFill/>
                    </a:lnR>
                    <a:lnT>
                      <a:noFill/>
                    </a:lnT>
                    <a:lnB>
                      <a:noFill/>
                    </a:lnB>
                  </a:tcPr>
                </a:tc>
                <a:tc>
                  <a:txBody>
                    <a:bodyPr/>
                    <a:lstStyle/>
                    <a:p>
                      <a:endParaRPr lang="en-GB" sz="1000" dirty="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Holly</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Eve</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Erin</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dirty="0" smtClean="0"/>
                        <a:t>Kieran W</a:t>
                      </a:r>
                    </a:p>
                    <a:p>
                      <a:r>
                        <a:rPr lang="en-GB" sz="1000" dirty="0" smtClean="0"/>
                        <a:t>Paul</a:t>
                      </a:r>
                      <a:r>
                        <a:rPr lang="en-GB" sz="1000" baseline="0" dirty="0" smtClean="0"/>
                        <a:t> C</a:t>
                      </a:r>
                      <a:endParaRPr lang="en-GB" sz="1000" dirty="0" smtClean="0"/>
                    </a:p>
                    <a:p>
                      <a:endParaRPr lang="en-GB" sz="1000" dirty="0" smtClean="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dirty="0"/>
                    </a:p>
                  </a:txBody>
                  <a:tcPr marL="51043" marR="51043" marT="25521" marB="25521" anchor="ctr">
                    <a:lnL>
                      <a:noFill/>
                    </a:lnL>
                    <a:lnR>
                      <a:noFill/>
                    </a:lnR>
                    <a:lnT>
                      <a:noFill/>
                    </a:lnT>
                    <a:lnB>
                      <a:noFill/>
                    </a:lnB>
                  </a:tcPr>
                </a:tc>
                <a:tc>
                  <a:txBody>
                    <a:bodyPr/>
                    <a:lstStyle/>
                    <a:p>
                      <a:r>
                        <a:rPr lang="en-GB" sz="1000"/>
                        <a:t>Conor</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Kieran</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r>
                        <a:rPr lang="en-GB" sz="1000"/>
                        <a:t>Ryan</a:t>
                      </a:r>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r>
              <a:tr h="204170">
                <a:tc>
                  <a:txBody>
                    <a:bodyPr/>
                    <a:lstStyle/>
                    <a:p>
                      <a:endParaRPr lang="en-GB" sz="1000" dirty="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a:p>
                  </a:txBody>
                  <a:tcPr marL="51043" marR="51043" marT="25521" marB="25521" anchor="ctr">
                    <a:lnL>
                      <a:noFill/>
                    </a:lnL>
                    <a:lnR>
                      <a:noFill/>
                    </a:lnR>
                    <a:lnT>
                      <a:noFill/>
                    </a:lnT>
                    <a:lnB>
                      <a:noFill/>
                    </a:lnB>
                  </a:tcPr>
                </a:tc>
                <a:tc>
                  <a:txBody>
                    <a:bodyPr/>
                    <a:lstStyle/>
                    <a:p>
                      <a:endParaRPr lang="en-GB" sz="1000" dirty="0"/>
                    </a:p>
                  </a:txBody>
                  <a:tcPr marL="51043" marR="51043" marT="25521" marB="25521" anchor="ctr">
                    <a:lnL>
                      <a:noFill/>
                    </a:lnL>
                    <a:lnR>
                      <a:noFill/>
                    </a:lnR>
                    <a:lnT>
                      <a:noFill/>
                    </a:lnT>
                    <a:lnB>
                      <a:noFill/>
                    </a:lnB>
                  </a:tcPr>
                </a:tc>
                <a:tc>
                  <a:txBody>
                    <a:bodyPr/>
                    <a:lstStyle/>
                    <a:p>
                      <a:r>
                        <a:rPr lang="en-GB" sz="1000"/>
                        <a:t>Emma</a:t>
                      </a:r>
                    </a:p>
                  </a:txBody>
                  <a:tcPr marL="51043" marR="51043" marT="25521" marB="25521" anchor="ctr">
                    <a:lnL>
                      <a:noFill/>
                    </a:lnL>
                    <a:lnR>
                      <a:noFill/>
                    </a:lnR>
                    <a:lnT>
                      <a:noFill/>
                    </a:lnT>
                    <a:lnB>
                      <a:noFill/>
                    </a:lnB>
                  </a:tcPr>
                </a:tc>
                <a:tc>
                  <a:txBody>
                    <a:bodyPr/>
                    <a:lstStyle/>
                    <a:p>
                      <a:endParaRPr lang="en-GB" sz="1000" dirty="0"/>
                    </a:p>
                  </a:txBody>
                  <a:tcPr marL="51043" marR="51043" marT="25521" marB="25521" anchor="ctr">
                    <a:lnL>
                      <a:noFill/>
                    </a:lnL>
                    <a:lnR>
                      <a:noFill/>
                    </a:lnR>
                    <a:lnT>
                      <a:noFill/>
                    </a:lnT>
                    <a:lnB>
                      <a:noFill/>
                    </a:lnB>
                  </a:tcPr>
                </a:tc>
              </a:tr>
            </a:tbl>
          </a:graphicData>
        </a:graphic>
      </p:graphicFrame>
      <p:sp>
        <p:nvSpPr>
          <p:cNvPr id="14" name="TextBox 13"/>
          <p:cNvSpPr txBox="1"/>
          <p:nvPr/>
        </p:nvSpPr>
        <p:spPr>
          <a:xfrm>
            <a:off x="454541" y="2058613"/>
            <a:ext cx="4626689" cy="4524315"/>
          </a:xfrm>
          <a:prstGeom prst="rect">
            <a:avLst/>
          </a:prstGeom>
          <a:noFill/>
          <a:ln>
            <a:solidFill>
              <a:schemeClr val="accent1">
                <a:lumMod val="60000"/>
                <a:lumOff val="40000"/>
              </a:schemeClr>
            </a:solidFill>
          </a:ln>
        </p:spPr>
        <p:txBody>
          <a:bodyPr wrap="square" rtlCol="0">
            <a:spAutoFit/>
          </a:bodyPr>
          <a:lstStyle/>
          <a:p>
            <a:r>
              <a:rPr lang="en-GB" dirty="0" smtClean="0">
                <a:solidFill>
                  <a:srgbClr val="FFC000"/>
                </a:solidFill>
              </a:rPr>
              <a:t>Team Presentation task </a:t>
            </a:r>
          </a:p>
          <a:p>
            <a:pPr marL="342900" indent="-342900">
              <a:buFont typeface="+mj-lt"/>
              <a:buAutoNum type="arabicPeriod"/>
            </a:pPr>
            <a:r>
              <a:rPr lang="en-GB" dirty="0" smtClean="0"/>
              <a:t>In your separate teams choose a product </a:t>
            </a:r>
          </a:p>
          <a:p>
            <a:pPr marL="342900" indent="-342900">
              <a:buFont typeface="+mj-lt"/>
              <a:buAutoNum type="arabicPeriod"/>
            </a:pPr>
            <a:r>
              <a:rPr lang="en-GB" dirty="0" smtClean="0"/>
              <a:t>identify 2 standard components or knock down fittings used in the product </a:t>
            </a:r>
          </a:p>
          <a:p>
            <a:pPr marL="342900" indent="-342900">
              <a:buFont typeface="+mj-lt"/>
              <a:buAutoNum type="arabicPeriod"/>
            </a:pPr>
            <a:r>
              <a:rPr lang="en-GB" dirty="0" smtClean="0"/>
              <a:t>Highlight an area that could have been developed using a rapid prototyping method and why.</a:t>
            </a:r>
          </a:p>
          <a:p>
            <a:pPr marL="342900" indent="-342900">
              <a:buFont typeface="+mj-lt"/>
              <a:buAutoNum type="arabicPeriod"/>
            </a:pPr>
            <a:r>
              <a:rPr lang="en-GB" dirty="0" smtClean="0"/>
              <a:t>Decide what production method was used in the manufacture of your product. </a:t>
            </a:r>
            <a:endParaRPr lang="en-GB" dirty="0"/>
          </a:p>
          <a:p>
            <a:r>
              <a:rPr lang="en-GB" b="1" u="sng" dirty="0" smtClean="0">
                <a:solidFill>
                  <a:srgbClr val="FFC000"/>
                </a:solidFill>
              </a:rPr>
              <a:t>How should this be presented.</a:t>
            </a:r>
          </a:p>
          <a:p>
            <a:r>
              <a:rPr lang="en-GB" dirty="0" smtClean="0">
                <a:solidFill>
                  <a:srgbClr val="FFC000"/>
                </a:solidFill>
              </a:rPr>
              <a:t>An A1 poster</a:t>
            </a:r>
            <a:r>
              <a:rPr lang="en-GB" dirty="0" smtClean="0"/>
              <a:t> with the product in the middle and the information surrounding it. </a:t>
            </a:r>
            <a:r>
              <a:rPr lang="en-GB" dirty="0" smtClean="0">
                <a:solidFill>
                  <a:srgbClr val="FFC000"/>
                </a:solidFill>
              </a:rPr>
              <a:t>A class presentation in teams. </a:t>
            </a:r>
            <a:endParaRPr lang="en-GB" dirty="0">
              <a:solidFill>
                <a:srgbClr val="FFC000"/>
              </a:solidFill>
            </a:endParaRPr>
          </a:p>
        </p:txBody>
      </p:sp>
    </p:spTree>
    <p:extLst>
      <p:ext uri="{BB962C8B-B14F-4D97-AF65-F5344CB8AC3E}">
        <p14:creationId xmlns:p14="http://schemas.microsoft.com/office/powerpoint/2010/main" val="3924334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80338" y="1056068"/>
            <a:ext cx="6305552" cy="5263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Line Callout 1 5"/>
          <p:cNvSpPr/>
          <p:nvPr/>
        </p:nvSpPr>
        <p:spPr>
          <a:xfrm>
            <a:off x="412125" y="334850"/>
            <a:ext cx="4481848" cy="1184857"/>
          </a:xfrm>
          <a:prstGeom prst="borderCallout1">
            <a:avLst>
              <a:gd name="adj1" fmla="val 100272"/>
              <a:gd name="adj2" fmla="val 49713"/>
              <a:gd name="adj3" fmla="val 124456"/>
              <a:gd name="adj4" fmla="val 113104"/>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bg1"/>
                </a:solidFill>
              </a:rPr>
              <a:t>Rapid Prototype </a:t>
            </a:r>
            <a:r>
              <a:rPr lang="en-GB" sz="1600" dirty="0" smtClean="0">
                <a:solidFill>
                  <a:schemeClr val="bg1"/>
                </a:solidFill>
              </a:rPr>
              <a:t>– the handle could have been rapid prototyped by using 3d printing – this would have been used in presenting concepts to the client</a:t>
            </a:r>
            <a:endParaRPr lang="en-GB" sz="1600" dirty="0">
              <a:solidFill>
                <a:schemeClr val="bg1"/>
              </a:solidFill>
            </a:endParaRPr>
          </a:p>
        </p:txBody>
      </p:sp>
      <p:sp>
        <p:nvSpPr>
          <p:cNvPr id="7" name="Line Callout 1 6"/>
          <p:cNvSpPr/>
          <p:nvPr/>
        </p:nvSpPr>
        <p:spPr>
          <a:xfrm>
            <a:off x="255432" y="2225898"/>
            <a:ext cx="4481848" cy="1184857"/>
          </a:xfrm>
          <a:prstGeom prst="borderCallout1">
            <a:avLst>
              <a:gd name="adj1" fmla="val 57881"/>
              <a:gd name="adj2" fmla="val 100000"/>
              <a:gd name="adj3" fmla="val 66847"/>
              <a:gd name="adj4" fmla="val 117127"/>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bg1"/>
                </a:solidFill>
              </a:rPr>
              <a:t>Standard components </a:t>
            </a:r>
            <a:r>
              <a:rPr lang="en-GB" dirty="0" smtClean="0">
                <a:solidFill>
                  <a:schemeClr val="bg1"/>
                </a:solidFill>
              </a:rPr>
              <a:t>have been used in this product in the handle (20mm countersunk screw) the plug (three pronged connectors)……..</a:t>
            </a:r>
            <a:endParaRPr lang="en-GB" dirty="0">
              <a:solidFill>
                <a:schemeClr val="bg1"/>
              </a:solidFill>
            </a:endParaRPr>
          </a:p>
        </p:txBody>
      </p:sp>
      <p:sp>
        <p:nvSpPr>
          <p:cNvPr id="8" name="Line Callout 1 7"/>
          <p:cNvSpPr/>
          <p:nvPr/>
        </p:nvSpPr>
        <p:spPr>
          <a:xfrm>
            <a:off x="255432" y="3988157"/>
            <a:ext cx="4481848" cy="1184857"/>
          </a:xfrm>
          <a:prstGeom prst="borderCallout1">
            <a:avLst>
              <a:gd name="adj1" fmla="val 57881"/>
              <a:gd name="adj2" fmla="val 100000"/>
              <a:gd name="adj3" fmla="val -13588"/>
              <a:gd name="adj4" fmla="val 160230"/>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bg1"/>
                </a:solidFill>
              </a:rPr>
              <a:t>Production</a:t>
            </a:r>
            <a:r>
              <a:rPr lang="en-GB" dirty="0" smtClean="0">
                <a:solidFill>
                  <a:schemeClr val="bg1"/>
                </a:solidFill>
              </a:rPr>
              <a:t> – this product was manufactured using batch production………</a:t>
            </a:r>
            <a:endParaRPr lang="en-GB" dirty="0">
              <a:solidFill>
                <a:schemeClr val="bg1"/>
              </a:solidFill>
            </a:endParaRPr>
          </a:p>
        </p:txBody>
      </p:sp>
      <p:sp>
        <p:nvSpPr>
          <p:cNvPr id="9" name="Rectangle 8"/>
          <p:cNvSpPr/>
          <p:nvPr/>
        </p:nvSpPr>
        <p:spPr>
          <a:xfrm>
            <a:off x="6024751" y="132738"/>
            <a:ext cx="556113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Exemplar poster</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70233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787</TotalTime>
  <Words>2110</Words>
  <Application>Microsoft Office PowerPoint</Application>
  <PresentationFormat>Widescreen</PresentationFormat>
  <Paragraphs>243</Paragraphs>
  <Slides>27</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Arial</vt:lpstr>
      <vt:lpstr>Calibri</vt:lpstr>
      <vt:lpstr>Century Gothic</vt:lpstr>
      <vt:lpstr>Wingdings 2</vt:lpstr>
      <vt:lpstr>Quotable</vt:lpstr>
      <vt:lpstr>Office Theme</vt:lpstr>
      <vt:lpstr>Materials and Manufacture (MM)</vt:lpstr>
      <vt:lpstr>Introduce the term standard component.</vt:lpstr>
      <vt:lpstr>PowerPoint Presentation</vt:lpstr>
      <vt:lpstr>b. Knock down fittings </vt:lpstr>
      <vt:lpstr>PowerPoint Presentation</vt:lpstr>
      <vt:lpstr>c. Production methods </vt:lpstr>
      <vt:lpstr>Production methods </vt:lpstr>
      <vt:lpstr>The Teams (Production method task)</vt:lpstr>
      <vt:lpstr>PowerPoint Presentation</vt:lpstr>
      <vt:lpstr>Materials and Manufacture (MM)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Metal process – drop forging </vt:lpstr>
      <vt:lpstr>Metal process – press forming </vt:lpstr>
      <vt:lpstr>Metal process – piercing and blanking </vt:lpstr>
    </vt:vector>
  </TitlesOfParts>
  <Company>North Lanarkshire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 and Manufacture (MM)</dc:title>
  <dc:creator>Craig Fisher</dc:creator>
  <cp:lastModifiedBy>Craig Fisher</cp:lastModifiedBy>
  <cp:revision>65</cp:revision>
  <cp:lastPrinted>2015-12-04T13:40:26Z</cp:lastPrinted>
  <dcterms:created xsi:type="dcterms:W3CDTF">2015-11-30T09:15:17Z</dcterms:created>
  <dcterms:modified xsi:type="dcterms:W3CDTF">2015-12-17T10:45:05Z</dcterms:modified>
</cp:coreProperties>
</file>