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8288000" cy="10287000"/>
  <p:notesSz cx="6858000" cy="9144000"/>
  <p:embeddedFontLst>
    <p:embeddedFont>
      <p:font typeface="Soho Std 1" panose="020B0604020202020204" charset="0"/>
      <p:regular r:id="rId15"/>
    </p:embeddedFont>
    <p:embeddedFont>
      <p:font typeface="Soho Std 2" panose="020B0604020202020204" charset="0"/>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7" d="100"/>
          <a:sy n="47" d="100"/>
        </p:scale>
        <p:origin x="500"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10.jpeg"/><Relationship Id="rId11" Type="http://schemas.openxmlformats.org/officeDocument/2006/relationships/image" Target="../media/image15.png"/><Relationship Id="rId5" Type="http://schemas.openxmlformats.org/officeDocument/2006/relationships/image" Target="../media/image9.jpe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10" Type="http://schemas.openxmlformats.org/officeDocument/2006/relationships/image" Target="../media/image24.png"/><Relationship Id="rId4" Type="http://schemas.openxmlformats.org/officeDocument/2006/relationships/image" Target="../media/image18.jpeg"/><Relationship Id="rId9" Type="http://schemas.openxmlformats.org/officeDocument/2006/relationships/image" Target="../media/image23.jpe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pic>
          <p:nvPicPr>
            <p:cNvPr id="3" name="Picture 3"/>
            <p:cNvPicPr>
              <a:picLocks noChangeAspect="1"/>
            </p:cNvPicPr>
            <p:nvPr/>
          </p:nvPicPr>
          <p:blipFill>
            <a:blip r:embed="rId2"/>
            <a:srcRect l="6739" r="56" b="6683"/>
            <a:stretch>
              <a:fillRect/>
            </a:stretch>
          </p:blipFill>
          <p:spPr>
            <a:xfrm>
              <a:off x="0" y="0"/>
              <a:ext cx="24384000" cy="13716000"/>
            </a:xfrm>
            <a:prstGeom prst="rect">
              <a:avLst/>
            </a:prstGeom>
          </p:spPr>
        </p:pic>
      </p:grpSp>
      <p:sp>
        <p:nvSpPr>
          <p:cNvPr id="4" name="Freeform 4"/>
          <p:cNvSpPr/>
          <p:nvPr/>
        </p:nvSpPr>
        <p:spPr>
          <a:xfrm flipH="1">
            <a:off x="0" y="9586177"/>
            <a:ext cx="18288000" cy="700823"/>
          </a:xfrm>
          <a:custGeom>
            <a:avLst/>
            <a:gdLst/>
            <a:ahLst/>
            <a:cxnLst/>
            <a:rect l="l" t="t" r="r" b="b"/>
            <a:pathLst>
              <a:path w="18288000" h="700823">
                <a:moveTo>
                  <a:pt x="18288000" y="0"/>
                </a:moveTo>
                <a:lnTo>
                  <a:pt x="0" y="0"/>
                </a:lnTo>
                <a:lnTo>
                  <a:pt x="0" y="700823"/>
                </a:lnTo>
                <a:lnTo>
                  <a:pt x="18288000" y="700823"/>
                </a:lnTo>
                <a:lnTo>
                  <a:pt x="18288000" y="0"/>
                </a:lnTo>
                <a:close/>
              </a:path>
            </a:pathLst>
          </a:custGeom>
          <a:blipFill>
            <a:blip r:embed="rId3"/>
            <a:stretch>
              <a:fillRect b="-552375"/>
            </a:stretch>
          </a:blipFill>
        </p:spPr>
        <p:txBody>
          <a:bodyPr/>
          <a:lstStyle/>
          <a:p>
            <a:endParaRPr lang="en-GB"/>
          </a:p>
        </p:txBody>
      </p:sp>
      <p:grpSp>
        <p:nvGrpSpPr>
          <p:cNvPr id="5" name="Group 5"/>
          <p:cNvGrpSpPr/>
          <p:nvPr/>
        </p:nvGrpSpPr>
        <p:grpSpPr>
          <a:xfrm>
            <a:off x="0" y="225659"/>
            <a:ext cx="16755751" cy="3326787"/>
            <a:chOff x="0" y="0"/>
            <a:chExt cx="4413037" cy="876191"/>
          </a:xfrm>
        </p:grpSpPr>
        <p:sp>
          <p:nvSpPr>
            <p:cNvPr id="6" name="Freeform 6"/>
            <p:cNvSpPr/>
            <p:nvPr/>
          </p:nvSpPr>
          <p:spPr>
            <a:xfrm>
              <a:off x="0" y="0"/>
              <a:ext cx="4413037" cy="876191"/>
            </a:xfrm>
            <a:custGeom>
              <a:avLst/>
              <a:gdLst/>
              <a:ahLst/>
              <a:cxnLst/>
              <a:rect l="l" t="t" r="r" b="b"/>
              <a:pathLst>
                <a:path w="4413037" h="876191">
                  <a:moveTo>
                    <a:pt x="0" y="0"/>
                  </a:moveTo>
                  <a:lnTo>
                    <a:pt x="4413037" y="0"/>
                  </a:lnTo>
                  <a:lnTo>
                    <a:pt x="4413037" y="876191"/>
                  </a:lnTo>
                  <a:lnTo>
                    <a:pt x="0" y="876191"/>
                  </a:lnTo>
                  <a:close/>
                </a:path>
              </a:pathLst>
            </a:custGeom>
            <a:solidFill>
              <a:srgbClr val="0018A8">
                <a:alpha val="49804"/>
              </a:srgbClr>
            </a:solidFill>
          </p:spPr>
          <p:txBody>
            <a:bodyPr/>
            <a:lstStyle/>
            <a:p>
              <a:endParaRPr lang="en-GB"/>
            </a:p>
          </p:txBody>
        </p:sp>
        <p:sp>
          <p:nvSpPr>
            <p:cNvPr id="7" name="TextBox 7"/>
            <p:cNvSpPr txBox="1"/>
            <p:nvPr/>
          </p:nvSpPr>
          <p:spPr>
            <a:xfrm>
              <a:off x="0" y="-76200"/>
              <a:ext cx="4413037" cy="952391"/>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383588" y="355772"/>
            <a:ext cx="16372163" cy="2367285"/>
          </a:xfrm>
          <a:prstGeom prst="rect">
            <a:avLst/>
          </a:prstGeom>
        </p:spPr>
        <p:txBody>
          <a:bodyPr lIns="0" tIns="0" rIns="0" bIns="0" rtlCol="0" anchor="t">
            <a:spAutoFit/>
          </a:bodyPr>
          <a:lstStyle/>
          <a:p>
            <a:pPr marL="0" lvl="0" indent="0" algn="l">
              <a:lnSpc>
                <a:spcPts val="8690"/>
              </a:lnSpc>
              <a:spcBef>
                <a:spcPct val="0"/>
              </a:spcBef>
            </a:pPr>
            <a:r>
              <a:rPr lang="en-US" sz="7900" b="1">
                <a:solidFill>
                  <a:srgbClr val="FFFFFF"/>
                </a:solidFill>
                <a:latin typeface="Soho Std 2"/>
                <a:ea typeface="Soho Std 2"/>
                <a:cs typeface="Soho Std 2"/>
                <a:sym typeface="Soho Std 2"/>
              </a:rPr>
              <a:t>sportscotland National Sports Training Centre Inverclyde</a:t>
            </a:r>
          </a:p>
        </p:txBody>
      </p:sp>
      <p:sp>
        <p:nvSpPr>
          <p:cNvPr id="9" name="TextBox 9"/>
          <p:cNvSpPr txBox="1"/>
          <p:nvPr/>
        </p:nvSpPr>
        <p:spPr>
          <a:xfrm>
            <a:off x="383588" y="2561132"/>
            <a:ext cx="16372163" cy="798197"/>
          </a:xfrm>
          <a:prstGeom prst="rect">
            <a:avLst/>
          </a:prstGeom>
        </p:spPr>
        <p:txBody>
          <a:bodyPr lIns="0" tIns="0" rIns="0" bIns="0" rtlCol="0" anchor="t">
            <a:spAutoFit/>
          </a:bodyPr>
          <a:lstStyle/>
          <a:p>
            <a:pPr algn="l">
              <a:lnSpc>
                <a:spcPts val="5879"/>
              </a:lnSpc>
            </a:pPr>
            <a:r>
              <a:rPr lang="en-US" sz="4199">
                <a:solidFill>
                  <a:srgbClr val="FFC72C"/>
                </a:solidFill>
                <a:latin typeface="Soho Std 1"/>
                <a:ea typeface="Soho Std 1"/>
                <a:cs typeface="Soho Std 1"/>
                <a:sym typeface="Soho Std 1"/>
              </a:rPr>
              <a:t>Gareth Turner, Sports Programme Officer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pic>
          <p:nvPicPr>
            <p:cNvPr id="3" name="Picture 3"/>
            <p:cNvPicPr>
              <a:picLocks noChangeAspect="1"/>
            </p:cNvPicPr>
            <p:nvPr/>
          </p:nvPicPr>
          <p:blipFill>
            <a:blip r:embed="rId2"/>
            <a:srcRect t="3372" b="3372"/>
            <a:stretch>
              <a:fillRect/>
            </a:stretch>
          </p:blipFill>
          <p:spPr>
            <a:xfrm>
              <a:off x="0" y="0"/>
              <a:ext cx="24384000" cy="13716000"/>
            </a:xfrm>
            <a:prstGeom prst="rect">
              <a:avLst/>
            </a:prstGeom>
          </p:spPr>
        </p:pic>
      </p:grpSp>
      <p:sp>
        <p:nvSpPr>
          <p:cNvPr id="4" name="Freeform 4"/>
          <p:cNvSpPr/>
          <p:nvPr/>
        </p:nvSpPr>
        <p:spPr>
          <a:xfrm flipH="1">
            <a:off x="0" y="9586177"/>
            <a:ext cx="18288000" cy="700823"/>
          </a:xfrm>
          <a:custGeom>
            <a:avLst/>
            <a:gdLst/>
            <a:ahLst/>
            <a:cxnLst/>
            <a:rect l="l" t="t" r="r" b="b"/>
            <a:pathLst>
              <a:path w="18288000" h="700823">
                <a:moveTo>
                  <a:pt x="18288000" y="0"/>
                </a:moveTo>
                <a:lnTo>
                  <a:pt x="0" y="0"/>
                </a:lnTo>
                <a:lnTo>
                  <a:pt x="0" y="700823"/>
                </a:lnTo>
                <a:lnTo>
                  <a:pt x="18288000" y="700823"/>
                </a:lnTo>
                <a:lnTo>
                  <a:pt x="18288000" y="0"/>
                </a:lnTo>
                <a:close/>
              </a:path>
            </a:pathLst>
          </a:custGeom>
          <a:blipFill>
            <a:blip r:embed="rId3"/>
            <a:stretch>
              <a:fillRect b="-552375"/>
            </a:stretch>
          </a:blipFill>
        </p:spPr>
        <p:txBody>
          <a:bodyPr/>
          <a:lstStyle/>
          <a:p>
            <a:endParaRPr lang="en-GB"/>
          </a:p>
        </p:txBody>
      </p:sp>
      <p:grpSp>
        <p:nvGrpSpPr>
          <p:cNvPr id="5" name="Group 5"/>
          <p:cNvGrpSpPr/>
          <p:nvPr/>
        </p:nvGrpSpPr>
        <p:grpSpPr>
          <a:xfrm>
            <a:off x="0" y="6458323"/>
            <a:ext cx="16755751" cy="2480965"/>
            <a:chOff x="0" y="0"/>
            <a:chExt cx="4413037" cy="653423"/>
          </a:xfrm>
        </p:grpSpPr>
        <p:sp>
          <p:nvSpPr>
            <p:cNvPr id="6" name="Freeform 6"/>
            <p:cNvSpPr/>
            <p:nvPr/>
          </p:nvSpPr>
          <p:spPr>
            <a:xfrm>
              <a:off x="0" y="0"/>
              <a:ext cx="4413037" cy="653423"/>
            </a:xfrm>
            <a:custGeom>
              <a:avLst/>
              <a:gdLst/>
              <a:ahLst/>
              <a:cxnLst/>
              <a:rect l="l" t="t" r="r" b="b"/>
              <a:pathLst>
                <a:path w="4413037" h="653423">
                  <a:moveTo>
                    <a:pt x="0" y="0"/>
                  </a:moveTo>
                  <a:lnTo>
                    <a:pt x="4413037" y="0"/>
                  </a:lnTo>
                  <a:lnTo>
                    <a:pt x="4413037" y="653423"/>
                  </a:lnTo>
                  <a:lnTo>
                    <a:pt x="0" y="653423"/>
                  </a:lnTo>
                  <a:close/>
                </a:path>
              </a:pathLst>
            </a:custGeom>
            <a:solidFill>
              <a:srgbClr val="0018A8">
                <a:alpha val="49804"/>
              </a:srgbClr>
            </a:solidFill>
          </p:spPr>
          <p:txBody>
            <a:bodyPr/>
            <a:lstStyle/>
            <a:p>
              <a:endParaRPr lang="en-GB"/>
            </a:p>
          </p:txBody>
        </p:sp>
        <p:sp>
          <p:nvSpPr>
            <p:cNvPr id="7" name="TextBox 7"/>
            <p:cNvSpPr txBox="1"/>
            <p:nvPr/>
          </p:nvSpPr>
          <p:spPr>
            <a:xfrm>
              <a:off x="0" y="-76200"/>
              <a:ext cx="4413037" cy="729623"/>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248944" y="6572003"/>
            <a:ext cx="16372163" cy="2367285"/>
          </a:xfrm>
          <a:prstGeom prst="rect">
            <a:avLst/>
          </a:prstGeom>
        </p:spPr>
        <p:txBody>
          <a:bodyPr lIns="0" tIns="0" rIns="0" bIns="0" rtlCol="0" anchor="t">
            <a:spAutoFit/>
          </a:bodyPr>
          <a:lstStyle/>
          <a:p>
            <a:pPr marL="0" lvl="0" indent="0" algn="l">
              <a:lnSpc>
                <a:spcPts val="8690"/>
              </a:lnSpc>
              <a:spcBef>
                <a:spcPct val="0"/>
              </a:spcBef>
            </a:pPr>
            <a:r>
              <a:rPr lang="en-US" sz="7900" b="1">
                <a:solidFill>
                  <a:srgbClr val="FFFFFF"/>
                </a:solidFill>
                <a:latin typeface="Soho Std 2"/>
                <a:ea typeface="Soho Std 2"/>
                <a:cs typeface="Soho Std 2"/>
                <a:sym typeface="Soho Std 2"/>
              </a:rPr>
              <a:t>An active Scotland where everyone benefits from sport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18A8"/>
        </a:solidFill>
        <a:effectLst/>
      </p:bgPr>
    </p:bg>
    <p:spTree>
      <p:nvGrpSpPr>
        <p:cNvPr id="1" name=""/>
        <p:cNvGrpSpPr/>
        <p:nvPr/>
      </p:nvGrpSpPr>
      <p:grpSpPr>
        <a:xfrm>
          <a:off x="0" y="0"/>
          <a:ext cx="0" cy="0"/>
          <a:chOff x="0" y="0"/>
          <a:chExt cx="0" cy="0"/>
        </a:xfrm>
      </p:grpSpPr>
      <p:sp>
        <p:nvSpPr>
          <p:cNvPr id="2" name="Freeform 2"/>
          <p:cNvSpPr/>
          <p:nvPr/>
        </p:nvSpPr>
        <p:spPr>
          <a:xfrm flipH="1">
            <a:off x="0" y="9657471"/>
            <a:ext cx="18288000" cy="629529"/>
          </a:xfrm>
          <a:custGeom>
            <a:avLst/>
            <a:gdLst/>
            <a:ahLst/>
            <a:cxnLst/>
            <a:rect l="l" t="t" r="r" b="b"/>
            <a:pathLst>
              <a:path w="18288000" h="629529">
                <a:moveTo>
                  <a:pt x="18288000" y="0"/>
                </a:moveTo>
                <a:lnTo>
                  <a:pt x="0" y="0"/>
                </a:lnTo>
                <a:lnTo>
                  <a:pt x="0" y="629529"/>
                </a:lnTo>
                <a:lnTo>
                  <a:pt x="18288000" y="629529"/>
                </a:lnTo>
                <a:lnTo>
                  <a:pt x="18288000" y="0"/>
                </a:lnTo>
                <a:close/>
              </a:path>
            </a:pathLst>
          </a:custGeom>
          <a:blipFill>
            <a:blip r:embed="rId2"/>
            <a:stretch>
              <a:fillRect b="-626257"/>
            </a:stretch>
          </a:blipFill>
        </p:spPr>
        <p:txBody>
          <a:bodyPr/>
          <a:lstStyle/>
          <a:p>
            <a:endParaRPr lang="en-GB"/>
          </a:p>
        </p:txBody>
      </p:sp>
      <p:sp>
        <p:nvSpPr>
          <p:cNvPr id="3" name="Freeform 3"/>
          <p:cNvSpPr/>
          <p:nvPr/>
        </p:nvSpPr>
        <p:spPr>
          <a:xfrm>
            <a:off x="10264378" y="3331446"/>
            <a:ext cx="7586683" cy="5690012"/>
          </a:xfrm>
          <a:custGeom>
            <a:avLst/>
            <a:gdLst/>
            <a:ahLst/>
            <a:cxnLst/>
            <a:rect l="l" t="t" r="r" b="b"/>
            <a:pathLst>
              <a:path w="7586683" h="5690012">
                <a:moveTo>
                  <a:pt x="0" y="0"/>
                </a:moveTo>
                <a:lnTo>
                  <a:pt x="7586682" y="0"/>
                </a:lnTo>
                <a:lnTo>
                  <a:pt x="7586682" y="5690012"/>
                </a:lnTo>
                <a:lnTo>
                  <a:pt x="0" y="5690012"/>
                </a:lnTo>
                <a:lnTo>
                  <a:pt x="0" y="0"/>
                </a:lnTo>
                <a:close/>
              </a:path>
            </a:pathLst>
          </a:custGeom>
          <a:blipFill>
            <a:blip r:embed="rId3"/>
            <a:stretch>
              <a:fillRect/>
            </a:stretch>
          </a:blipFill>
        </p:spPr>
        <p:txBody>
          <a:bodyPr/>
          <a:lstStyle/>
          <a:p>
            <a:endParaRPr lang="en-GB"/>
          </a:p>
        </p:txBody>
      </p:sp>
      <p:sp>
        <p:nvSpPr>
          <p:cNvPr id="4" name="TextBox 4"/>
          <p:cNvSpPr txBox="1"/>
          <p:nvPr/>
        </p:nvSpPr>
        <p:spPr>
          <a:xfrm>
            <a:off x="541086" y="1971658"/>
            <a:ext cx="12093852" cy="5725157"/>
          </a:xfrm>
          <a:prstGeom prst="rect">
            <a:avLst/>
          </a:prstGeom>
        </p:spPr>
        <p:txBody>
          <a:bodyPr lIns="0" tIns="0" rIns="0" bIns="0" rtlCol="0" anchor="t">
            <a:spAutoFit/>
          </a:bodyPr>
          <a:lstStyle/>
          <a:p>
            <a:pPr marL="1057893" lvl="1" indent="-528947" algn="l">
              <a:lnSpc>
                <a:spcPts val="6859"/>
              </a:lnSpc>
              <a:buFont typeface="Arial"/>
              <a:buChar char="•"/>
            </a:pPr>
            <a:r>
              <a:rPr lang="en-US" sz="4899" dirty="0">
                <a:solidFill>
                  <a:srgbClr val="FFFFFF"/>
                </a:solidFill>
                <a:latin typeface="Soho Std 1"/>
                <a:ea typeface="Soho Std 1"/>
                <a:cs typeface="Soho Std 1"/>
                <a:sym typeface="Soho Std 1"/>
              </a:rPr>
              <a:t>60+ years experience delivering school residentials </a:t>
            </a:r>
          </a:p>
          <a:p>
            <a:pPr marL="1057893" lvl="1" indent="-528947" algn="l">
              <a:lnSpc>
                <a:spcPts val="6859"/>
              </a:lnSpc>
              <a:buFont typeface="Arial"/>
              <a:buChar char="•"/>
            </a:pPr>
            <a:r>
              <a:rPr lang="en-US" sz="4899" dirty="0">
                <a:solidFill>
                  <a:srgbClr val="FFFFFF"/>
                </a:solidFill>
                <a:latin typeface="Soho Std 1"/>
                <a:ea typeface="Soho Std 1"/>
                <a:cs typeface="Soho Std 1"/>
                <a:sym typeface="Soho Std 1"/>
              </a:rPr>
              <a:t>Inclusive</a:t>
            </a:r>
          </a:p>
          <a:p>
            <a:pPr marL="1057893" lvl="1" indent="-528947" algn="l">
              <a:lnSpc>
                <a:spcPts val="6859"/>
              </a:lnSpc>
              <a:buFont typeface="Arial"/>
              <a:buChar char="•"/>
            </a:pPr>
            <a:r>
              <a:rPr lang="en-US" sz="4899" dirty="0">
                <a:solidFill>
                  <a:srgbClr val="FFFFFF"/>
                </a:solidFill>
                <a:latin typeface="Soho Std 1"/>
                <a:ea typeface="Soho Std 1"/>
                <a:cs typeface="Soho Std 1"/>
                <a:sym typeface="Soho Std 1"/>
              </a:rPr>
              <a:t>Blend of indoor and outdoor </a:t>
            </a:r>
            <a:br>
              <a:rPr lang="en-US" sz="4899" dirty="0">
                <a:solidFill>
                  <a:srgbClr val="FFFFFF"/>
                </a:solidFill>
                <a:latin typeface="Soho Std 1"/>
                <a:ea typeface="Soho Std 1"/>
                <a:cs typeface="Soho Std 1"/>
                <a:sym typeface="Soho Std 1"/>
              </a:rPr>
            </a:br>
            <a:r>
              <a:rPr lang="en-US" sz="4899" dirty="0">
                <a:solidFill>
                  <a:srgbClr val="FFFFFF"/>
                </a:solidFill>
                <a:latin typeface="Soho Std 1"/>
                <a:ea typeface="Soho Std 1"/>
                <a:cs typeface="Soho Std 1"/>
                <a:sym typeface="Soho Std 1"/>
              </a:rPr>
              <a:t>activities </a:t>
            </a:r>
          </a:p>
          <a:p>
            <a:pPr marL="1057893" lvl="1" indent="-528947" algn="l">
              <a:lnSpc>
                <a:spcPts val="6859"/>
              </a:lnSpc>
              <a:buFont typeface="Arial"/>
              <a:buChar char="•"/>
            </a:pPr>
            <a:r>
              <a:rPr lang="en-US" sz="4899" dirty="0">
                <a:solidFill>
                  <a:srgbClr val="FFFFFF"/>
                </a:solidFill>
                <a:latin typeface="Soho Std 1"/>
                <a:ea typeface="Soho Std 1"/>
                <a:cs typeface="Soho Std 1"/>
                <a:sym typeface="Soho Std 1"/>
              </a:rPr>
              <a:t>Links to the Curriculum </a:t>
            </a:r>
          </a:p>
          <a:p>
            <a:pPr algn="l">
              <a:lnSpc>
                <a:spcPts val="2799"/>
              </a:lnSpc>
            </a:pPr>
            <a:endParaRPr lang="en-US" sz="4899" dirty="0">
              <a:solidFill>
                <a:srgbClr val="FFFFFF"/>
              </a:solidFill>
              <a:latin typeface="Soho Std 1"/>
              <a:ea typeface="Soho Std 1"/>
              <a:cs typeface="Soho Std 1"/>
              <a:sym typeface="Soho Std 1"/>
            </a:endParaRPr>
          </a:p>
        </p:txBody>
      </p:sp>
      <p:sp>
        <p:nvSpPr>
          <p:cNvPr id="5" name="TextBox 5"/>
          <p:cNvSpPr txBox="1"/>
          <p:nvPr/>
        </p:nvSpPr>
        <p:spPr>
          <a:xfrm>
            <a:off x="723557" y="283209"/>
            <a:ext cx="10926595" cy="1243332"/>
          </a:xfrm>
          <a:prstGeom prst="rect">
            <a:avLst/>
          </a:prstGeom>
        </p:spPr>
        <p:txBody>
          <a:bodyPr lIns="0" tIns="0" rIns="0" bIns="0" rtlCol="0" anchor="t">
            <a:spAutoFit/>
          </a:bodyPr>
          <a:lstStyle/>
          <a:p>
            <a:pPr algn="l">
              <a:lnSpc>
                <a:spcPts val="9169"/>
              </a:lnSpc>
            </a:pPr>
            <a:r>
              <a:rPr lang="en-US" sz="6549">
                <a:solidFill>
                  <a:srgbClr val="FFFFFF"/>
                </a:solidFill>
                <a:latin typeface="Soho Std 2"/>
                <a:ea typeface="Soho Std 2"/>
                <a:cs typeface="Soho Std 2"/>
                <a:sym typeface="Soho Std 2"/>
              </a:rPr>
              <a:t>Why Inverclyde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18A8"/>
        </a:solidFill>
        <a:effectLst/>
      </p:bgPr>
    </p:bg>
    <p:spTree>
      <p:nvGrpSpPr>
        <p:cNvPr id="1" name=""/>
        <p:cNvGrpSpPr/>
        <p:nvPr/>
      </p:nvGrpSpPr>
      <p:grpSpPr>
        <a:xfrm>
          <a:off x="0" y="0"/>
          <a:ext cx="0" cy="0"/>
          <a:chOff x="0" y="0"/>
          <a:chExt cx="0" cy="0"/>
        </a:xfrm>
      </p:grpSpPr>
      <p:sp>
        <p:nvSpPr>
          <p:cNvPr id="2" name="Freeform 2"/>
          <p:cNvSpPr/>
          <p:nvPr/>
        </p:nvSpPr>
        <p:spPr>
          <a:xfrm flipH="1">
            <a:off x="0" y="9657471"/>
            <a:ext cx="18288000" cy="629529"/>
          </a:xfrm>
          <a:custGeom>
            <a:avLst/>
            <a:gdLst/>
            <a:ahLst/>
            <a:cxnLst/>
            <a:rect l="l" t="t" r="r" b="b"/>
            <a:pathLst>
              <a:path w="18288000" h="629529">
                <a:moveTo>
                  <a:pt x="18288000" y="0"/>
                </a:moveTo>
                <a:lnTo>
                  <a:pt x="0" y="0"/>
                </a:lnTo>
                <a:lnTo>
                  <a:pt x="0" y="629529"/>
                </a:lnTo>
                <a:lnTo>
                  <a:pt x="18288000" y="629529"/>
                </a:lnTo>
                <a:lnTo>
                  <a:pt x="18288000" y="0"/>
                </a:lnTo>
                <a:close/>
              </a:path>
            </a:pathLst>
          </a:custGeom>
          <a:blipFill>
            <a:blip r:embed="rId2"/>
            <a:stretch>
              <a:fillRect b="-626257"/>
            </a:stretch>
          </a:blipFill>
        </p:spPr>
        <p:txBody>
          <a:bodyPr/>
          <a:lstStyle/>
          <a:p>
            <a:endParaRPr lang="en-GB"/>
          </a:p>
        </p:txBody>
      </p:sp>
      <p:sp>
        <p:nvSpPr>
          <p:cNvPr id="3" name="Freeform 3"/>
          <p:cNvSpPr/>
          <p:nvPr/>
        </p:nvSpPr>
        <p:spPr>
          <a:xfrm>
            <a:off x="6480217" y="1067868"/>
            <a:ext cx="5327566" cy="3995674"/>
          </a:xfrm>
          <a:custGeom>
            <a:avLst/>
            <a:gdLst/>
            <a:ahLst/>
            <a:cxnLst/>
            <a:rect l="l" t="t" r="r" b="b"/>
            <a:pathLst>
              <a:path w="5327566" h="3995674">
                <a:moveTo>
                  <a:pt x="0" y="0"/>
                </a:moveTo>
                <a:lnTo>
                  <a:pt x="5327566" y="0"/>
                </a:lnTo>
                <a:lnTo>
                  <a:pt x="5327566" y="3995674"/>
                </a:lnTo>
                <a:lnTo>
                  <a:pt x="0" y="3995674"/>
                </a:lnTo>
                <a:lnTo>
                  <a:pt x="0" y="0"/>
                </a:lnTo>
                <a:close/>
              </a:path>
            </a:pathLst>
          </a:custGeom>
          <a:blipFill>
            <a:blip r:embed="rId3"/>
            <a:stretch>
              <a:fillRect l="-8969" t="-15284" r="-5932"/>
            </a:stretch>
          </a:blipFill>
        </p:spPr>
        <p:txBody>
          <a:bodyPr/>
          <a:lstStyle/>
          <a:p>
            <a:endParaRPr lang="en-GB"/>
          </a:p>
        </p:txBody>
      </p:sp>
      <p:sp>
        <p:nvSpPr>
          <p:cNvPr id="4" name="TextBox 4"/>
          <p:cNvSpPr txBox="1"/>
          <p:nvPr/>
        </p:nvSpPr>
        <p:spPr>
          <a:xfrm>
            <a:off x="1181805" y="450453"/>
            <a:ext cx="4064347" cy="1243332"/>
          </a:xfrm>
          <a:prstGeom prst="rect">
            <a:avLst/>
          </a:prstGeom>
        </p:spPr>
        <p:txBody>
          <a:bodyPr lIns="0" tIns="0" rIns="0" bIns="0" rtlCol="0" anchor="t">
            <a:spAutoFit/>
          </a:bodyPr>
          <a:lstStyle/>
          <a:p>
            <a:pPr algn="ctr">
              <a:lnSpc>
                <a:spcPts val="9169"/>
              </a:lnSpc>
            </a:pPr>
            <a:r>
              <a:rPr lang="en-US" sz="6549">
                <a:solidFill>
                  <a:srgbClr val="FFFFFF"/>
                </a:solidFill>
                <a:latin typeface="Soho Std 2"/>
                <a:ea typeface="Soho Std 2"/>
                <a:cs typeface="Soho Std 2"/>
                <a:sym typeface="Soho Std 2"/>
              </a:rPr>
              <a:t>Our team</a:t>
            </a:r>
          </a:p>
        </p:txBody>
      </p:sp>
      <p:sp>
        <p:nvSpPr>
          <p:cNvPr id="5" name="TextBox 5"/>
          <p:cNvSpPr txBox="1"/>
          <p:nvPr/>
        </p:nvSpPr>
        <p:spPr>
          <a:xfrm>
            <a:off x="1181805" y="5403493"/>
            <a:ext cx="8074280" cy="4318657"/>
          </a:xfrm>
          <a:prstGeom prst="rect">
            <a:avLst/>
          </a:prstGeom>
        </p:spPr>
        <p:txBody>
          <a:bodyPr lIns="0" tIns="0" rIns="0" bIns="0" rtlCol="0" anchor="t">
            <a:spAutoFit/>
          </a:bodyPr>
          <a:lstStyle/>
          <a:p>
            <a:pPr marL="963158" lvl="1" indent="-481579" algn="l">
              <a:lnSpc>
                <a:spcPts val="6245"/>
              </a:lnSpc>
              <a:buFont typeface="Arial"/>
              <a:buChar char="•"/>
            </a:pPr>
            <a:r>
              <a:rPr lang="en-US" sz="4461">
                <a:solidFill>
                  <a:srgbClr val="FFFFFF"/>
                </a:solidFill>
                <a:latin typeface="Soho Std 1"/>
                <a:ea typeface="Soho Std 1"/>
                <a:cs typeface="Soho Std 1"/>
                <a:sym typeface="Soho Std 1"/>
              </a:rPr>
              <a:t>Members of the PVG scheme</a:t>
            </a:r>
          </a:p>
          <a:p>
            <a:pPr marL="963158" lvl="1" indent="-481579" algn="l">
              <a:lnSpc>
                <a:spcPts val="6245"/>
              </a:lnSpc>
              <a:buFont typeface="Arial"/>
              <a:buChar char="•"/>
            </a:pPr>
            <a:r>
              <a:rPr lang="en-US" sz="4461">
                <a:solidFill>
                  <a:srgbClr val="FFFFFF"/>
                </a:solidFill>
                <a:latin typeface="Soho Std 1"/>
                <a:ea typeface="Soho Std 1"/>
                <a:cs typeface="Soho Std 1"/>
                <a:sym typeface="Soho Std 1"/>
              </a:rPr>
              <a:t>Qualified and experienced in sports and activity delivery</a:t>
            </a:r>
          </a:p>
          <a:p>
            <a:pPr algn="l">
              <a:lnSpc>
                <a:spcPts val="2356"/>
              </a:lnSpc>
            </a:pPr>
            <a:endParaRPr lang="en-US" sz="4461">
              <a:solidFill>
                <a:srgbClr val="FFFFFF"/>
              </a:solidFill>
              <a:latin typeface="Soho Std 1"/>
              <a:ea typeface="Soho Std 1"/>
              <a:cs typeface="Soho Std 1"/>
              <a:sym typeface="Soho Std 1"/>
            </a:endParaRPr>
          </a:p>
        </p:txBody>
      </p:sp>
      <p:sp>
        <p:nvSpPr>
          <p:cNvPr id="6" name="TextBox 6"/>
          <p:cNvSpPr txBox="1"/>
          <p:nvPr/>
        </p:nvSpPr>
        <p:spPr>
          <a:xfrm>
            <a:off x="10513588" y="5403493"/>
            <a:ext cx="6995748" cy="3964983"/>
          </a:xfrm>
          <a:prstGeom prst="rect">
            <a:avLst/>
          </a:prstGeom>
        </p:spPr>
        <p:txBody>
          <a:bodyPr lIns="0" tIns="0" rIns="0" bIns="0" rtlCol="0" anchor="t">
            <a:spAutoFit/>
          </a:bodyPr>
          <a:lstStyle/>
          <a:p>
            <a:pPr marL="949598" lvl="1" indent="-474799" algn="l">
              <a:lnSpc>
                <a:spcPts val="6157"/>
              </a:lnSpc>
              <a:buFont typeface="Arial"/>
              <a:buChar char="•"/>
            </a:pPr>
            <a:r>
              <a:rPr lang="en-US" sz="4398">
                <a:solidFill>
                  <a:srgbClr val="FFFFFF"/>
                </a:solidFill>
                <a:latin typeface="Soho Std 1"/>
                <a:ea typeface="Soho Std 1"/>
                <a:cs typeface="Soho Std 1"/>
                <a:sym typeface="Soho Std 1"/>
              </a:rPr>
              <a:t>Knowledge of the outdoor sector</a:t>
            </a:r>
          </a:p>
          <a:p>
            <a:pPr marL="949598" lvl="1" indent="-474799" algn="l">
              <a:lnSpc>
                <a:spcPts val="6157"/>
              </a:lnSpc>
              <a:buFont typeface="Arial"/>
              <a:buChar char="•"/>
            </a:pPr>
            <a:r>
              <a:rPr lang="en-US" sz="4398">
                <a:solidFill>
                  <a:srgbClr val="FFFFFF"/>
                </a:solidFill>
                <a:latin typeface="Soho Std 1"/>
                <a:ea typeface="Soho Std 1"/>
                <a:cs typeface="Soho Std 1"/>
                <a:sym typeface="Soho Std 1"/>
              </a:rPr>
              <a:t>Create powerful learning opportunities during each session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C72C"/>
        </a:solidFill>
        <a:effectLst/>
      </p:bgPr>
    </p:bg>
    <p:spTree>
      <p:nvGrpSpPr>
        <p:cNvPr id="1" name=""/>
        <p:cNvGrpSpPr/>
        <p:nvPr/>
      </p:nvGrpSpPr>
      <p:grpSpPr>
        <a:xfrm>
          <a:off x="0" y="0"/>
          <a:ext cx="0" cy="0"/>
          <a:chOff x="0" y="0"/>
          <a:chExt cx="0" cy="0"/>
        </a:xfrm>
      </p:grpSpPr>
      <p:sp>
        <p:nvSpPr>
          <p:cNvPr id="2" name="Freeform 2"/>
          <p:cNvSpPr/>
          <p:nvPr/>
        </p:nvSpPr>
        <p:spPr>
          <a:xfrm>
            <a:off x="11495173" y="6355251"/>
            <a:ext cx="6629450" cy="3729066"/>
          </a:xfrm>
          <a:custGeom>
            <a:avLst/>
            <a:gdLst/>
            <a:ahLst/>
            <a:cxnLst/>
            <a:rect l="l" t="t" r="r" b="b"/>
            <a:pathLst>
              <a:path w="6629450" h="3729066">
                <a:moveTo>
                  <a:pt x="0" y="0"/>
                </a:moveTo>
                <a:lnTo>
                  <a:pt x="6629450" y="0"/>
                </a:lnTo>
                <a:lnTo>
                  <a:pt x="6629450" y="3729066"/>
                </a:lnTo>
                <a:lnTo>
                  <a:pt x="0" y="3729066"/>
                </a:lnTo>
                <a:lnTo>
                  <a:pt x="0" y="0"/>
                </a:lnTo>
                <a:close/>
              </a:path>
            </a:pathLst>
          </a:custGeom>
          <a:blipFill>
            <a:blip r:embed="rId2"/>
            <a:stretch>
              <a:fillRect t="-9222" b="-9222"/>
            </a:stretch>
          </a:blipFill>
        </p:spPr>
        <p:txBody>
          <a:bodyPr/>
          <a:lstStyle/>
          <a:p>
            <a:endParaRPr lang="en-GB"/>
          </a:p>
        </p:txBody>
      </p:sp>
      <p:sp>
        <p:nvSpPr>
          <p:cNvPr id="3" name="Freeform 3"/>
          <p:cNvSpPr/>
          <p:nvPr/>
        </p:nvSpPr>
        <p:spPr>
          <a:xfrm>
            <a:off x="254519" y="1655807"/>
            <a:ext cx="4162855" cy="3124864"/>
          </a:xfrm>
          <a:custGeom>
            <a:avLst/>
            <a:gdLst/>
            <a:ahLst/>
            <a:cxnLst/>
            <a:rect l="l" t="t" r="r" b="b"/>
            <a:pathLst>
              <a:path w="4162855" h="3124864">
                <a:moveTo>
                  <a:pt x="0" y="0"/>
                </a:moveTo>
                <a:lnTo>
                  <a:pt x="4162855" y="0"/>
                </a:lnTo>
                <a:lnTo>
                  <a:pt x="4162855" y="3124863"/>
                </a:lnTo>
                <a:lnTo>
                  <a:pt x="0" y="3124863"/>
                </a:lnTo>
                <a:lnTo>
                  <a:pt x="0" y="0"/>
                </a:lnTo>
                <a:close/>
              </a:path>
            </a:pathLst>
          </a:custGeom>
          <a:blipFill>
            <a:blip r:embed="rId3"/>
            <a:stretch>
              <a:fillRect/>
            </a:stretch>
          </a:blipFill>
        </p:spPr>
        <p:txBody>
          <a:bodyPr/>
          <a:lstStyle/>
          <a:p>
            <a:endParaRPr lang="en-GB"/>
          </a:p>
        </p:txBody>
      </p:sp>
      <p:sp>
        <p:nvSpPr>
          <p:cNvPr id="4" name="Freeform 4"/>
          <p:cNvSpPr/>
          <p:nvPr/>
        </p:nvSpPr>
        <p:spPr>
          <a:xfrm>
            <a:off x="11535411" y="1679028"/>
            <a:ext cx="3197730" cy="4263639"/>
          </a:xfrm>
          <a:custGeom>
            <a:avLst/>
            <a:gdLst/>
            <a:ahLst/>
            <a:cxnLst/>
            <a:rect l="l" t="t" r="r" b="b"/>
            <a:pathLst>
              <a:path w="3197730" h="4263639">
                <a:moveTo>
                  <a:pt x="0" y="0"/>
                </a:moveTo>
                <a:lnTo>
                  <a:pt x="3197729" y="0"/>
                </a:lnTo>
                <a:lnTo>
                  <a:pt x="3197729" y="4263639"/>
                </a:lnTo>
                <a:lnTo>
                  <a:pt x="0" y="4263639"/>
                </a:lnTo>
                <a:lnTo>
                  <a:pt x="0" y="0"/>
                </a:lnTo>
                <a:close/>
              </a:path>
            </a:pathLst>
          </a:custGeom>
          <a:blipFill>
            <a:blip r:embed="rId4"/>
            <a:stretch>
              <a:fillRect l="-1442" r="-6804"/>
            </a:stretch>
          </a:blipFill>
        </p:spPr>
        <p:txBody>
          <a:bodyPr/>
          <a:lstStyle/>
          <a:p>
            <a:endParaRPr lang="en-GB"/>
          </a:p>
        </p:txBody>
      </p:sp>
      <p:sp>
        <p:nvSpPr>
          <p:cNvPr id="5" name="Freeform 5"/>
          <p:cNvSpPr/>
          <p:nvPr/>
        </p:nvSpPr>
        <p:spPr>
          <a:xfrm>
            <a:off x="7838102" y="7598457"/>
            <a:ext cx="3449659" cy="2587244"/>
          </a:xfrm>
          <a:custGeom>
            <a:avLst/>
            <a:gdLst/>
            <a:ahLst/>
            <a:cxnLst/>
            <a:rect l="l" t="t" r="r" b="b"/>
            <a:pathLst>
              <a:path w="3449659" h="2587244">
                <a:moveTo>
                  <a:pt x="0" y="0"/>
                </a:moveTo>
                <a:lnTo>
                  <a:pt x="3449659" y="0"/>
                </a:lnTo>
                <a:lnTo>
                  <a:pt x="3449659" y="2587244"/>
                </a:lnTo>
                <a:lnTo>
                  <a:pt x="0" y="2587244"/>
                </a:lnTo>
                <a:lnTo>
                  <a:pt x="0" y="0"/>
                </a:lnTo>
                <a:close/>
              </a:path>
            </a:pathLst>
          </a:custGeom>
          <a:blipFill>
            <a:blip r:embed="rId5"/>
            <a:stretch>
              <a:fillRect l="-60" r="-60"/>
            </a:stretch>
          </a:blipFill>
        </p:spPr>
        <p:txBody>
          <a:bodyPr/>
          <a:lstStyle/>
          <a:p>
            <a:endParaRPr lang="en-GB"/>
          </a:p>
        </p:txBody>
      </p:sp>
      <p:sp>
        <p:nvSpPr>
          <p:cNvPr id="6" name="Freeform 6"/>
          <p:cNvSpPr/>
          <p:nvPr/>
        </p:nvSpPr>
        <p:spPr>
          <a:xfrm>
            <a:off x="4665715" y="1679028"/>
            <a:ext cx="2899434" cy="3865912"/>
          </a:xfrm>
          <a:custGeom>
            <a:avLst/>
            <a:gdLst/>
            <a:ahLst/>
            <a:cxnLst/>
            <a:rect l="l" t="t" r="r" b="b"/>
            <a:pathLst>
              <a:path w="2899434" h="3865912">
                <a:moveTo>
                  <a:pt x="0" y="0"/>
                </a:moveTo>
                <a:lnTo>
                  <a:pt x="2899434" y="0"/>
                </a:lnTo>
                <a:lnTo>
                  <a:pt x="2899434" y="3865913"/>
                </a:lnTo>
                <a:lnTo>
                  <a:pt x="0" y="3865913"/>
                </a:lnTo>
                <a:lnTo>
                  <a:pt x="0" y="0"/>
                </a:lnTo>
                <a:close/>
              </a:path>
            </a:pathLst>
          </a:custGeom>
          <a:blipFill>
            <a:blip r:embed="rId6"/>
            <a:stretch>
              <a:fillRect/>
            </a:stretch>
          </a:blipFill>
        </p:spPr>
        <p:txBody>
          <a:bodyPr/>
          <a:lstStyle/>
          <a:p>
            <a:endParaRPr lang="en-GB"/>
          </a:p>
        </p:txBody>
      </p:sp>
      <p:sp>
        <p:nvSpPr>
          <p:cNvPr id="7" name="Freeform 7"/>
          <p:cNvSpPr/>
          <p:nvPr/>
        </p:nvSpPr>
        <p:spPr>
          <a:xfrm>
            <a:off x="14862774" y="517275"/>
            <a:ext cx="3261850" cy="4357588"/>
          </a:xfrm>
          <a:custGeom>
            <a:avLst/>
            <a:gdLst/>
            <a:ahLst/>
            <a:cxnLst/>
            <a:rect l="l" t="t" r="r" b="b"/>
            <a:pathLst>
              <a:path w="3261850" h="4357588">
                <a:moveTo>
                  <a:pt x="0" y="0"/>
                </a:moveTo>
                <a:lnTo>
                  <a:pt x="3261849" y="0"/>
                </a:lnTo>
                <a:lnTo>
                  <a:pt x="3261849" y="4357588"/>
                </a:lnTo>
                <a:lnTo>
                  <a:pt x="0" y="4357588"/>
                </a:lnTo>
                <a:lnTo>
                  <a:pt x="0" y="0"/>
                </a:lnTo>
                <a:close/>
              </a:path>
            </a:pathLst>
          </a:custGeom>
          <a:blipFill>
            <a:blip r:embed="rId7"/>
            <a:stretch>
              <a:fillRect/>
            </a:stretch>
          </a:blipFill>
        </p:spPr>
        <p:txBody>
          <a:bodyPr/>
          <a:lstStyle/>
          <a:p>
            <a:endParaRPr lang="en-GB"/>
          </a:p>
        </p:txBody>
      </p:sp>
      <p:sp>
        <p:nvSpPr>
          <p:cNvPr id="8" name="Freeform 8"/>
          <p:cNvSpPr/>
          <p:nvPr/>
        </p:nvSpPr>
        <p:spPr>
          <a:xfrm>
            <a:off x="8197123" y="517275"/>
            <a:ext cx="2601166" cy="3484353"/>
          </a:xfrm>
          <a:custGeom>
            <a:avLst/>
            <a:gdLst/>
            <a:ahLst/>
            <a:cxnLst/>
            <a:rect l="l" t="t" r="r" b="b"/>
            <a:pathLst>
              <a:path w="2601166" h="3484353">
                <a:moveTo>
                  <a:pt x="0" y="0"/>
                </a:moveTo>
                <a:lnTo>
                  <a:pt x="2601166" y="0"/>
                </a:lnTo>
                <a:lnTo>
                  <a:pt x="2601166" y="3484353"/>
                </a:lnTo>
                <a:lnTo>
                  <a:pt x="0" y="3484353"/>
                </a:lnTo>
                <a:lnTo>
                  <a:pt x="0" y="0"/>
                </a:lnTo>
                <a:close/>
              </a:path>
            </a:pathLst>
          </a:custGeom>
          <a:blipFill>
            <a:blip r:embed="rId8"/>
            <a:stretch>
              <a:fillRect/>
            </a:stretch>
          </a:blipFill>
        </p:spPr>
        <p:txBody>
          <a:bodyPr/>
          <a:lstStyle/>
          <a:p>
            <a:endParaRPr lang="en-GB"/>
          </a:p>
        </p:txBody>
      </p:sp>
      <p:sp>
        <p:nvSpPr>
          <p:cNvPr id="9" name="Freeform 9"/>
          <p:cNvSpPr/>
          <p:nvPr/>
        </p:nvSpPr>
        <p:spPr>
          <a:xfrm>
            <a:off x="254519" y="5926220"/>
            <a:ext cx="3119780" cy="4158096"/>
          </a:xfrm>
          <a:custGeom>
            <a:avLst/>
            <a:gdLst/>
            <a:ahLst/>
            <a:cxnLst/>
            <a:rect l="l" t="t" r="r" b="b"/>
            <a:pathLst>
              <a:path w="3119780" h="4158096">
                <a:moveTo>
                  <a:pt x="0" y="0"/>
                </a:moveTo>
                <a:lnTo>
                  <a:pt x="3119780" y="0"/>
                </a:lnTo>
                <a:lnTo>
                  <a:pt x="3119780" y="4158097"/>
                </a:lnTo>
                <a:lnTo>
                  <a:pt x="0" y="4158097"/>
                </a:lnTo>
                <a:lnTo>
                  <a:pt x="0" y="0"/>
                </a:lnTo>
                <a:close/>
              </a:path>
            </a:pathLst>
          </a:custGeom>
          <a:blipFill>
            <a:blip r:embed="rId9"/>
            <a:stretch>
              <a:fillRect/>
            </a:stretch>
          </a:blipFill>
        </p:spPr>
        <p:txBody>
          <a:bodyPr/>
          <a:lstStyle/>
          <a:p>
            <a:endParaRPr lang="en-GB"/>
          </a:p>
        </p:txBody>
      </p:sp>
      <p:sp>
        <p:nvSpPr>
          <p:cNvPr id="10" name="Freeform 10"/>
          <p:cNvSpPr/>
          <p:nvPr/>
        </p:nvSpPr>
        <p:spPr>
          <a:xfrm>
            <a:off x="3607714" y="6128651"/>
            <a:ext cx="3957435" cy="2939612"/>
          </a:xfrm>
          <a:custGeom>
            <a:avLst/>
            <a:gdLst/>
            <a:ahLst/>
            <a:cxnLst/>
            <a:rect l="l" t="t" r="r" b="b"/>
            <a:pathLst>
              <a:path w="3957435" h="2939612">
                <a:moveTo>
                  <a:pt x="0" y="0"/>
                </a:moveTo>
                <a:lnTo>
                  <a:pt x="3957435" y="0"/>
                </a:lnTo>
                <a:lnTo>
                  <a:pt x="3957435" y="2939611"/>
                </a:lnTo>
                <a:lnTo>
                  <a:pt x="0" y="2939611"/>
                </a:lnTo>
                <a:lnTo>
                  <a:pt x="0" y="0"/>
                </a:lnTo>
                <a:close/>
              </a:path>
            </a:pathLst>
          </a:custGeom>
          <a:blipFill>
            <a:blip r:embed="rId10"/>
            <a:stretch>
              <a:fillRect/>
            </a:stretch>
          </a:blipFill>
        </p:spPr>
        <p:txBody>
          <a:bodyPr/>
          <a:lstStyle/>
          <a:p>
            <a:endParaRPr lang="en-GB"/>
          </a:p>
        </p:txBody>
      </p:sp>
      <p:sp>
        <p:nvSpPr>
          <p:cNvPr id="11" name="Freeform 11"/>
          <p:cNvSpPr/>
          <p:nvPr/>
        </p:nvSpPr>
        <p:spPr>
          <a:xfrm>
            <a:off x="7707651" y="4391271"/>
            <a:ext cx="3580109" cy="2692093"/>
          </a:xfrm>
          <a:custGeom>
            <a:avLst/>
            <a:gdLst/>
            <a:ahLst/>
            <a:cxnLst/>
            <a:rect l="l" t="t" r="r" b="b"/>
            <a:pathLst>
              <a:path w="3580109" h="2692093">
                <a:moveTo>
                  <a:pt x="0" y="0"/>
                </a:moveTo>
                <a:lnTo>
                  <a:pt x="3580110" y="0"/>
                </a:lnTo>
                <a:lnTo>
                  <a:pt x="3580110" y="2692093"/>
                </a:lnTo>
                <a:lnTo>
                  <a:pt x="0" y="2692093"/>
                </a:lnTo>
                <a:lnTo>
                  <a:pt x="0" y="0"/>
                </a:lnTo>
                <a:close/>
              </a:path>
            </a:pathLst>
          </a:custGeom>
          <a:blipFill>
            <a:blip r:embed="rId11"/>
            <a:stretch>
              <a:fillRect/>
            </a:stretch>
          </a:blipFill>
        </p:spPr>
        <p:txBody>
          <a:bodyPr/>
          <a:lstStyle/>
          <a:p>
            <a:endParaRPr lang="en-GB"/>
          </a:p>
        </p:txBody>
      </p:sp>
      <p:sp>
        <p:nvSpPr>
          <p:cNvPr id="12" name="TextBox 12"/>
          <p:cNvSpPr txBox="1"/>
          <p:nvPr/>
        </p:nvSpPr>
        <p:spPr>
          <a:xfrm>
            <a:off x="566262" y="434724"/>
            <a:ext cx="7513293" cy="1243332"/>
          </a:xfrm>
          <a:prstGeom prst="rect">
            <a:avLst/>
          </a:prstGeom>
        </p:spPr>
        <p:txBody>
          <a:bodyPr lIns="0" tIns="0" rIns="0" bIns="0" rtlCol="0" anchor="t">
            <a:spAutoFit/>
          </a:bodyPr>
          <a:lstStyle/>
          <a:p>
            <a:pPr algn="l">
              <a:lnSpc>
                <a:spcPts val="9169"/>
              </a:lnSpc>
            </a:pPr>
            <a:r>
              <a:rPr lang="en-US" sz="6549">
                <a:solidFill>
                  <a:srgbClr val="0018A8"/>
                </a:solidFill>
                <a:latin typeface="Soho Std 2"/>
                <a:ea typeface="Soho Std 2"/>
                <a:cs typeface="Soho Std 2"/>
                <a:sym typeface="Soho Std 2"/>
              </a:rPr>
              <a:t>Indoor activities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BF0D3E"/>
        </a:solidFill>
        <a:effectLst/>
      </p:bgPr>
    </p:bg>
    <p:spTree>
      <p:nvGrpSpPr>
        <p:cNvPr id="1" name=""/>
        <p:cNvGrpSpPr/>
        <p:nvPr/>
      </p:nvGrpSpPr>
      <p:grpSpPr>
        <a:xfrm>
          <a:off x="0" y="0"/>
          <a:ext cx="0" cy="0"/>
          <a:chOff x="0" y="0"/>
          <a:chExt cx="0" cy="0"/>
        </a:xfrm>
      </p:grpSpPr>
      <p:sp>
        <p:nvSpPr>
          <p:cNvPr id="2" name="Freeform 2"/>
          <p:cNvSpPr/>
          <p:nvPr/>
        </p:nvSpPr>
        <p:spPr>
          <a:xfrm>
            <a:off x="13074186" y="409999"/>
            <a:ext cx="4870720" cy="3653040"/>
          </a:xfrm>
          <a:custGeom>
            <a:avLst/>
            <a:gdLst/>
            <a:ahLst/>
            <a:cxnLst/>
            <a:rect l="l" t="t" r="r" b="b"/>
            <a:pathLst>
              <a:path w="4870720" h="3653040">
                <a:moveTo>
                  <a:pt x="0" y="0"/>
                </a:moveTo>
                <a:lnTo>
                  <a:pt x="4870721" y="0"/>
                </a:lnTo>
                <a:lnTo>
                  <a:pt x="4870721" y="3653040"/>
                </a:lnTo>
                <a:lnTo>
                  <a:pt x="0" y="3653040"/>
                </a:lnTo>
                <a:lnTo>
                  <a:pt x="0" y="0"/>
                </a:lnTo>
                <a:close/>
              </a:path>
            </a:pathLst>
          </a:custGeom>
          <a:blipFill>
            <a:blip r:embed="rId2"/>
            <a:stretch>
              <a:fillRect/>
            </a:stretch>
          </a:blipFill>
        </p:spPr>
        <p:txBody>
          <a:bodyPr/>
          <a:lstStyle/>
          <a:p>
            <a:endParaRPr lang="en-GB"/>
          </a:p>
        </p:txBody>
      </p:sp>
      <p:sp>
        <p:nvSpPr>
          <p:cNvPr id="3" name="Freeform 3"/>
          <p:cNvSpPr/>
          <p:nvPr/>
        </p:nvSpPr>
        <p:spPr>
          <a:xfrm>
            <a:off x="3821674" y="6953749"/>
            <a:ext cx="4220667" cy="3165500"/>
          </a:xfrm>
          <a:custGeom>
            <a:avLst/>
            <a:gdLst/>
            <a:ahLst/>
            <a:cxnLst/>
            <a:rect l="l" t="t" r="r" b="b"/>
            <a:pathLst>
              <a:path w="4220667" h="3165500">
                <a:moveTo>
                  <a:pt x="0" y="0"/>
                </a:moveTo>
                <a:lnTo>
                  <a:pt x="4220667" y="0"/>
                </a:lnTo>
                <a:lnTo>
                  <a:pt x="4220667" y="3165500"/>
                </a:lnTo>
                <a:lnTo>
                  <a:pt x="0" y="3165500"/>
                </a:lnTo>
                <a:lnTo>
                  <a:pt x="0" y="0"/>
                </a:lnTo>
                <a:close/>
              </a:path>
            </a:pathLst>
          </a:custGeom>
          <a:blipFill>
            <a:blip r:embed="rId3"/>
            <a:stretch>
              <a:fillRect l="-6198" r="-6198"/>
            </a:stretch>
          </a:blipFill>
        </p:spPr>
        <p:txBody>
          <a:bodyPr/>
          <a:lstStyle/>
          <a:p>
            <a:endParaRPr lang="en-GB"/>
          </a:p>
        </p:txBody>
      </p:sp>
      <p:sp>
        <p:nvSpPr>
          <p:cNvPr id="4" name="Freeform 4"/>
          <p:cNvSpPr/>
          <p:nvPr/>
        </p:nvSpPr>
        <p:spPr>
          <a:xfrm>
            <a:off x="8203466" y="5898582"/>
            <a:ext cx="4870720" cy="3653040"/>
          </a:xfrm>
          <a:custGeom>
            <a:avLst/>
            <a:gdLst/>
            <a:ahLst/>
            <a:cxnLst/>
            <a:rect l="l" t="t" r="r" b="b"/>
            <a:pathLst>
              <a:path w="4870720" h="3653040">
                <a:moveTo>
                  <a:pt x="0" y="0"/>
                </a:moveTo>
                <a:lnTo>
                  <a:pt x="4870720" y="0"/>
                </a:lnTo>
                <a:lnTo>
                  <a:pt x="4870720" y="3653041"/>
                </a:lnTo>
                <a:lnTo>
                  <a:pt x="0" y="3653041"/>
                </a:lnTo>
                <a:lnTo>
                  <a:pt x="0" y="0"/>
                </a:lnTo>
                <a:close/>
              </a:path>
            </a:pathLst>
          </a:custGeom>
          <a:blipFill>
            <a:blip r:embed="rId4"/>
            <a:stretch>
              <a:fillRect l="-6198" r="-6198"/>
            </a:stretch>
          </a:blipFill>
        </p:spPr>
        <p:txBody>
          <a:bodyPr/>
          <a:lstStyle/>
          <a:p>
            <a:endParaRPr lang="en-GB"/>
          </a:p>
        </p:txBody>
      </p:sp>
      <p:sp>
        <p:nvSpPr>
          <p:cNvPr id="5" name="Freeform 5"/>
          <p:cNvSpPr/>
          <p:nvPr/>
        </p:nvSpPr>
        <p:spPr>
          <a:xfrm>
            <a:off x="4049899" y="4487094"/>
            <a:ext cx="3036437" cy="2277328"/>
          </a:xfrm>
          <a:custGeom>
            <a:avLst/>
            <a:gdLst/>
            <a:ahLst/>
            <a:cxnLst/>
            <a:rect l="l" t="t" r="r" b="b"/>
            <a:pathLst>
              <a:path w="3036437" h="2277328">
                <a:moveTo>
                  <a:pt x="0" y="0"/>
                </a:moveTo>
                <a:lnTo>
                  <a:pt x="3036437" y="0"/>
                </a:lnTo>
                <a:lnTo>
                  <a:pt x="3036437" y="2277328"/>
                </a:lnTo>
                <a:lnTo>
                  <a:pt x="0" y="2277328"/>
                </a:lnTo>
                <a:lnTo>
                  <a:pt x="0" y="0"/>
                </a:lnTo>
                <a:close/>
              </a:path>
            </a:pathLst>
          </a:custGeom>
          <a:blipFill>
            <a:blip r:embed="rId5"/>
            <a:stretch>
              <a:fillRect/>
            </a:stretch>
          </a:blipFill>
        </p:spPr>
        <p:txBody>
          <a:bodyPr/>
          <a:lstStyle/>
          <a:p>
            <a:endParaRPr lang="en-GB"/>
          </a:p>
        </p:txBody>
      </p:sp>
      <p:sp>
        <p:nvSpPr>
          <p:cNvPr id="6" name="Freeform 6"/>
          <p:cNvSpPr/>
          <p:nvPr/>
        </p:nvSpPr>
        <p:spPr>
          <a:xfrm>
            <a:off x="7249657" y="1678056"/>
            <a:ext cx="5339686" cy="4004765"/>
          </a:xfrm>
          <a:custGeom>
            <a:avLst/>
            <a:gdLst/>
            <a:ahLst/>
            <a:cxnLst/>
            <a:rect l="l" t="t" r="r" b="b"/>
            <a:pathLst>
              <a:path w="5339686" h="4004765">
                <a:moveTo>
                  <a:pt x="0" y="0"/>
                </a:moveTo>
                <a:lnTo>
                  <a:pt x="5339687" y="0"/>
                </a:lnTo>
                <a:lnTo>
                  <a:pt x="5339687" y="4004764"/>
                </a:lnTo>
                <a:lnTo>
                  <a:pt x="0" y="4004764"/>
                </a:lnTo>
                <a:lnTo>
                  <a:pt x="0" y="0"/>
                </a:lnTo>
                <a:close/>
              </a:path>
            </a:pathLst>
          </a:custGeom>
          <a:blipFill>
            <a:blip r:embed="rId6"/>
            <a:stretch>
              <a:fillRect/>
            </a:stretch>
          </a:blipFill>
        </p:spPr>
        <p:txBody>
          <a:bodyPr/>
          <a:lstStyle/>
          <a:p>
            <a:endParaRPr lang="en-GB"/>
          </a:p>
        </p:txBody>
      </p:sp>
      <p:sp>
        <p:nvSpPr>
          <p:cNvPr id="7" name="Freeform 7"/>
          <p:cNvSpPr/>
          <p:nvPr/>
        </p:nvSpPr>
        <p:spPr>
          <a:xfrm>
            <a:off x="13401322" y="4562066"/>
            <a:ext cx="4783367" cy="4783367"/>
          </a:xfrm>
          <a:custGeom>
            <a:avLst/>
            <a:gdLst/>
            <a:ahLst/>
            <a:cxnLst/>
            <a:rect l="l" t="t" r="r" b="b"/>
            <a:pathLst>
              <a:path w="4783367" h="4783367">
                <a:moveTo>
                  <a:pt x="0" y="0"/>
                </a:moveTo>
                <a:lnTo>
                  <a:pt x="4783367" y="0"/>
                </a:lnTo>
                <a:lnTo>
                  <a:pt x="4783367" y="4783367"/>
                </a:lnTo>
                <a:lnTo>
                  <a:pt x="0" y="4783367"/>
                </a:lnTo>
                <a:lnTo>
                  <a:pt x="0" y="0"/>
                </a:lnTo>
                <a:close/>
              </a:path>
            </a:pathLst>
          </a:custGeom>
          <a:blipFill>
            <a:blip r:embed="rId7"/>
            <a:stretch>
              <a:fillRect l="-16316" r="-33547"/>
            </a:stretch>
          </a:blipFill>
        </p:spPr>
        <p:txBody>
          <a:bodyPr/>
          <a:lstStyle/>
          <a:p>
            <a:endParaRPr lang="en-GB"/>
          </a:p>
        </p:txBody>
      </p:sp>
      <p:sp>
        <p:nvSpPr>
          <p:cNvPr id="8" name="Freeform 8"/>
          <p:cNvSpPr/>
          <p:nvPr/>
        </p:nvSpPr>
        <p:spPr>
          <a:xfrm>
            <a:off x="566262" y="1678056"/>
            <a:ext cx="2922894" cy="3897192"/>
          </a:xfrm>
          <a:custGeom>
            <a:avLst/>
            <a:gdLst/>
            <a:ahLst/>
            <a:cxnLst/>
            <a:rect l="l" t="t" r="r" b="b"/>
            <a:pathLst>
              <a:path w="2922894" h="3897192">
                <a:moveTo>
                  <a:pt x="0" y="0"/>
                </a:moveTo>
                <a:lnTo>
                  <a:pt x="2922894" y="0"/>
                </a:lnTo>
                <a:lnTo>
                  <a:pt x="2922894" y="3897191"/>
                </a:lnTo>
                <a:lnTo>
                  <a:pt x="0" y="3897191"/>
                </a:lnTo>
                <a:lnTo>
                  <a:pt x="0" y="0"/>
                </a:lnTo>
                <a:close/>
              </a:path>
            </a:pathLst>
          </a:custGeom>
          <a:blipFill>
            <a:blip r:embed="rId8"/>
            <a:stretch>
              <a:fillRect/>
            </a:stretch>
          </a:blipFill>
        </p:spPr>
        <p:txBody>
          <a:bodyPr/>
          <a:lstStyle/>
          <a:p>
            <a:endParaRPr lang="en-GB"/>
          </a:p>
        </p:txBody>
      </p:sp>
      <p:sp>
        <p:nvSpPr>
          <p:cNvPr id="9" name="Freeform 9"/>
          <p:cNvSpPr/>
          <p:nvPr/>
        </p:nvSpPr>
        <p:spPr>
          <a:xfrm>
            <a:off x="3613116" y="1678056"/>
            <a:ext cx="3512581" cy="2634436"/>
          </a:xfrm>
          <a:custGeom>
            <a:avLst/>
            <a:gdLst/>
            <a:ahLst/>
            <a:cxnLst/>
            <a:rect l="l" t="t" r="r" b="b"/>
            <a:pathLst>
              <a:path w="3512581" h="2634436">
                <a:moveTo>
                  <a:pt x="0" y="0"/>
                </a:moveTo>
                <a:lnTo>
                  <a:pt x="3512581" y="0"/>
                </a:lnTo>
                <a:lnTo>
                  <a:pt x="3512581" y="2634436"/>
                </a:lnTo>
                <a:lnTo>
                  <a:pt x="0" y="2634436"/>
                </a:lnTo>
                <a:lnTo>
                  <a:pt x="0" y="0"/>
                </a:lnTo>
                <a:close/>
              </a:path>
            </a:pathLst>
          </a:custGeom>
          <a:blipFill>
            <a:blip r:embed="rId9"/>
            <a:stretch>
              <a:fillRect/>
            </a:stretch>
          </a:blipFill>
        </p:spPr>
        <p:txBody>
          <a:bodyPr/>
          <a:lstStyle/>
          <a:p>
            <a:endParaRPr lang="en-GB"/>
          </a:p>
        </p:txBody>
      </p:sp>
      <p:sp>
        <p:nvSpPr>
          <p:cNvPr id="10" name="Freeform 10"/>
          <p:cNvSpPr/>
          <p:nvPr/>
        </p:nvSpPr>
        <p:spPr>
          <a:xfrm>
            <a:off x="475370" y="5898582"/>
            <a:ext cx="3104677" cy="4147617"/>
          </a:xfrm>
          <a:custGeom>
            <a:avLst/>
            <a:gdLst/>
            <a:ahLst/>
            <a:cxnLst/>
            <a:rect l="l" t="t" r="r" b="b"/>
            <a:pathLst>
              <a:path w="3104677" h="4147617">
                <a:moveTo>
                  <a:pt x="0" y="0"/>
                </a:moveTo>
                <a:lnTo>
                  <a:pt x="3104677" y="0"/>
                </a:lnTo>
                <a:lnTo>
                  <a:pt x="3104677" y="4147617"/>
                </a:lnTo>
                <a:lnTo>
                  <a:pt x="0" y="4147617"/>
                </a:lnTo>
                <a:lnTo>
                  <a:pt x="0" y="0"/>
                </a:lnTo>
                <a:close/>
              </a:path>
            </a:pathLst>
          </a:custGeom>
          <a:blipFill>
            <a:blip r:embed="rId10"/>
            <a:stretch>
              <a:fillRect/>
            </a:stretch>
          </a:blipFill>
        </p:spPr>
        <p:txBody>
          <a:bodyPr/>
          <a:lstStyle/>
          <a:p>
            <a:endParaRPr lang="en-GB"/>
          </a:p>
        </p:txBody>
      </p:sp>
      <p:sp>
        <p:nvSpPr>
          <p:cNvPr id="11" name="TextBox 11"/>
          <p:cNvSpPr txBox="1"/>
          <p:nvPr/>
        </p:nvSpPr>
        <p:spPr>
          <a:xfrm>
            <a:off x="566262" y="434724"/>
            <a:ext cx="8441334" cy="1243332"/>
          </a:xfrm>
          <a:prstGeom prst="rect">
            <a:avLst/>
          </a:prstGeom>
        </p:spPr>
        <p:txBody>
          <a:bodyPr lIns="0" tIns="0" rIns="0" bIns="0" rtlCol="0" anchor="t">
            <a:spAutoFit/>
          </a:bodyPr>
          <a:lstStyle/>
          <a:p>
            <a:pPr algn="l">
              <a:lnSpc>
                <a:spcPts val="9169"/>
              </a:lnSpc>
            </a:pPr>
            <a:r>
              <a:rPr lang="en-US" sz="6549">
                <a:solidFill>
                  <a:srgbClr val="FFFFFF"/>
                </a:solidFill>
                <a:latin typeface="Soho Std 2"/>
                <a:ea typeface="Soho Std 2"/>
                <a:cs typeface="Soho Std 2"/>
                <a:sym typeface="Soho Std 2"/>
              </a:rPr>
              <a:t>Outdoor activities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18A8"/>
        </a:solidFill>
        <a:effectLst/>
      </p:bgPr>
    </p:bg>
    <p:spTree>
      <p:nvGrpSpPr>
        <p:cNvPr id="1" name=""/>
        <p:cNvGrpSpPr/>
        <p:nvPr/>
      </p:nvGrpSpPr>
      <p:grpSpPr>
        <a:xfrm>
          <a:off x="0" y="0"/>
          <a:ext cx="0" cy="0"/>
          <a:chOff x="0" y="0"/>
          <a:chExt cx="0" cy="0"/>
        </a:xfrm>
      </p:grpSpPr>
      <p:sp>
        <p:nvSpPr>
          <p:cNvPr id="2" name="Freeform 2"/>
          <p:cNvSpPr/>
          <p:nvPr/>
        </p:nvSpPr>
        <p:spPr>
          <a:xfrm flipH="1">
            <a:off x="0" y="9657471"/>
            <a:ext cx="18288000" cy="629529"/>
          </a:xfrm>
          <a:custGeom>
            <a:avLst/>
            <a:gdLst/>
            <a:ahLst/>
            <a:cxnLst/>
            <a:rect l="l" t="t" r="r" b="b"/>
            <a:pathLst>
              <a:path w="18288000" h="629529">
                <a:moveTo>
                  <a:pt x="18288000" y="0"/>
                </a:moveTo>
                <a:lnTo>
                  <a:pt x="0" y="0"/>
                </a:lnTo>
                <a:lnTo>
                  <a:pt x="0" y="629529"/>
                </a:lnTo>
                <a:lnTo>
                  <a:pt x="18288000" y="629529"/>
                </a:lnTo>
                <a:lnTo>
                  <a:pt x="18288000" y="0"/>
                </a:lnTo>
                <a:close/>
              </a:path>
            </a:pathLst>
          </a:custGeom>
          <a:blipFill>
            <a:blip r:embed="rId2"/>
            <a:stretch>
              <a:fillRect b="-626257"/>
            </a:stretch>
          </a:blipFill>
        </p:spPr>
        <p:txBody>
          <a:bodyPr/>
          <a:lstStyle/>
          <a:p>
            <a:endParaRPr lang="en-GB"/>
          </a:p>
        </p:txBody>
      </p:sp>
      <p:grpSp>
        <p:nvGrpSpPr>
          <p:cNvPr id="3" name="Group 3"/>
          <p:cNvGrpSpPr/>
          <p:nvPr/>
        </p:nvGrpSpPr>
        <p:grpSpPr>
          <a:xfrm>
            <a:off x="507890" y="2057400"/>
            <a:ext cx="16828077" cy="6437168"/>
            <a:chOff x="0" y="0"/>
            <a:chExt cx="4432086" cy="1695386"/>
          </a:xfrm>
        </p:grpSpPr>
        <p:sp>
          <p:nvSpPr>
            <p:cNvPr id="4" name="Freeform 4"/>
            <p:cNvSpPr/>
            <p:nvPr/>
          </p:nvSpPr>
          <p:spPr>
            <a:xfrm>
              <a:off x="0" y="0"/>
              <a:ext cx="4432086" cy="1695386"/>
            </a:xfrm>
            <a:custGeom>
              <a:avLst/>
              <a:gdLst/>
              <a:ahLst/>
              <a:cxnLst/>
              <a:rect l="l" t="t" r="r" b="b"/>
              <a:pathLst>
                <a:path w="4432086" h="1695386">
                  <a:moveTo>
                    <a:pt x="0" y="0"/>
                  </a:moveTo>
                  <a:lnTo>
                    <a:pt x="4432086" y="0"/>
                  </a:lnTo>
                  <a:lnTo>
                    <a:pt x="4432086" y="1695386"/>
                  </a:lnTo>
                  <a:lnTo>
                    <a:pt x="0" y="1695386"/>
                  </a:lnTo>
                  <a:close/>
                </a:path>
              </a:pathLst>
            </a:custGeom>
            <a:solidFill>
              <a:srgbClr val="FFFFFF"/>
            </a:solidFill>
          </p:spPr>
          <p:txBody>
            <a:bodyPr/>
            <a:lstStyle/>
            <a:p>
              <a:endParaRPr lang="en-GB"/>
            </a:p>
          </p:txBody>
        </p:sp>
        <p:sp>
          <p:nvSpPr>
            <p:cNvPr id="5" name="TextBox 5"/>
            <p:cNvSpPr txBox="1"/>
            <p:nvPr/>
          </p:nvSpPr>
          <p:spPr>
            <a:xfrm>
              <a:off x="0" y="-76200"/>
              <a:ext cx="4432086" cy="1771586"/>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723557" y="2400377"/>
            <a:ext cx="16290980" cy="5823609"/>
          </a:xfrm>
          <a:custGeom>
            <a:avLst/>
            <a:gdLst/>
            <a:ahLst/>
            <a:cxnLst/>
            <a:rect l="l" t="t" r="r" b="b"/>
            <a:pathLst>
              <a:path w="16290980" h="5823609">
                <a:moveTo>
                  <a:pt x="0" y="0"/>
                </a:moveTo>
                <a:lnTo>
                  <a:pt x="16290980" y="0"/>
                </a:lnTo>
                <a:lnTo>
                  <a:pt x="16290980" y="5823609"/>
                </a:lnTo>
                <a:lnTo>
                  <a:pt x="0" y="5823609"/>
                </a:lnTo>
                <a:lnTo>
                  <a:pt x="0" y="0"/>
                </a:lnTo>
                <a:close/>
              </a:path>
            </a:pathLst>
          </a:custGeom>
          <a:blipFill>
            <a:blip r:embed="rId3"/>
            <a:stretch>
              <a:fillRect/>
            </a:stretch>
          </a:blipFill>
        </p:spPr>
        <p:txBody>
          <a:bodyPr/>
          <a:lstStyle/>
          <a:p>
            <a:endParaRPr lang="en-GB"/>
          </a:p>
        </p:txBody>
      </p:sp>
      <p:sp>
        <p:nvSpPr>
          <p:cNvPr id="7" name="TextBox 7"/>
          <p:cNvSpPr txBox="1"/>
          <p:nvPr/>
        </p:nvSpPr>
        <p:spPr>
          <a:xfrm>
            <a:off x="723557" y="283209"/>
            <a:ext cx="10926595" cy="1243332"/>
          </a:xfrm>
          <a:prstGeom prst="rect">
            <a:avLst/>
          </a:prstGeom>
        </p:spPr>
        <p:txBody>
          <a:bodyPr lIns="0" tIns="0" rIns="0" bIns="0" rtlCol="0" anchor="t">
            <a:spAutoFit/>
          </a:bodyPr>
          <a:lstStyle/>
          <a:p>
            <a:pPr algn="l">
              <a:lnSpc>
                <a:spcPts val="9169"/>
              </a:lnSpc>
            </a:pPr>
            <a:r>
              <a:rPr lang="en-US" sz="6549">
                <a:solidFill>
                  <a:srgbClr val="FFFFFF"/>
                </a:solidFill>
                <a:latin typeface="Soho Std 2"/>
                <a:ea typeface="Soho Std 2"/>
                <a:cs typeface="Soho Std 2"/>
                <a:sym typeface="Soho Std 2"/>
              </a:rPr>
              <a:t>A sample programme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C72C"/>
        </a:solidFill>
        <a:effectLst/>
      </p:bgPr>
    </p:bg>
    <p:spTree>
      <p:nvGrpSpPr>
        <p:cNvPr id="1" name=""/>
        <p:cNvGrpSpPr/>
        <p:nvPr/>
      </p:nvGrpSpPr>
      <p:grpSpPr>
        <a:xfrm>
          <a:off x="0" y="0"/>
          <a:ext cx="0" cy="0"/>
          <a:chOff x="0" y="0"/>
          <a:chExt cx="0" cy="0"/>
        </a:xfrm>
      </p:grpSpPr>
      <p:sp>
        <p:nvSpPr>
          <p:cNvPr id="2" name="Freeform 2"/>
          <p:cNvSpPr/>
          <p:nvPr/>
        </p:nvSpPr>
        <p:spPr>
          <a:xfrm>
            <a:off x="482865" y="2940500"/>
            <a:ext cx="9009073" cy="5979400"/>
          </a:xfrm>
          <a:custGeom>
            <a:avLst/>
            <a:gdLst/>
            <a:ahLst/>
            <a:cxnLst/>
            <a:rect l="l" t="t" r="r" b="b"/>
            <a:pathLst>
              <a:path w="9009073" h="5979400">
                <a:moveTo>
                  <a:pt x="0" y="0"/>
                </a:moveTo>
                <a:lnTo>
                  <a:pt x="9009073" y="0"/>
                </a:lnTo>
                <a:lnTo>
                  <a:pt x="9009073" y="5979400"/>
                </a:lnTo>
                <a:lnTo>
                  <a:pt x="0" y="5979400"/>
                </a:lnTo>
                <a:lnTo>
                  <a:pt x="0" y="0"/>
                </a:lnTo>
                <a:close/>
              </a:path>
            </a:pathLst>
          </a:custGeom>
          <a:blipFill>
            <a:blip r:embed="rId2"/>
            <a:stretch>
              <a:fillRect r="-2122" b="-2705"/>
            </a:stretch>
          </a:blipFill>
        </p:spPr>
        <p:txBody>
          <a:bodyPr/>
          <a:lstStyle/>
          <a:p>
            <a:endParaRPr lang="en-GB"/>
          </a:p>
        </p:txBody>
      </p:sp>
      <p:grpSp>
        <p:nvGrpSpPr>
          <p:cNvPr id="3" name="Group 3"/>
          <p:cNvGrpSpPr/>
          <p:nvPr/>
        </p:nvGrpSpPr>
        <p:grpSpPr>
          <a:xfrm>
            <a:off x="300337" y="2750778"/>
            <a:ext cx="9384020" cy="6331938"/>
            <a:chOff x="0" y="0"/>
            <a:chExt cx="2836412" cy="1913890"/>
          </a:xfrm>
        </p:grpSpPr>
        <p:sp>
          <p:nvSpPr>
            <p:cNvPr id="4" name="Freeform 4"/>
            <p:cNvSpPr/>
            <p:nvPr/>
          </p:nvSpPr>
          <p:spPr>
            <a:xfrm>
              <a:off x="0" y="0"/>
              <a:ext cx="2836412" cy="1913890"/>
            </a:xfrm>
            <a:custGeom>
              <a:avLst/>
              <a:gdLst/>
              <a:ahLst/>
              <a:cxnLst/>
              <a:rect l="l" t="t" r="r" b="b"/>
              <a:pathLst>
                <a:path w="2836412" h="1913890">
                  <a:moveTo>
                    <a:pt x="2711952" y="59690"/>
                  </a:moveTo>
                  <a:cubicBezTo>
                    <a:pt x="2747512" y="59690"/>
                    <a:pt x="2776722" y="88900"/>
                    <a:pt x="2776722" y="124460"/>
                  </a:cubicBezTo>
                  <a:lnTo>
                    <a:pt x="2776722" y="1789430"/>
                  </a:lnTo>
                  <a:cubicBezTo>
                    <a:pt x="2776722" y="1824990"/>
                    <a:pt x="2747512" y="1854200"/>
                    <a:pt x="2711952" y="1854200"/>
                  </a:cubicBezTo>
                  <a:lnTo>
                    <a:pt x="124460" y="1854200"/>
                  </a:lnTo>
                  <a:cubicBezTo>
                    <a:pt x="88900" y="1854200"/>
                    <a:pt x="59690" y="1824990"/>
                    <a:pt x="59690" y="1789430"/>
                  </a:cubicBezTo>
                  <a:lnTo>
                    <a:pt x="59690" y="124460"/>
                  </a:lnTo>
                  <a:cubicBezTo>
                    <a:pt x="59690" y="88900"/>
                    <a:pt x="88900" y="59690"/>
                    <a:pt x="124460" y="59690"/>
                  </a:cubicBezTo>
                  <a:lnTo>
                    <a:pt x="2711952" y="59690"/>
                  </a:lnTo>
                  <a:moveTo>
                    <a:pt x="2711952" y="0"/>
                  </a:moveTo>
                  <a:lnTo>
                    <a:pt x="124460" y="0"/>
                  </a:lnTo>
                  <a:cubicBezTo>
                    <a:pt x="55880" y="0"/>
                    <a:pt x="0" y="55880"/>
                    <a:pt x="0" y="124460"/>
                  </a:cubicBezTo>
                  <a:lnTo>
                    <a:pt x="0" y="1789430"/>
                  </a:lnTo>
                  <a:cubicBezTo>
                    <a:pt x="0" y="1858010"/>
                    <a:pt x="55880" y="1913890"/>
                    <a:pt x="124460" y="1913890"/>
                  </a:cubicBezTo>
                  <a:lnTo>
                    <a:pt x="2711952" y="1913890"/>
                  </a:lnTo>
                  <a:cubicBezTo>
                    <a:pt x="2780532" y="1913890"/>
                    <a:pt x="2836412" y="1858010"/>
                    <a:pt x="2836412" y="1789430"/>
                  </a:cubicBezTo>
                  <a:lnTo>
                    <a:pt x="2836412" y="124460"/>
                  </a:lnTo>
                  <a:cubicBezTo>
                    <a:pt x="2836412" y="55880"/>
                    <a:pt x="2780532" y="0"/>
                    <a:pt x="2711952" y="0"/>
                  </a:cubicBezTo>
                  <a:close/>
                </a:path>
              </a:pathLst>
            </a:custGeom>
            <a:solidFill>
              <a:srgbClr val="0700E6"/>
            </a:solidFill>
          </p:spPr>
          <p:txBody>
            <a:bodyPr/>
            <a:lstStyle/>
            <a:p>
              <a:endParaRPr lang="en-GB"/>
            </a:p>
          </p:txBody>
        </p:sp>
      </p:grpSp>
      <p:sp>
        <p:nvSpPr>
          <p:cNvPr id="5" name="Freeform 5"/>
          <p:cNvSpPr/>
          <p:nvPr/>
        </p:nvSpPr>
        <p:spPr>
          <a:xfrm>
            <a:off x="10774896" y="1038225"/>
            <a:ext cx="6334428" cy="4025991"/>
          </a:xfrm>
          <a:custGeom>
            <a:avLst/>
            <a:gdLst/>
            <a:ahLst/>
            <a:cxnLst/>
            <a:rect l="l" t="t" r="r" b="b"/>
            <a:pathLst>
              <a:path w="6334428" h="4025991">
                <a:moveTo>
                  <a:pt x="0" y="0"/>
                </a:moveTo>
                <a:lnTo>
                  <a:pt x="6334429" y="0"/>
                </a:lnTo>
                <a:lnTo>
                  <a:pt x="6334429" y="4025991"/>
                </a:lnTo>
                <a:lnTo>
                  <a:pt x="0" y="4025991"/>
                </a:lnTo>
                <a:lnTo>
                  <a:pt x="0" y="0"/>
                </a:lnTo>
                <a:close/>
              </a:path>
            </a:pathLst>
          </a:custGeom>
          <a:blipFill>
            <a:blip r:embed="rId3"/>
            <a:stretch>
              <a:fillRect t="-2817" b="-2205"/>
            </a:stretch>
          </a:blipFill>
        </p:spPr>
        <p:txBody>
          <a:bodyPr/>
          <a:lstStyle/>
          <a:p>
            <a:endParaRPr lang="en-GB"/>
          </a:p>
        </p:txBody>
      </p:sp>
      <p:grpSp>
        <p:nvGrpSpPr>
          <p:cNvPr id="6" name="Group 6"/>
          <p:cNvGrpSpPr/>
          <p:nvPr/>
        </p:nvGrpSpPr>
        <p:grpSpPr>
          <a:xfrm>
            <a:off x="10630162" y="915269"/>
            <a:ext cx="6661484" cy="4333114"/>
            <a:chOff x="0" y="0"/>
            <a:chExt cx="2013499" cy="1309726"/>
          </a:xfrm>
        </p:grpSpPr>
        <p:sp>
          <p:nvSpPr>
            <p:cNvPr id="7" name="Freeform 7"/>
            <p:cNvSpPr/>
            <p:nvPr/>
          </p:nvSpPr>
          <p:spPr>
            <a:xfrm>
              <a:off x="0" y="0"/>
              <a:ext cx="2013499" cy="1309726"/>
            </a:xfrm>
            <a:custGeom>
              <a:avLst/>
              <a:gdLst/>
              <a:ahLst/>
              <a:cxnLst/>
              <a:rect l="l" t="t" r="r" b="b"/>
              <a:pathLst>
                <a:path w="2013499" h="1309726">
                  <a:moveTo>
                    <a:pt x="1889039" y="59690"/>
                  </a:moveTo>
                  <a:cubicBezTo>
                    <a:pt x="1924599" y="59690"/>
                    <a:pt x="1953809" y="88900"/>
                    <a:pt x="1953809" y="124460"/>
                  </a:cubicBezTo>
                  <a:lnTo>
                    <a:pt x="1953809" y="1185266"/>
                  </a:lnTo>
                  <a:cubicBezTo>
                    <a:pt x="1953809" y="1220826"/>
                    <a:pt x="1924599" y="1250036"/>
                    <a:pt x="1889039" y="1250036"/>
                  </a:cubicBezTo>
                  <a:lnTo>
                    <a:pt x="124460" y="1250036"/>
                  </a:lnTo>
                  <a:cubicBezTo>
                    <a:pt x="88900" y="1250036"/>
                    <a:pt x="59690" y="1220826"/>
                    <a:pt x="59690" y="1185266"/>
                  </a:cubicBezTo>
                  <a:lnTo>
                    <a:pt x="59690" y="124460"/>
                  </a:lnTo>
                  <a:cubicBezTo>
                    <a:pt x="59690" y="88900"/>
                    <a:pt x="88900" y="59690"/>
                    <a:pt x="124460" y="59690"/>
                  </a:cubicBezTo>
                  <a:lnTo>
                    <a:pt x="1889039" y="59690"/>
                  </a:lnTo>
                  <a:moveTo>
                    <a:pt x="1889039" y="0"/>
                  </a:moveTo>
                  <a:lnTo>
                    <a:pt x="124460" y="0"/>
                  </a:lnTo>
                  <a:cubicBezTo>
                    <a:pt x="55880" y="0"/>
                    <a:pt x="0" y="55880"/>
                    <a:pt x="0" y="124460"/>
                  </a:cubicBezTo>
                  <a:lnTo>
                    <a:pt x="0" y="1185266"/>
                  </a:lnTo>
                  <a:cubicBezTo>
                    <a:pt x="0" y="1253846"/>
                    <a:pt x="55880" y="1309726"/>
                    <a:pt x="124460" y="1309726"/>
                  </a:cubicBezTo>
                  <a:lnTo>
                    <a:pt x="1889039" y="1309726"/>
                  </a:lnTo>
                  <a:cubicBezTo>
                    <a:pt x="1957619" y="1309726"/>
                    <a:pt x="2013499" y="1253846"/>
                    <a:pt x="2013499" y="1185266"/>
                  </a:cubicBezTo>
                  <a:lnTo>
                    <a:pt x="2013499" y="124460"/>
                  </a:lnTo>
                  <a:cubicBezTo>
                    <a:pt x="2013499" y="55880"/>
                    <a:pt x="1957619" y="0"/>
                    <a:pt x="1889039" y="0"/>
                  </a:cubicBezTo>
                  <a:close/>
                </a:path>
              </a:pathLst>
            </a:custGeom>
            <a:solidFill>
              <a:srgbClr val="0700E6"/>
            </a:solidFill>
          </p:spPr>
          <p:txBody>
            <a:bodyPr/>
            <a:lstStyle/>
            <a:p>
              <a:endParaRPr lang="en-GB"/>
            </a:p>
          </p:txBody>
        </p:sp>
      </p:grpSp>
      <p:sp>
        <p:nvSpPr>
          <p:cNvPr id="8" name="Freeform 8"/>
          <p:cNvSpPr/>
          <p:nvPr/>
        </p:nvSpPr>
        <p:spPr>
          <a:xfrm>
            <a:off x="10268148" y="5489831"/>
            <a:ext cx="7347925" cy="4129534"/>
          </a:xfrm>
          <a:custGeom>
            <a:avLst/>
            <a:gdLst/>
            <a:ahLst/>
            <a:cxnLst/>
            <a:rect l="l" t="t" r="r" b="b"/>
            <a:pathLst>
              <a:path w="7347925" h="4129534">
                <a:moveTo>
                  <a:pt x="0" y="0"/>
                </a:moveTo>
                <a:lnTo>
                  <a:pt x="7347925" y="0"/>
                </a:lnTo>
                <a:lnTo>
                  <a:pt x="7347925" y="4129534"/>
                </a:lnTo>
                <a:lnTo>
                  <a:pt x="0" y="4129534"/>
                </a:lnTo>
                <a:lnTo>
                  <a:pt x="0" y="0"/>
                </a:lnTo>
                <a:close/>
              </a:path>
            </a:pathLst>
          </a:custGeom>
          <a:blipFill>
            <a:blip r:embed="rId4"/>
            <a:stretch>
              <a:fillRect/>
            </a:stretch>
          </a:blipFill>
        </p:spPr>
        <p:txBody>
          <a:bodyPr/>
          <a:lstStyle/>
          <a:p>
            <a:endParaRPr lang="en-GB"/>
          </a:p>
        </p:txBody>
      </p:sp>
      <p:grpSp>
        <p:nvGrpSpPr>
          <p:cNvPr id="9" name="Group 9"/>
          <p:cNvGrpSpPr/>
          <p:nvPr/>
        </p:nvGrpSpPr>
        <p:grpSpPr>
          <a:xfrm>
            <a:off x="10133467" y="5388041"/>
            <a:ext cx="7654875" cy="4333114"/>
            <a:chOff x="0" y="0"/>
            <a:chExt cx="2313761" cy="1309726"/>
          </a:xfrm>
        </p:grpSpPr>
        <p:sp>
          <p:nvSpPr>
            <p:cNvPr id="10" name="Freeform 10"/>
            <p:cNvSpPr/>
            <p:nvPr/>
          </p:nvSpPr>
          <p:spPr>
            <a:xfrm>
              <a:off x="0" y="0"/>
              <a:ext cx="2313761" cy="1309726"/>
            </a:xfrm>
            <a:custGeom>
              <a:avLst/>
              <a:gdLst/>
              <a:ahLst/>
              <a:cxnLst/>
              <a:rect l="l" t="t" r="r" b="b"/>
              <a:pathLst>
                <a:path w="2313761" h="1309726">
                  <a:moveTo>
                    <a:pt x="2189300" y="59690"/>
                  </a:moveTo>
                  <a:cubicBezTo>
                    <a:pt x="2224861" y="59690"/>
                    <a:pt x="2254071" y="88900"/>
                    <a:pt x="2254071" y="124460"/>
                  </a:cubicBezTo>
                  <a:lnTo>
                    <a:pt x="2254071" y="1185266"/>
                  </a:lnTo>
                  <a:cubicBezTo>
                    <a:pt x="2254071" y="1220826"/>
                    <a:pt x="2224861" y="1250036"/>
                    <a:pt x="2189300" y="1250036"/>
                  </a:cubicBezTo>
                  <a:lnTo>
                    <a:pt x="124460" y="1250036"/>
                  </a:lnTo>
                  <a:cubicBezTo>
                    <a:pt x="88900" y="1250036"/>
                    <a:pt x="59690" y="1220826"/>
                    <a:pt x="59690" y="1185266"/>
                  </a:cubicBezTo>
                  <a:lnTo>
                    <a:pt x="59690" y="124460"/>
                  </a:lnTo>
                  <a:cubicBezTo>
                    <a:pt x="59690" y="88900"/>
                    <a:pt x="88900" y="59690"/>
                    <a:pt x="124460" y="59690"/>
                  </a:cubicBezTo>
                  <a:lnTo>
                    <a:pt x="2189300" y="59690"/>
                  </a:lnTo>
                  <a:moveTo>
                    <a:pt x="2189300" y="0"/>
                  </a:moveTo>
                  <a:lnTo>
                    <a:pt x="124460" y="0"/>
                  </a:lnTo>
                  <a:cubicBezTo>
                    <a:pt x="55880" y="0"/>
                    <a:pt x="0" y="55880"/>
                    <a:pt x="0" y="124460"/>
                  </a:cubicBezTo>
                  <a:lnTo>
                    <a:pt x="0" y="1185266"/>
                  </a:lnTo>
                  <a:cubicBezTo>
                    <a:pt x="0" y="1253846"/>
                    <a:pt x="55880" y="1309726"/>
                    <a:pt x="124460" y="1309726"/>
                  </a:cubicBezTo>
                  <a:lnTo>
                    <a:pt x="2189301" y="1309726"/>
                  </a:lnTo>
                  <a:cubicBezTo>
                    <a:pt x="2257881" y="1309726"/>
                    <a:pt x="2313761" y="1253846"/>
                    <a:pt x="2313761" y="1185266"/>
                  </a:cubicBezTo>
                  <a:lnTo>
                    <a:pt x="2313761" y="124460"/>
                  </a:lnTo>
                  <a:cubicBezTo>
                    <a:pt x="2313761" y="55880"/>
                    <a:pt x="2257881" y="0"/>
                    <a:pt x="2189300" y="0"/>
                  </a:cubicBezTo>
                  <a:close/>
                </a:path>
              </a:pathLst>
            </a:custGeom>
            <a:solidFill>
              <a:srgbClr val="0700E6"/>
            </a:solidFill>
          </p:spPr>
          <p:txBody>
            <a:bodyPr/>
            <a:lstStyle/>
            <a:p>
              <a:endParaRPr lang="en-GB"/>
            </a:p>
          </p:txBody>
        </p:sp>
      </p:grpSp>
      <p:sp>
        <p:nvSpPr>
          <p:cNvPr id="11" name="TextBox 11"/>
          <p:cNvSpPr txBox="1"/>
          <p:nvPr/>
        </p:nvSpPr>
        <p:spPr>
          <a:xfrm>
            <a:off x="566262" y="434724"/>
            <a:ext cx="7513293" cy="1243332"/>
          </a:xfrm>
          <a:prstGeom prst="rect">
            <a:avLst/>
          </a:prstGeom>
        </p:spPr>
        <p:txBody>
          <a:bodyPr lIns="0" tIns="0" rIns="0" bIns="0" rtlCol="0" anchor="t">
            <a:spAutoFit/>
          </a:bodyPr>
          <a:lstStyle/>
          <a:p>
            <a:pPr algn="l">
              <a:lnSpc>
                <a:spcPts val="9169"/>
              </a:lnSpc>
            </a:pPr>
            <a:r>
              <a:rPr lang="en-US" sz="6549">
                <a:solidFill>
                  <a:srgbClr val="0018A8"/>
                </a:solidFill>
                <a:latin typeface="Soho Std 2"/>
                <a:ea typeface="Soho Std 2"/>
                <a:cs typeface="Soho Std 2"/>
                <a:sym typeface="Soho Std 2"/>
              </a:rPr>
              <a:t>Accommodation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18A8"/>
        </a:solidFill>
        <a:effectLst/>
      </p:bgPr>
    </p:bg>
    <p:spTree>
      <p:nvGrpSpPr>
        <p:cNvPr id="1" name=""/>
        <p:cNvGrpSpPr/>
        <p:nvPr/>
      </p:nvGrpSpPr>
      <p:grpSpPr>
        <a:xfrm>
          <a:off x="0" y="0"/>
          <a:ext cx="0" cy="0"/>
          <a:chOff x="0" y="0"/>
          <a:chExt cx="0" cy="0"/>
        </a:xfrm>
      </p:grpSpPr>
      <p:sp>
        <p:nvSpPr>
          <p:cNvPr id="2" name="Freeform 2"/>
          <p:cNvSpPr/>
          <p:nvPr/>
        </p:nvSpPr>
        <p:spPr>
          <a:xfrm flipH="1">
            <a:off x="0" y="9657471"/>
            <a:ext cx="18288000" cy="629529"/>
          </a:xfrm>
          <a:custGeom>
            <a:avLst/>
            <a:gdLst/>
            <a:ahLst/>
            <a:cxnLst/>
            <a:rect l="l" t="t" r="r" b="b"/>
            <a:pathLst>
              <a:path w="18288000" h="629529">
                <a:moveTo>
                  <a:pt x="18288000" y="0"/>
                </a:moveTo>
                <a:lnTo>
                  <a:pt x="0" y="0"/>
                </a:lnTo>
                <a:lnTo>
                  <a:pt x="0" y="629529"/>
                </a:lnTo>
                <a:lnTo>
                  <a:pt x="18288000" y="629529"/>
                </a:lnTo>
                <a:lnTo>
                  <a:pt x="18288000" y="0"/>
                </a:lnTo>
                <a:close/>
              </a:path>
            </a:pathLst>
          </a:custGeom>
          <a:blipFill>
            <a:blip r:embed="rId2"/>
            <a:stretch>
              <a:fillRect b="-626257"/>
            </a:stretch>
          </a:blipFill>
        </p:spPr>
        <p:txBody>
          <a:bodyPr/>
          <a:lstStyle/>
          <a:p>
            <a:endParaRPr lang="en-GB"/>
          </a:p>
        </p:txBody>
      </p:sp>
      <p:sp>
        <p:nvSpPr>
          <p:cNvPr id="3" name="TextBox 3"/>
          <p:cNvSpPr txBox="1"/>
          <p:nvPr/>
        </p:nvSpPr>
        <p:spPr>
          <a:xfrm>
            <a:off x="723557" y="1635758"/>
            <a:ext cx="16999745" cy="8651242"/>
          </a:xfrm>
          <a:prstGeom prst="rect">
            <a:avLst/>
          </a:prstGeom>
        </p:spPr>
        <p:txBody>
          <a:bodyPr lIns="0" tIns="0" rIns="0" bIns="0" rtlCol="0" anchor="t">
            <a:spAutoFit/>
          </a:bodyPr>
          <a:lstStyle/>
          <a:p>
            <a:pPr algn="l">
              <a:lnSpc>
                <a:spcPts val="6159"/>
              </a:lnSpc>
            </a:pPr>
            <a:r>
              <a:rPr lang="en-US" sz="4399">
                <a:solidFill>
                  <a:srgbClr val="FFFFFF"/>
                </a:solidFill>
                <a:latin typeface="Soho Std 1"/>
                <a:ea typeface="Soho Std 1"/>
                <a:cs typeface="Soho Std 1"/>
                <a:sym typeface="Soho Std 1"/>
              </a:rPr>
              <a:t>Healthy food is an essential part of our residential sports experience.</a:t>
            </a:r>
          </a:p>
          <a:p>
            <a:pPr algn="l">
              <a:lnSpc>
                <a:spcPts val="6159"/>
              </a:lnSpc>
            </a:pPr>
            <a:endParaRPr lang="en-US" sz="4399">
              <a:solidFill>
                <a:srgbClr val="FFFFFF"/>
              </a:solidFill>
              <a:latin typeface="Soho Std 1"/>
              <a:ea typeface="Soho Std 1"/>
              <a:cs typeface="Soho Std 1"/>
              <a:sym typeface="Soho Std 1"/>
            </a:endParaRPr>
          </a:p>
          <a:p>
            <a:pPr algn="l">
              <a:lnSpc>
                <a:spcPts val="6159"/>
              </a:lnSpc>
            </a:pPr>
            <a:r>
              <a:rPr lang="en-US" sz="4399">
                <a:solidFill>
                  <a:srgbClr val="FFFFFF"/>
                </a:solidFill>
                <a:latin typeface="Soho Std 1"/>
                <a:ea typeface="Soho Std 1"/>
                <a:cs typeface="Soho Std 1"/>
                <a:sym typeface="Soho Std 1"/>
              </a:rPr>
              <a:t>We provide;</a:t>
            </a:r>
          </a:p>
          <a:p>
            <a:pPr algn="l">
              <a:lnSpc>
                <a:spcPts val="6159"/>
              </a:lnSpc>
            </a:pPr>
            <a:endParaRPr lang="en-US" sz="4399">
              <a:solidFill>
                <a:srgbClr val="FFFFFF"/>
              </a:solidFill>
              <a:latin typeface="Soho Std 1"/>
              <a:ea typeface="Soho Std 1"/>
              <a:cs typeface="Soho Std 1"/>
              <a:sym typeface="Soho Std 1"/>
            </a:endParaRPr>
          </a:p>
          <a:p>
            <a:pPr marL="949946" lvl="1" indent="-474973" algn="l">
              <a:lnSpc>
                <a:spcPts val="6159"/>
              </a:lnSpc>
              <a:buFont typeface="Arial"/>
              <a:buChar char="•"/>
            </a:pPr>
            <a:r>
              <a:rPr lang="en-US" sz="4399">
                <a:solidFill>
                  <a:srgbClr val="FFFFFF"/>
                </a:solidFill>
                <a:latin typeface="Soho Std 1"/>
                <a:ea typeface="Soho Std 1"/>
                <a:cs typeface="Soho Std 1"/>
                <a:sym typeface="Soho Std 1"/>
              </a:rPr>
              <a:t>High quality, well balanced and nutritious meals and snacks</a:t>
            </a:r>
          </a:p>
          <a:p>
            <a:pPr marL="949946" lvl="1" indent="-474973" algn="l">
              <a:lnSpc>
                <a:spcPts val="6159"/>
              </a:lnSpc>
              <a:buFont typeface="Arial"/>
              <a:buChar char="•"/>
            </a:pPr>
            <a:r>
              <a:rPr lang="en-US" sz="4399">
                <a:solidFill>
                  <a:srgbClr val="FFFFFF"/>
                </a:solidFill>
                <a:latin typeface="Soho Std 1"/>
                <a:ea typeface="Soho Std 1"/>
                <a:cs typeface="Soho Std 1"/>
                <a:sym typeface="Soho Std 1"/>
              </a:rPr>
              <a:t>All food is freshly prepared on site</a:t>
            </a:r>
          </a:p>
          <a:p>
            <a:pPr marL="949946" lvl="1" indent="-474973" algn="l">
              <a:lnSpc>
                <a:spcPts val="6159"/>
              </a:lnSpc>
              <a:buFont typeface="Arial"/>
              <a:buChar char="•"/>
            </a:pPr>
            <a:r>
              <a:rPr lang="en-US" sz="4399">
                <a:solidFill>
                  <a:srgbClr val="FFFFFF"/>
                </a:solidFill>
                <a:latin typeface="Soho Std 1"/>
                <a:ea typeface="Soho Std 1"/>
                <a:cs typeface="Soho Std 1"/>
                <a:sym typeface="Soho Std 1"/>
              </a:rPr>
              <a:t>Tailored meals to suit specialist dietary requirements</a:t>
            </a:r>
          </a:p>
          <a:p>
            <a:pPr marL="949946" lvl="1" indent="-474973" algn="l">
              <a:lnSpc>
                <a:spcPts val="6159"/>
              </a:lnSpc>
              <a:buFont typeface="Arial"/>
              <a:buChar char="•"/>
            </a:pPr>
            <a:r>
              <a:rPr lang="en-US" sz="4399">
                <a:solidFill>
                  <a:srgbClr val="FFFFFF"/>
                </a:solidFill>
                <a:latin typeface="Soho Std 1"/>
                <a:ea typeface="Soho Std 1"/>
                <a:cs typeface="Soho Std 1"/>
                <a:sym typeface="Soho Std 1"/>
              </a:rPr>
              <a:t>Excellent dining facilities</a:t>
            </a:r>
          </a:p>
          <a:p>
            <a:pPr algn="l">
              <a:lnSpc>
                <a:spcPts val="6159"/>
              </a:lnSpc>
            </a:pPr>
            <a:endParaRPr lang="en-US" sz="4399">
              <a:solidFill>
                <a:srgbClr val="FFFFFF"/>
              </a:solidFill>
              <a:latin typeface="Soho Std 1"/>
              <a:ea typeface="Soho Std 1"/>
              <a:cs typeface="Soho Std 1"/>
              <a:sym typeface="Soho Std 1"/>
            </a:endParaRPr>
          </a:p>
          <a:p>
            <a:pPr algn="l">
              <a:lnSpc>
                <a:spcPts val="6159"/>
              </a:lnSpc>
            </a:pPr>
            <a:endParaRPr lang="en-US" sz="4399">
              <a:solidFill>
                <a:srgbClr val="FFFFFF"/>
              </a:solidFill>
              <a:latin typeface="Soho Std 1"/>
              <a:ea typeface="Soho Std 1"/>
              <a:cs typeface="Soho Std 1"/>
              <a:sym typeface="Soho Std 1"/>
            </a:endParaRPr>
          </a:p>
        </p:txBody>
      </p:sp>
      <p:sp>
        <p:nvSpPr>
          <p:cNvPr id="4" name="TextBox 4"/>
          <p:cNvSpPr txBox="1"/>
          <p:nvPr/>
        </p:nvSpPr>
        <p:spPr>
          <a:xfrm>
            <a:off x="723557" y="283209"/>
            <a:ext cx="13254560" cy="1243332"/>
          </a:xfrm>
          <a:prstGeom prst="rect">
            <a:avLst/>
          </a:prstGeom>
        </p:spPr>
        <p:txBody>
          <a:bodyPr lIns="0" tIns="0" rIns="0" bIns="0" rtlCol="0" anchor="t">
            <a:spAutoFit/>
          </a:bodyPr>
          <a:lstStyle/>
          <a:p>
            <a:pPr algn="l">
              <a:lnSpc>
                <a:spcPts val="9169"/>
              </a:lnSpc>
            </a:pPr>
            <a:r>
              <a:rPr lang="en-US" sz="6549">
                <a:solidFill>
                  <a:srgbClr val="FFFFFF"/>
                </a:solidFill>
                <a:latin typeface="Soho Std 2"/>
                <a:ea typeface="Soho Std 2"/>
                <a:cs typeface="Soho Std 2"/>
                <a:sym typeface="Soho Std 2"/>
              </a:rPr>
              <a:t>Catering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C72C"/>
        </a:solidFill>
        <a:effectLst/>
      </p:bgPr>
    </p:bg>
    <p:spTree>
      <p:nvGrpSpPr>
        <p:cNvPr id="1" name=""/>
        <p:cNvGrpSpPr/>
        <p:nvPr/>
      </p:nvGrpSpPr>
      <p:grpSpPr>
        <a:xfrm>
          <a:off x="0" y="0"/>
          <a:ext cx="0" cy="0"/>
          <a:chOff x="0" y="0"/>
          <a:chExt cx="0" cy="0"/>
        </a:xfrm>
      </p:grpSpPr>
      <p:grpSp>
        <p:nvGrpSpPr>
          <p:cNvPr id="2" name="Group 2"/>
          <p:cNvGrpSpPr/>
          <p:nvPr/>
        </p:nvGrpSpPr>
        <p:grpSpPr>
          <a:xfrm>
            <a:off x="10475733" y="1079409"/>
            <a:ext cx="6405275" cy="4025991"/>
            <a:chOff x="0" y="0"/>
            <a:chExt cx="8540366" cy="5367988"/>
          </a:xfrm>
        </p:grpSpPr>
        <p:pic>
          <p:nvPicPr>
            <p:cNvPr id="3" name="Picture 3"/>
            <p:cNvPicPr>
              <a:picLocks noChangeAspect="1"/>
            </p:cNvPicPr>
            <p:nvPr/>
          </p:nvPicPr>
          <p:blipFill>
            <a:blip r:embed="rId2"/>
            <a:srcRect t="2829" b="2829"/>
            <a:stretch>
              <a:fillRect/>
            </a:stretch>
          </p:blipFill>
          <p:spPr>
            <a:xfrm>
              <a:off x="0" y="0"/>
              <a:ext cx="8540366" cy="5367988"/>
            </a:xfrm>
            <a:prstGeom prst="rect">
              <a:avLst/>
            </a:prstGeom>
          </p:spPr>
        </p:pic>
      </p:grpSp>
      <p:grpSp>
        <p:nvGrpSpPr>
          <p:cNvPr id="4" name="Group 4"/>
          <p:cNvGrpSpPr/>
          <p:nvPr/>
        </p:nvGrpSpPr>
        <p:grpSpPr>
          <a:xfrm>
            <a:off x="10347628" y="925847"/>
            <a:ext cx="6661484" cy="4333114"/>
            <a:chOff x="0" y="0"/>
            <a:chExt cx="2013499" cy="1309726"/>
          </a:xfrm>
        </p:grpSpPr>
        <p:sp>
          <p:nvSpPr>
            <p:cNvPr id="5" name="Freeform 5"/>
            <p:cNvSpPr/>
            <p:nvPr/>
          </p:nvSpPr>
          <p:spPr>
            <a:xfrm>
              <a:off x="0" y="0"/>
              <a:ext cx="2013499" cy="1309726"/>
            </a:xfrm>
            <a:custGeom>
              <a:avLst/>
              <a:gdLst/>
              <a:ahLst/>
              <a:cxnLst/>
              <a:rect l="l" t="t" r="r" b="b"/>
              <a:pathLst>
                <a:path w="2013499" h="1309726">
                  <a:moveTo>
                    <a:pt x="1889039" y="59690"/>
                  </a:moveTo>
                  <a:cubicBezTo>
                    <a:pt x="1924599" y="59690"/>
                    <a:pt x="1953809" y="88900"/>
                    <a:pt x="1953809" y="124460"/>
                  </a:cubicBezTo>
                  <a:lnTo>
                    <a:pt x="1953809" y="1185266"/>
                  </a:lnTo>
                  <a:cubicBezTo>
                    <a:pt x="1953809" y="1220826"/>
                    <a:pt x="1924599" y="1250036"/>
                    <a:pt x="1889039" y="1250036"/>
                  </a:cubicBezTo>
                  <a:lnTo>
                    <a:pt x="124460" y="1250036"/>
                  </a:lnTo>
                  <a:cubicBezTo>
                    <a:pt x="88900" y="1250036"/>
                    <a:pt x="59690" y="1220826"/>
                    <a:pt x="59690" y="1185266"/>
                  </a:cubicBezTo>
                  <a:lnTo>
                    <a:pt x="59690" y="124460"/>
                  </a:lnTo>
                  <a:cubicBezTo>
                    <a:pt x="59690" y="88900"/>
                    <a:pt x="88900" y="59690"/>
                    <a:pt x="124460" y="59690"/>
                  </a:cubicBezTo>
                  <a:lnTo>
                    <a:pt x="1889039" y="59690"/>
                  </a:lnTo>
                  <a:moveTo>
                    <a:pt x="1889039" y="0"/>
                  </a:moveTo>
                  <a:lnTo>
                    <a:pt x="124460" y="0"/>
                  </a:lnTo>
                  <a:cubicBezTo>
                    <a:pt x="55880" y="0"/>
                    <a:pt x="0" y="55880"/>
                    <a:pt x="0" y="124460"/>
                  </a:cubicBezTo>
                  <a:lnTo>
                    <a:pt x="0" y="1185266"/>
                  </a:lnTo>
                  <a:cubicBezTo>
                    <a:pt x="0" y="1253846"/>
                    <a:pt x="55880" y="1309726"/>
                    <a:pt x="124460" y="1309726"/>
                  </a:cubicBezTo>
                  <a:lnTo>
                    <a:pt x="1889039" y="1309726"/>
                  </a:lnTo>
                  <a:cubicBezTo>
                    <a:pt x="1957619" y="1309726"/>
                    <a:pt x="2013499" y="1253846"/>
                    <a:pt x="2013499" y="1185266"/>
                  </a:cubicBezTo>
                  <a:lnTo>
                    <a:pt x="2013499" y="124460"/>
                  </a:lnTo>
                  <a:cubicBezTo>
                    <a:pt x="2013499" y="55880"/>
                    <a:pt x="1957619" y="0"/>
                    <a:pt x="1889039" y="0"/>
                  </a:cubicBezTo>
                  <a:close/>
                </a:path>
              </a:pathLst>
            </a:custGeom>
            <a:solidFill>
              <a:srgbClr val="0700E6"/>
            </a:solidFill>
          </p:spPr>
          <p:txBody>
            <a:bodyPr/>
            <a:lstStyle/>
            <a:p>
              <a:endParaRPr lang="en-GB"/>
            </a:p>
          </p:txBody>
        </p:sp>
      </p:grpSp>
      <p:grpSp>
        <p:nvGrpSpPr>
          <p:cNvPr id="6" name="Group 6"/>
          <p:cNvGrpSpPr/>
          <p:nvPr/>
        </p:nvGrpSpPr>
        <p:grpSpPr>
          <a:xfrm>
            <a:off x="468719" y="2899425"/>
            <a:ext cx="9062059" cy="6005673"/>
            <a:chOff x="0" y="0"/>
            <a:chExt cx="12082745" cy="8007564"/>
          </a:xfrm>
        </p:grpSpPr>
        <p:pic>
          <p:nvPicPr>
            <p:cNvPr id="7" name="Picture 7"/>
            <p:cNvPicPr>
              <a:picLocks noChangeAspect="1"/>
            </p:cNvPicPr>
            <p:nvPr/>
          </p:nvPicPr>
          <p:blipFill>
            <a:blip r:embed="rId3"/>
            <a:srcRect t="295" b="295"/>
            <a:stretch>
              <a:fillRect/>
            </a:stretch>
          </p:blipFill>
          <p:spPr>
            <a:xfrm>
              <a:off x="0" y="0"/>
              <a:ext cx="12082745" cy="8007564"/>
            </a:xfrm>
            <a:prstGeom prst="rect">
              <a:avLst/>
            </a:prstGeom>
          </p:spPr>
        </p:pic>
      </p:grpSp>
      <p:grpSp>
        <p:nvGrpSpPr>
          <p:cNvPr id="8" name="Group 8"/>
          <p:cNvGrpSpPr/>
          <p:nvPr/>
        </p:nvGrpSpPr>
        <p:grpSpPr>
          <a:xfrm>
            <a:off x="307738" y="2736292"/>
            <a:ext cx="9384020" cy="6331938"/>
            <a:chOff x="0" y="0"/>
            <a:chExt cx="2836412" cy="1913890"/>
          </a:xfrm>
        </p:grpSpPr>
        <p:sp>
          <p:nvSpPr>
            <p:cNvPr id="9" name="Freeform 9"/>
            <p:cNvSpPr/>
            <p:nvPr/>
          </p:nvSpPr>
          <p:spPr>
            <a:xfrm>
              <a:off x="0" y="0"/>
              <a:ext cx="2836412" cy="1913890"/>
            </a:xfrm>
            <a:custGeom>
              <a:avLst/>
              <a:gdLst/>
              <a:ahLst/>
              <a:cxnLst/>
              <a:rect l="l" t="t" r="r" b="b"/>
              <a:pathLst>
                <a:path w="2836412" h="1913890">
                  <a:moveTo>
                    <a:pt x="2711952" y="59690"/>
                  </a:moveTo>
                  <a:cubicBezTo>
                    <a:pt x="2747512" y="59690"/>
                    <a:pt x="2776722" y="88900"/>
                    <a:pt x="2776722" y="124460"/>
                  </a:cubicBezTo>
                  <a:lnTo>
                    <a:pt x="2776722" y="1789430"/>
                  </a:lnTo>
                  <a:cubicBezTo>
                    <a:pt x="2776722" y="1824990"/>
                    <a:pt x="2747512" y="1854200"/>
                    <a:pt x="2711952" y="1854200"/>
                  </a:cubicBezTo>
                  <a:lnTo>
                    <a:pt x="124460" y="1854200"/>
                  </a:lnTo>
                  <a:cubicBezTo>
                    <a:pt x="88900" y="1854200"/>
                    <a:pt x="59690" y="1824990"/>
                    <a:pt x="59690" y="1789430"/>
                  </a:cubicBezTo>
                  <a:lnTo>
                    <a:pt x="59690" y="124460"/>
                  </a:lnTo>
                  <a:cubicBezTo>
                    <a:pt x="59690" y="88900"/>
                    <a:pt x="88900" y="59690"/>
                    <a:pt x="124460" y="59690"/>
                  </a:cubicBezTo>
                  <a:lnTo>
                    <a:pt x="2711952" y="59690"/>
                  </a:lnTo>
                  <a:moveTo>
                    <a:pt x="2711952" y="0"/>
                  </a:moveTo>
                  <a:lnTo>
                    <a:pt x="124460" y="0"/>
                  </a:lnTo>
                  <a:cubicBezTo>
                    <a:pt x="55880" y="0"/>
                    <a:pt x="0" y="55880"/>
                    <a:pt x="0" y="124460"/>
                  </a:cubicBezTo>
                  <a:lnTo>
                    <a:pt x="0" y="1789430"/>
                  </a:lnTo>
                  <a:cubicBezTo>
                    <a:pt x="0" y="1858010"/>
                    <a:pt x="55880" y="1913890"/>
                    <a:pt x="124460" y="1913890"/>
                  </a:cubicBezTo>
                  <a:lnTo>
                    <a:pt x="2711952" y="1913890"/>
                  </a:lnTo>
                  <a:cubicBezTo>
                    <a:pt x="2780532" y="1913890"/>
                    <a:pt x="2836412" y="1858010"/>
                    <a:pt x="2836412" y="1789430"/>
                  </a:cubicBezTo>
                  <a:lnTo>
                    <a:pt x="2836412" y="124460"/>
                  </a:lnTo>
                  <a:cubicBezTo>
                    <a:pt x="2836412" y="55880"/>
                    <a:pt x="2780532" y="0"/>
                    <a:pt x="2711952" y="0"/>
                  </a:cubicBezTo>
                  <a:close/>
                </a:path>
              </a:pathLst>
            </a:custGeom>
            <a:solidFill>
              <a:srgbClr val="0700E6"/>
            </a:solidFill>
          </p:spPr>
          <p:txBody>
            <a:bodyPr/>
            <a:lstStyle/>
            <a:p>
              <a:endParaRPr lang="en-GB"/>
            </a:p>
          </p:txBody>
        </p:sp>
      </p:grpSp>
      <p:grpSp>
        <p:nvGrpSpPr>
          <p:cNvPr id="10" name="Group 10"/>
          <p:cNvGrpSpPr/>
          <p:nvPr/>
        </p:nvGrpSpPr>
        <p:grpSpPr>
          <a:xfrm>
            <a:off x="10669279" y="5553091"/>
            <a:ext cx="6234494" cy="3981586"/>
            <a:chOff x="0" y="0"/>
            <a:chExt cx="8312659" cy="5308782"/>
          </a:xfrm>
        </p:grpSpPr>
        <p:pic>
          <p:nvPicPr>
            <p:cNvPr id="11" name="Picture 11"/>
            <p:cNvPicPr>
              <a:picLocks noChangeAspect="1"/>
            </p:cNvPicPr>
            <p:nvPr/>
          </p:nvPicPr>
          <p:blipFill>
            <a:blip r:embed="rId4"/>
            <a:srcRect l="1281" t="25095" r="38339" b="23489"/>
            <a:stretch>
              <a:fillRect/>
            </a:stretch>
          </p:blipFill>
          <p:spPr>
            <a:xfrm>
              <a:off x="0" y="0"/>
              <a:ext cx="8312659" cy="5308782"/>
            </a:xfrm>
            <a:prstGeom prst="rect">
              <a:avLst/>
            </a:prstGeom>
          </p:spPr>
        </p:pic>
      </p:grpSp>
      <p:grpSp>
        <p:nvGrpSpPr>
          <p:cNvPr id="12" name="Group 12"/>
          <p:cNvGrpSpPr/>
          <p:nvPr/>
        </p:nvGrpSpPr>
        <p:grpSpPr>
          <a:xfrm>
            <a:off x="10475733" y="5377327"/>
            <a:ext cx="6545326" cy="4333114"/>
            <a:chOff x="0" y="0"/>
            <a:chExt cx="1978388" cy="1309726"/>
          </a:xfrm>
        </p:grpSpPr>
        <p:sp>
          <p:nvSpPr>
            <p:cNvPr id="13" name="Freeform 13"/>
            <p:cNvSpPr/>
            <p:nvPr/>
          </p:nvSpPr>
          <p:spPr>
            <a:xfrm>
              <a:off x="0" y="0"/>
              <a:ext cx="1978389" cy="1309726"/>
            </a:xfrm>
            <a:custGeom>
              <a:avLst/>
              <a:gdLst/>
              <a:ahLst/>
              <a:cxnLst/>
              <a:rect l="l" t="t" r="r" b="b"/>
              <a:pathLst>
                <a:path w="1978389" h="1309726">
                  <a:moveTo>
                    <a:pt x="1853928" y="59690"/>
                  </a:moveTo>
                  <a:cubicBezTo>
                    <a:pt x="1889488" y="59690"/>
                    <a:pt x="1918698" y="88900"/>
                    <a:pt x="1918698" y="124460"/>
                  </a:cubicBezTo>
                  <a:lnTo>
                    <a:pt x="1918698" y="1185266"/>
                  </a:lnTo>
                  <a:cubicBezTo>
                    <a:pt x="1918698" y="1220826"/>
                    <a:pt x="1889488" y="1250036"/>
                    <a:pt x="1853928" y="1250036"/>
                  </a:cubicBezTo>
                  <a:lnTo>
                    <a:pt x="124460" y="1250036"/>
                  </a:lnTo>
                  <a:cubicBezTo>
                    <a:pt x="88900" y="1250036"/>
                    <a:pt x="59690" y="1220826"/>
                    <a:pt x="59690" y="1185266"/>
                  </a:cubicBezTo>
                  <a:lnTo>
                    <a:pt x="59690" y="124460"/>
                  </a:lnTo>
                  <a:cubicBezTo>
                    <a:pt x="59690" y="88900"/>
                    <a:pt x="88900" y="59690"/>
                    <a:pt x="124460" y="59690"/>
                  </a:cubicBezTo>
                  <a:lnTo>
                    <a:pt x="1853928" y="59690"/>
                  </a:lnTo>
                  <a:moveTo>
                    <a:pt x="1853928" y="0"/>
                  </a:moveTo>
                  <a:lnTo>
                    <a:pt x="124460" y="0"/>
                  </a:lnTo>
                  <a:cubicBezTo>
                    <a:pt x="55880" y="0"/>
                    <a:pt x="0" y="55880"/>
                    <a:pt x="0" y="124460"/>
                  </a:cubicBezTo>
                  <a:lnTo>
                    <a:pt x="0" y="1185266"/>
                  </a:lnTo>
                  <a:cubicBezTo>
                    <a:pt x="0" y="1253846"/>
                    <a:pt x="55880" y="1309726"/>
                    <a:pt x="124460" y="1309726"/>
                  </a:cubicBezTo>
                  <a:lnTo>
                    <a:pt x="1853929" y="1309726"/>
                  </a:lnTo>
                  <a:cubicBezTo>
                    <a:pt x="1922508" y="1309726"/>
                    <a:pt x="1978389" y="1253846"/>
                    <a:pt x="1978389" y="1185266"/>
                  </a:cubicBezTo>
                  <a:lnTo>
                    <a:pt x="1978389" y="124460"/>
                  </a:lnTo>
                  <a:cubicBezTo>
                    <a:pt x="1978388" y="55880"/>
                    <a:pt x="1922508" y="0"/>
                    <a:pt x="1853928" y="0"/>
                  </a:cubicBezTo>
                  <a:close/>
                </a:path>
              </a:pathLst>
            </a:custGeom>
            <a:solidFill>
              <a:srgbClr val="0700E6"/>
            </a:solidFill>
          </p:spPr>
          <p:txBody>
            <a:bodyPr/>
            <a:lstStyle/>
            <a:p>
              <a:endParaRPr lang="en-GB"/>
            </a:p>
          </p:txBody>
        </p:sp>
      </p:grpSp>
      <p:sp>
        <p:nvSpPr>
          <p:cNvPr id="14" name="TextBox 14"/>
          <p:cNvSpPr txBox="1"/>
          <p:nvPr/>
        </p:nvSpPr>
        <p:spPr>
          <a:xfrm>
            <a:off x="566262" y="434724"/>
            <a:ext cx="7513293" cy="1243332"/>
          </a:xfrm>
          <a:prstGeom prst="rect">
            <a:avLst/>
          </a:prstGeom>
        </p:spPr>
        <p:txBody>
          <a:bodyPr lIns="0" tIns="0" rIns="0" bIns="0" rtlCol="0" anchor="t">
            <a:spAutoFit/>
          </a:bodyPr>
          <a:lstStyle/>
          <a:p>
            <a:pPr algn="l">
              <a:lnSpc>
                <a:spcPts val="9169"/>
              </a:lnSpc>
            </a:pPr>
            <a:r>
              <a:rPr lang="en-US" sz="6549">
                <a:solidFill>
                  <a:srgbClr val="0018A8"/>
                </a:solidFill>
                <a:latin typeface="Soho Std 2"/>
                <a:ea typeface="Soho Std 2"/>
                <a:cs typeface="Soho Std 2"/>
                <a:sym typeface="Soho Std 2"/>
              </a:rPr>
              <a:t>Catering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18A8"/>
        </a:solidFill>
        <a:effectLst/>
      </p:bgPr>
    </p:bg>
    <p:spTree>
      <p:nvGrpSpPr>
        <p:cNvPr id="1" name=""/>
        <p:cNvGrpSpPr/>
        <p:nvPr/>
      </p:nvGrpSpPr>
      <p:grpSpPr>
        <a:xfrm>
          <a:off x="0" y="0"/>
          <a:ext cx="0" cy="0"/>
          <a:chOff x="0" y="0"/>
          <a:chExt cx="0" cy="0"/>
        </a:xfrm>
      </p:grpSpPr>
      <p:sp>
        <p:nvSpPr>
          <p:cNvPr id="2" name="Freeform 2"/>
          <p:cNvSpPr/>
          <p:nvPr/>
        </p:nvSpPr>
        <p:spPr>
          <a:xfrm flipH="1">
            <a:off x="0" y="9657471"/>
            <a:ext cx="18288000" cy="629529"/>
          </a:xfrm>
          <a:custGeom>
            <a:avLst/>
            <a:gdLst/>
            <a:ahLst/>
            <a:cxnLst/>
            <a:rect l="l" t="t" r="r" b="b"/>
            <a:pathLst>
              <a:path w="18288000" h="629529">
                <a:moveTo>
                  <a:pt x="18288000" y="0"/>
                </a:moveTo>
                <a:lnTo>
                  <a:pt x="0" y="0"/>
                </a:lnTo>
                <a:lnTo>
                  <a:pt x="0" y="629529"/>
                </a:lnTo>
                <a:lnTo>
                  <a:pt x="18288000" y="629529"/>
                </a:lnTo>
                <a:lnTo>
                  <a:pt x="18288000" y="0"/>
                </a:lnTo>
                <a:close/>
              </a:path>
            </a:pathLst>
          </a:custGeom>
          <a:blipFill>
            <a:blip r:embed="rId2"/>
            <a:stretch>
              <a:fillRect b="-626257"/>
            </a:stretch>
          </a:blipFill>
        </p:spPr>
        <p:txBody>
          <a:bodyPr/>
          <a:lstStyle/>
          <a:p>
            <a:endParaRPr lang="en-GB"/>
          </a:p>
        </p:txBody>
      </p:sp>
      <p:sp>
        <p:nvSpPr>
          <p:cNvPr id="3" name="TextBox 3"/>
          <p:cNvSpPr txBox="1"/>
          <p:nvPr/>
        </p:nvSpPr>
        <p:spPr>
          <a:xfrm>
            <a:off x="723557" y="1568289"/>
            <a:ext cx="17323551" cy="9611361"/>
          </a:xfrm>
          <a:prstGeom prst="rect">
            <a:avLst/>
          </a:prstGeom>
        </p:spPr>
        <p:txBody>
          <a:bodyPr lIns="0" tIns="0" rIns="0" bIns="0" rtlCol="0" anchor="t">
            <a:spAutoFit/>
          </a:bodyPr>
          <a:lstStyle/>
          <a:p>
            <a:pPr algn="l">
              <a:lnSpc>
                <a:spcPts val="5319"/>
              </a:lnSpc>
            </a:pPr>
            <a:r>
              <a:rPr lang="en-US" sz="3799">
                <a:solidFill>
                  <a:srgbClr val="FFFFFF"/>
                </a:solidFill>
                <a:latin typeface="Soho Std 1"/>
                <a:ea typeface="Soho Std 1"/>
                <a:cs typeface="Soho Std 1"/>
                <a:sym typeface="Soho Std 1"/>
              </a:rPr>
              <a:t>Our accommodation block is fully inclusive and every room can accommodate 2 wheelchair users.</a:t>
            </a:r>
          </a:p>
          <a:p>
            <a:pPr algn="l">
              <a:lnSpc>
                <a:spcPts val="5319"/>
              </a:lnSpc>
            </a:pPr>
            <a:endParaRPr lang="en-US" sz="3799">
              <a:solidFill>
                <a:srgbClr val="FFFFFF"/>
              </a:solidFill>
              <a:latin typeface="Soho Std 1"/>
              <a:ea typeface="Soho Std 1"/>
              <a:cs typeface="Soho Std 1"/>
              <a:sym typeface="Soho Std 1"/>
            </a:endParaRPr>
          </a:p>
          <a:p>
            <a:pPr algn="l">
              <a:lnSpc>
                <a:spcPts val="5319"/>
              </a:lnSpc>
            </a:pPr>
            <a:r>
              <a:rPr lang="en-US" sz="3799">
                <a:solidFill>
                  <a:srgbClr val="FFFFFF"/>
                </a:solidFill>
                <a:latin typeface="Soho Std 1"/>
                <a:ea typeface="Soho Std 1"/>
                <a:cs typeface="Soho Std 1"/>
                <a:sym typeface="Soho Std 1"/>
              </a:rPr>
              <a:t>We also have secure access to the rooms</a:t>
            </a:r>
          </a:p>
          <a:p>
            <a:pPr marL="820409" lvl="1" indent="-410205" algn="l">
              <a:lnSpc>
                <a:spcPts val="5319"/>
              </a:lnSpc>
              <a:buFont typeface="Arial"/>
              <a:buChar char="•"/>
            </a:pPr>
            <a:r>
              <a:rPr lang="en-US" sz="3799">
                <a:solidFill>
                  <a:srgbClr val="FFFFFF"/>
                </a:solidFill>
                <a:latin typeface="Soho Std 1"/>
                <a:ea typeface="Soho Std 1"/>
                <a:cs typeface="Soho Std 1"/>
                <a:sym typeface="Soho Std 1"/>
              </a:rPr>
              <a:t>Secure access lifts</a:t>
            </a:r>
          </a:p>
          <a:p>
            <a:pPr marL="820409" lvl="1" indent="-410205" algn="l">
              <a:lnSpc>
                <a:spcPts val="5319"/>
              </a:lnSpc>
              <a:buFont typeface="Arial"/>
              <a:buChar char="•"/>
            </a:pPr>
            <a:r>
              <a:rPr lang="en-US" sz="3799">
                <a:solidFill>
                  <a:srgbClr val="FFFFFF"/>
                </a:solidFill>
                <a:latin typeface="Soho Std 1"/>
                <a:ea typeface="Soho Std 1"/>
                <a:cs typeface="Soho Std 1"/>
                <a:sym typeface="Soho Std 1"/>
              </a:rPr>
              <a:t>Rooms are key card controlled</a:t>
            </a:r>
          </a:p>
          <a:p>
            <a:pPr marL="820409" lvl="1" indent="-410205" algn="l">
              <a:lnSpc>
                <a:spcPts val="5319"/>
              </a:lnSpc>
              <a:buFont typeface="Arial"/>
              <a:buChar char="•"/>
            </a:pPr>
            <a:r>
              <a:rPr lang="en-US" sz="3799">
                <a:solidFill>
                  <a:srgbClr val="FFFFFF"/>
                </a:solidFill>
                <a:latin typeface="Soho Std 1"/>
                <a:ea typeface="Soho Std 1"/>
                <a:cs typeface="Soho Std 1"/>
                <a:sym typeface="Soho Std 1"/>
              </a:rPr>
              <a:t>Night concierge – 24 hour supervision</a:t>
            </a:r>
          </a:p>
          <a:p>
            <a:pPr algn="l">
              <a:lnSpc>
                <a:spcPts val="5319"/>
              </a:lnSpc>
            </a:pPr>
            <a:endParaRPr lang="en-US" sz="3799">
              <a:solidFill>
                <a:srgbClr val="FFFFFF"/>
              </a:solidFill>
              <a:latin typeface="Soho Std 1"/>
              <a:ea typeface="Soho Std 1"/>
              <a:cs typeface="Soho Std 1"/>
              <a:sym typeface="Soho Std 1"/>
            </a:endParaRPr>
          </a:p>
          <a:p>
            <a:pPr algn="l">
              <a:lnSpc>
                <a:spcPts val="5319"/>
              </a:lnSpc>
            </a:pPr>
            <a:r>
              <a:rPr lang="en-US" sz="3799">
                <a:solidFill>
                  <a:srgbClr val="FFFFFF"/>
                </a:solidFill>
                <a:latin typeface="Soho Std 1"/>
                <a:ea typeface="Soho Std 1"/>
                <a:cs typeface="Soho Std 1"/>
                <a:sym typeface="Soho Std 1"/>
              </a:rPr>
              <a:t>Further safety measures:</a:t>
            </a:r>
          </a:p>
          <a:p>
            <a:pPr marL="820409" lvl="1" indent="-410205" algn="l">
              <a:lnSpc>
                <a:spcPts val="5319"/>
              </a:lnSpc>
              <a:buFont typeface="Arial"/>
              <a:buChar char="•"/>
            </a:pPr>
            <a:r>
              <a:rPr lang="en-US" sz="3799">
                <a:solidFill>
                  <a:srgbClr val="FFFFFF"/>
                </a:solidFill>
                <a:latin typeface="Soho Std 1"/>
                <a:ea typeface="Soho Std 1"/>
                <a:cs typeface="Soho Std 1"/>
                <a:sym typeface="Soho Std 1"/>
              </a:rPr>
              <a:t>CCTV in communal areas</a:t>
            </a:r>
          </a:p>
          <a:p>
            <a:pPr marL="820409" lvl="1" indent="-410205" algn="l">
              <a:lnSpc>
                <a:spcPts val="5319"/>
              </a:lnSpc>
              <a:buFont typeface="Arial"/>
              <a:buChar char="•"/>
            </a:pPr>
            <a:r>
              <a:rPr lang="en-US" sz="3799">
                <a:solidFill>
                  <a:srgbClr val="FFFFFF"/>
                </a:solidFill>
                <a:latin typeface="Soho Std 1"/>
                <a:ea typeface="Soho Std 1"/>
                <a:cs typeface="Soho Std 1"/>
                <a:sym typeface="Soho Std 1"/>
              </a:rPr>
              <a:t>Movement activated lights</a:t>
            </a:r>
          </a:p>
          <a:p>
            <a:pPr algn="l">
              <a:lnSpc>
                <a:spcPts val="5319"/>
              </a:lnSpc>
            </a:pPr>
            <a:r>
              <a:rPr lang="en-US" sz="3799">
                <a:solidFill>
                  <a:srgbClr val="FFFFFF"/>
                </a:solidFill>
                <a:latin typeface="Soho Std 1"/>
                <a:ea typeface="Soho Std 1"/>
                <a:cs typeface="Soho Std 1"/>
                <a:sym typeface="Soho Std 1"/>
              </a:rPr>
              <a:t>Pupils must wear bibs at all times </a:t>
            </a:r>
          </a:p>
          <a:p>
            <a:pPr algn="l">
              <a:lnSpc>
                <a:spcPts val="6159"/>
              </a:lnSpc>
            </a:pPr>
            <a:endParaRPr lang="en-US" sz="3799">
              <a:solidFill>
                <a:srgbClr val="FFFFFF"/>
              </a:solidFill>
              <a:latin typeface="Soho Std 1"/>
              <a:ea typeface="Soho Std 1"/>
              <a:cs typeface="Soho Std 1"/>
              <a:sym typeface="Soho Std 1"/>
            </a:endParaRPr>
          </a:p>
          <a:p>
            <a:pPr algn="l">
              <a:lnSpc>
                <a:spcPts val="6159"/>
              </a:lnSpc>
            </a:pPr>
            <a:endParaRPr lang="en-US" sz="3799">
              <a:solidFill>
                <a:srgbClr val="FFFFFF"/>
              </a:solidFill>
              <a:latin typeface="Soho Std 1"/>
              <a:ea typeface="Soho Std 1"/>
              <a:cs typeface="Soho Std 1"/>
              <a:sym typeface="Soho Std 1"/>
            </a:endParaRPr>
          </a:p>
        </p:txBody>
      </p:sp>
      <p:sp>
        <p:nvSpPr>
          <p:cNvPr id="4" name="TextBox 4"/>
          <p:cNvSpPr txBox="1"/>
          <p:nvPr/>
        </p:nvSpPr>
        <p:spPr>
          <a:xfrm>
            <a:off x="723557" y="283209"/>
            <a:ext cx="13254560" cy="1243332"/>
          </a:xfrm>
          <a:prstGeom prst="rect">
            <a:avLst/>
          </a:prstGeom>
        </p:spPr>
        <p:txBody>
          <a:bodyPr lIns="0" tIns="0" rIns="0" bIns="0" rtlCol="0" anchor="t">
            <a:spAutoFit/>
          </a:bodyPr>
          <a:lstStyle/>
          <a:p>
            <a:pPr algn="l">
              <a:lnSpc>
                <a:spcPts val="9169"/>
              </a:lnSpc>
            </a:pPr>
            <a:r>
              <a:rPr lang="en-US" sz="6549">
                <a:solidFill>
                  <a:srgbClr val="FFFFFF"/>
                </a:solidFill>
                <a:latin typeface="Soho Std 2"/>
                <a:ea typeface="Soho Std 2"/>
                <a:cs typeface="Soho Std 2"/>
                <a:sym typeface="Soho Std 2"/>
              </a:rPr>
              <a:t>Safe and secure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BF0D3E"/>
        </a:solidFill>
        <a:effectLst/>
      </p:bgPr>
    </p:bg>
    <p:spTree>
      <p:nvGrpSpPr>
        <p:cNvPr id="1" name=""/>
        <p:cNvGrpSpPr/>
        <p:nvPr/>
      </p:nvGrpSpPr>
      <p:grpSpPr>
        <a:xfrm>
          <a:off x="0" y="0"/>
          <a:ext cx="0" cy="0"/>
          <a:chOff x="0" y="0"/>
          <a:chExt cx="0" cy="0"/>
        </a:xfrm>
      </p:grpSpPr>
      <p:sp>
        <p:nvSpPr>
          <p:cNvPr id="2" name="TextBox 2"/>
          <p:cNvSpPr txBox="1"/>
          <p:nvPr/>
        </p:nvSpPr>
        <p:spPr>
          <a:xfrm>
            <a:off x="566262" y="21174"/>
            <a:ext cx="8441334" cy="1243332"/>
          </a:xfrm>
          <a:prstGeom prst="rect">
            <a:avLst/>
          </a:prstGeom>
        </p:spPr>
        <p:txBody>
          <a:bodyPr lIns="0" tIns="0" rIns="0" bIns="0" rtlCol="0" anchor="t">
            <a:spAutoFit/>
          </a:bodyPr>
          <a:lstStyle/>
          <a:p>
            <a:pPr algn="l">
              <a:lnSpc>
                <a:spcPts val="9169"/>
              </a:lnSpc>
            </a:pPr>
            <a:r>
              <a:rPr lang="en-US" sz="6549">
                <a:solidFill>
                  <a:srgbClr val="FFFFFF"/>
                </a:solidFill>
                <a:latin typeface="Soho Std 2"/>
                <a:ea typeface="Soho Std 2"/>
                <a:cs typeface="Soho Std 2"/>
                <a:sym typeface="Soho Std 2"/>
              </a:rPr>
              <a:t>What to bring</a:t>
            </a:r>
          </a:p>
        </p:txBody>
      </p:sp>
      <p:sp>
        <p:nvSpPr>
          <p:cNvPr id="3" name="TextBox 3"/>
          <p:cNvSpPr txBox="1"/>
          <p:nvPr/>
        </p:nvSpPr>
        <p:spPr>
          <a:xfrm>
            <a:off x="602155" y="1172421"/>
            <a:ext cx="16810881" cy="341760"/>
          </a:xfrm>
          <a:prstGeom prst="rect">
            <a:avLst/>
          </a:prstGeom>
        </p:spPr>
        <p:txBody>
          <a:bodyPr lIns="0" tIns="0" rIns="0" bIns="0" rtlCol="0" anchor="t">
            <a:spAutoFit/>
          </a:bodyPr>
          <a:lstStyle/>
          <a:p>
            <a:pPr>
              <a:lnSpc>
                <a:spcPts val="2939"/>
              </a:lnSpc>
            </a:pPr>
            <a:r>
              <a:rPr lang="en-US" sz="2099" dirty="0">
                <a:solidFill>
                  <a:srgbClr val="FFFFFF"/>
                </a:solidFill>
                <a:latin typeface="Soho Std 1"/>
                <a:ea typeface="Soho Std 1"/>
                <a:cs typeface="Soho Std 1"/>
                <a:sym typeface="Soho Std 1"/>
              </a:rPr>
              <a:t>More information for parents and guardians at: nationalcentreinverclyde.org.uk/schools-and-education</a:t>
            </a:r>
          </a:p>
        </p:txBody>
      </p:sp>
      <p:sp>
        <p:nvSpPr>
          <p:cNvPr id="4" name="TextBox 4"/>
          <p:cNvSpPr txBox="1"/>
          <p:nvPr/>
        </p:nvSpPr>
        <p:spPr>
          <a:xfrm>
            <a:off x="566262" y="2105616"/>
            <a:ext cx="9826105" cy="7227569"/>
          </a:xfrm>
          <a:prstGeom prst="rect">
            <a:avLst/>
          </a:prstGeom>
        </p:spPr>
        <p:txBody>
          <a:bodyPr lIns="0" tIns="0" rIns="0" bIns="0" rtlCol="0" anchor="t">
            <a:spAutoFit/>
          </a:bodyPr>
          <a:lstStyle/>
          <a:p>
            <a:pPr algn="l">
              <a:lnSpc>
                <a:spcPts val="2730"/>
              </a:lnSpc>
              <a:spcBef>
                <a:spcPct val="0"/>
              </a:spcBef>
            </a:pPr>
            <a:r>
              <a:rPr lang="en-US" sz="1950" dirty="0">
                <a:solidFill>
                  <a:srgbClr val="FFFFFF"/>
                </a:solidFill>
                <a:latin typeface="Soho Std 1"/>
                <a:ea typeface="Soho Std 1"/>
                <a:cs typeface="Soho Std 1"/>
                <a:sym typeface="Soho Std 1"/>
              </a:rPr>
              <a:t>Your child should arrive, dressed ready for participation in sport and physical activities and wear comfortable trainers.</a:t>
            </a:r>
          </a:p>
          <a:p>
            <a:pPr algn="l">
              <a:lnSpc>
                <a:spcPts val="2730"/>
              </a:lnSpc>
              <a:spcBef>
                <a:spcPct val="0"/>
              </a:spcBef>
            </a:pPr>
            <a:r>
              <a:rPr lang="en-US" sz="1950" dirty="0">
                <a:solidFill>
                  <a:srgbClr val="FFFFFF"/>
                </a:solidFill>
                <a:latin typeface="Soho Std 1"/>
                <a:ea typeface="Soho Std 1"/>
                <a:cs typeface="Soho Std 1"/>
                <a:sym typeface="Soho Std 1"/>
              </a:rPr>
              <a:t>We encourage young people to come prepared for the week with:</a:t>
            </a:r>
          </a:p>
          <a:p>
            <a:pPr algn="l">
              <a:lnSpc>
                <a:spcPts val="2730"/>
              </a:lnSpc>
              <a:spcBef>
                <a:spcPct val="0"/>
              </a:spcBef>
            </a:pPr>
            <a:endParaRPr lang="en-US" sz="1950" dirty="0">
              <a:solidFill>
                <a:srgbClr val="FFFFFF"/>
              </a:solidFill>
              <a:latin typeface="Soho Std 1"/>
              <a:ea typeface="Soho Std 1"/>
              <a:cs typeface="Soho Std 1"/>
              <a:sym typeface="Soho Std 1"/>
            </a:endParaRPr>
          </a:p>
          <a:p>
            <a:pPr algn="l">
              <a:lnSpc>
                <a:spcPts val="2730"/>
              </a:lnSpc>
              <a:spcBef>
                <a:spcPct val="0"/>
              </a:spcBef>
            </a:pPr>
            <a:r>
              <a:rPr lang="en-US" sz="1950" b="1" dirty="0">
                <a:solidFill>
                  <a:srgbClr val="FFFFFF"/>
                </a:solidFill>
                <a:latin typeface="Soho Std 2"/>
                <a:ea typeface="Soho Std 2"/>
                <a:cs typeface="Soho Std 2"/>
                <a:sym typeface="Soho Std 2"/>
              </a:rPr>
              <a:t>Clothing</a:t>
            </a:r>
          </a:p>
          <a:p>
            <a:pPr algn="l">
              <a:lnSpc>
                <a:spcPts val="2730"/>
              </a:lnSpc>
              <a:spcBef>
                <a:spcPct val="0"/>
              </a:spcBef>
            </a:pPr>
            <a:r>
              <a:rPr lang="en-US" sz="1950" dirty="0">
                <a:solidFill>
                  <a:srgbClr val="FFFFFF"/>
                </a:solidFill>
                <a:latin typeface="Soho Std 1"/>
                <a:ea typeface="Soho Std 1"/>
                <a:cs typeface="Soho Std 1"/>
                <a:sym typeface="Soho Std 1"/>
              </a:rPr>
              <a:t>Shorts &amp; t-shirts (enough for the duration of their stay)</a:t>
            </a:r>
          </a:p>
          <a:p>
            <a:pPr algn="l">
              <a:lnSpc>
                <a:spcPts val="2730"/>
              </a:lnSpc>
              <a:spcBef>
                <a:spcPct val="0"/>
              </a:spcBef>
            </a:pPr>
            <a:r>
              <a:rPr lang="en-US" sz="1950" dirty="0">
                <a:solidFill>
                  <a:srgbClr val="FFFFFF"/>
                </a:solidFill>
                <a:latin typeface="Soho Std 1"/>
                <a:ea typeface="Soho Std 1"/>
                <a:cs typeface="Soho Std 1"/>
                <a:sym typeface="Soho Std 1"/>
              </a:rPr>
              <a:t>Joggers and warm jumpers</a:t>
            </a:r>
          </a:p>
          <a:p>
            <a:pPr algn="l">
              <a:lnSpc>
                <a:spcPts val="2730"/>
              </a:lnSpc>
              <a:spcBef>
                <a:spcPct val="0"/>
              </a:spcBef>
            </a:pPr>
            <a:r>
              <a:rPr lang="en-US" sz="1950" dirty="0">
                <a:solidFill>
                  <a:srgbClr val="FFFFFF"/>
                </a:solidFill>
                <a:latin typeface="Soho Std 1"/>
                <a:ea typeface="Soho Std 1"/>
                <a:cs typeface="Soho Std 1"/>
                <a:sym typeface="Soho Std 1"/>
              </a:rPr>
              <a:t>Hats, scarves and gloves (weather </a:t>
            </a:r>
            <a:r>
              <a:rPr lang="en-US" sz="1950" dirty="0" err="1">
                <a:solidFill>
                  <a:srgbClr val="FFFFFF"/>
                </a:solidFill>
                <a:latin typeface="Soho Std 1"/>
                <a:ea typeface="Soho Std 1"/>
                <a:cs typeface="Soho Std 1"/>
                <a:sym typeface="Soho Std 1"/>
              </a:rPr>
              <a:t>dependant</a:t>
            </a:r>
            <a:r>
              <a:rPr lang="en-US" sz="1950" dirty="0">
                <a:solidFill>
                  <a:srgbClr val="FFFFFF"/>
                </a:solidFill>
                <a:latin typeface="Soho Std 1"/>
                <a:ea typeface="Soho Std 1"/>
                <a:cs typeface="Soho Std 1"/>
                <a:sym typeface="Soho Std 1"/>
              </a:rPr>
              <a:t>)</a:t>
            </a:r>
          </a:p>
          <a:p>
            <a:pPr algn="l">
              <a:lnSpc>
                <a:spcPts val="2730"/>
              </a:lnSpc>
              <a:spcBef>
                <a:spcPct val="0"/>
              </a:spcBef>
            </a:pPr>
            <a:r>
              <a:rPr lang="en-US" sz="1950" dirty="0">
                <a:solidFill>
                  <a:srgbClr val="FFFFFF"/>
                </a:solidFill>
                <a:latin typeface="Soho Std 1"/>
                <a:ea typeface="Soho Std 1"/>
                <a:cs typeface="Soho Std 1"/>
                <a:sym typeface="Soho Std 1"/>
              </a:rPr>
              <a:t>Change of clothes for evening activities</a:t>
            </a:r>
          </a:p>
          <a:p>
            <a:pPr algn="l">
              <a:lnSpc>
                <a:spcPts val="2730"/>
              </a:lnSpc>
              <a:spcBef>
                <a:spcPct val="0"/>
              </a:spcBef>
            </a:pPr>
            <a:r>
              <a:rPr lang="en-US" sz="1950" dirty="0">
                <a:solidFill>
                  <a:srgbClr val="FFFFFF"/>
                </a:solidFill>
                <a:latin typeface="Soho Std 1"/>
                <a:ea typeface="Soho Std 1"/>
                <a:cs typeface="Soho Std 1"/>
                <a:sym typeface="Soho Std 1"/>
              </a:rPr>
              <a:t>Waterproof jacket</a:t>
            </a:r>
          </a:p>
          <a:p>
            <a:pPr algn="l">
              <a:lnSpc>
                <a:spcPts val="2730"/>
              </a:lnSpc>
              <a:spcBef>
                <a:spcPct val="0"/>
              </a:spcBef>
            </a:pPr>
            <a:r>
              <a:rPr lang="en-US" sz="1950" dirty="0">
                <a:solidFill>
                  <a:srgbClr val="FFFFFF"/>
                </a:solidFill>
                <a:latin typeface="Soho Std 1"/>
                <a:ea typeface="Soho Std 1"/>
                <a:cs typeface="Soho Std 1"/>
                <a:sym typeface="Soho Std 1"/>
              </a:rPr>
              <a:t>Training shoes (1 pair minimum)</a:t>
            </a:r>
          </a:p>
          <a:p>
            <a:pPr algn="l">
              <a:lnSpc>
                <a:spcPts val="2730"/>
              </a:lnSpc>
              <a:spcBef>
                <a:spcPct val="0"/>
              </a:spcBef>
            </a:pPr>
            <a:r>
              <a:rPr lang="en-US" sz="1950" dirty="0">
                <a:solidFill>
                  <a:srgbClr val="FFFFFF"/>
                </a:solidFill>
                <a:latin typeface="Soho Std 1"/>
                <a:ea typeface="Soho Std 1"/>
                <a:cs typeface="Soho Std 1"/>
                <a:sym typeface="Soho Std 1"/>
              </a:rPr>
              <a:t>Outdoor shoes/wellies</a:t>
            </a:r>
          </a:p>
          <a:p>
            <a:pPr algn="l">
              <a:lnSpc>
                <a:spcPts val="2730"/>
              </a:lnSpc>
              <a:spcBef>
                <a:spcPct val="0"/>
              </a:spcBef>
            </a:pPr>
            <a:r>
              <a:rPr lang="en-US" sz="1950" dirty="0">
                <a:solidFill>
                  <a:srgbClr val="FFFFFF"/>
                </a:solidFill>
                <a:latin typeface="Soho Std 1"/>
                <a:ea typeface="Soho Std 1"/>
                <a:cs typeface="Soho Std 1"/>
                <a:sym typeface="Soho Std 1"/>
              </a:rPr>
              <a:t>Sleep wear</a:t>
            </a:r>
          </a:p>
          <a:p>
            <a:pPr algn="l">
              <a:lnSpc>
                <a:spcPts val="2730"/>
              </a:lnSpc>
              <a:spcBef>
                <a:spcPct val="0"/>
              </a:spcBef>
            </a:pPr>
            <a:r>
              <a:rPr lang="en-US" sz="1950" dirty="0">
                <a:solidFill>
                  <a:srgbClr val="FFFFFF"/>
                </a:solidFill>
                <a:latin typeface="Soho Std 1"/>
                <a:ea typeface="Soho Std 1"/>
                <a:cs typeface="Soho Std 1"/>
                <a:sym typeface="Soho Std 1"/>
              </a:rPr>
              <a:t>Underwear &amp; socks</a:t>
            </a:r>
          </a:p>
          <a:p>
            <a:pPr algn="l">
              <a:lnSpc>
                <a:spcPts val="2730"/>
              </a:lnSpc>
              <a:spcBef>
                <a:spcPct val="0"/>
              </a:spcBef>
            </a:pPr>
            <a:endParaRPr lang="en-US" sz="1950" dirty="0">
              <a:solidFill>
                <a:srgbClr val="FFFFFF"/>
              </a:solidFill>
              <a:latin typeface="Soho Std 1"/>
              <a:ea typeface="Soho Std 1"/>
              <a:cs typeface="Soho Std 1"/>
              <a:sym typeface="Soho Std 1"/>
            </a:endParaRPr>
          </a:p>
          <a:p>
            <a:pPr algn="l">
              <a:lnSpc>
                <a:spcPts val="2730"/>
              </a:lnSpc>
              <a:spcBef>
                <a:spcPct val="0"/>
              </a:spcBef>
            </a:pPr>
            <a:r>
              <a:rPr lang="en-US" sz="1950" b="1" dirty="0">
                <a:solidFill>
                  <a:srgbClr val="FFFFFF"/>
                </a:solidFill>
                <a:latin typeface="Soho Std 2"/>
                <a:ea typeface="Soho Std 2"/>
                <a:cs typeface="Soho Std 2"/>
                <a:sym typeface="Soho Std 2"/>
              </a:rPr>
              <a:t>Toiletries</a:t>
            </a:r>
          </a:p>
          <a:p>
            <a:pPr algn="l">
              <a:lnSpc>
                <a:spcPts val="2730"/>
              </a:lnSpc>
              <a:spcBef>
                <a:spcPct val="0"/>
              </a:spcBef>
            </a:pPr>
            <a:r>
              <a:rPr lang="en-US" sz="1950" dirty="0">
                <a:solidFill>
                  <a:srgbClr val="FFFFFF"/>
                </a:solidFill>
                <a:latin typeface="Soho Std 1"/>
                <a:ea typeface="Soho Std 1"/>
                <a:cs typeface="Soho Std 1"/>
                <a:sym typeface="Soho Std 1"/>
              </a:rPr>
              <a:t>Toothbrush &amp; toothpaste</a:t>
            </a:r>
          </a:p>
          <a:p>
            <a:pPr algn="l">
              <a:lnSpc>
                <a:spcPts val="2730"/>
              </a:lnSpc>
              <a:spcBef>
                <a:spcPct val="0"/>
              </a:spcBef>
            </a:pPr>
            <a:r>
              <a:rPr lang="en-US" sz="1950" dirty="0">
                <a:solidFill>
                  <a:srgbClr val="FFFFFF"/>
                </a:solidFill>
                <a:latin typeface="Soho Std 1"/>
                <a:ea typeface="Soho Std 1"/>
                <a:cs typeface="Soho Std 1"/>
                <a:sym typeface="Soho Std 1"/>
              </a:rPr>
              <a:t>Shower gel &amp; shampoo</a:t>
            </a:r>
          </a:p>
          <a:p>
            <a:pPr algn="l">
              <a:lnSpc>
                <a:spcPts val="2730"/>
              </a:lnSpc>
              <a:spcBef>
                <a:spcPct val="0"/>
              </a:spcBef>
            </a:pPr>
            <a:r>
              <a:rPr lang="en-US" sz="1950" dirty="0">
                <a:solidFill>
                  <a:srgbClr val="FFFFFF"/>
                </a:solidFill>
                <a:latin typeface="Soho Std 1"/>
                <a:ea typeface="Soho Std 1"/>
                <a:cs typeface="Soho Std 1"/>
                <a:sym typeface="Soho Std 1"/>
              </a:rPr>
              <a:t>General toiletries</a:t>
            </a:r>
          </a:p>
          <a:p>
            <a:pPr algn="l">
              <a:lnSpc>
                <a:spcPts val="2730"/>
              </a:lnSpc>
              <a:spcBef>
                <a:spcPct val="0"/>
              </a:spcBef>
            </a:pPr>
            <a:endParaRPr lang="en-US" sz="1950" dirty="0">
              <a:solidFill>
                <a:srgbClr val="FFFFFF"/>
              </a:solidFill>
              <a:latin typeface="Soho Std 1"/>
              <a:ea typeface="Soho Std 1"/>
              <a:cs typeface="Soho Std 1"/>
              <a:sym typeface="Soho Std 1"/>
            </a:endParaRPr>
          </a:p>
          <a:p>
            <a:pPr algn="l">
              <a:lnSpc>
                <a:spcPts val="2730"/>
              </a:lnSpc>
              <a:spcBef>
                <a:spcPct val="0"/>
              </a:spcBef>
            </a:pPr>
            <a:endParaRPr lang="en-US" sz="1950" dirty="0">
              <a:solidFill>
                <a:srgbClr val="FFFFFF"/>
              </a:solidFill>
              <a:latin typeface="Soho Std 1"/>
              <a:ea typeface="Soho Std 1"/>
              <a:cs typeface="Soho Std 1"/>
              <a:sym typeface="Soho Std 1"/>
            </a:endParaRPr>
          </a:p>
        </p:txBody>
      </p:sp>
      <p:sp>
        <p:nvSpPr>
          <p:cNvPr id="5" name="TextBox 5"/>
          <p:cNvSpPr txBox="1"/>
          <p:nvPr/>
        </p:nvSpPr>
        <p:spPr>
          <a:xfrm>
            <a:off x="10674781" y="2086566"/>
            <a:ext cx="7250293" cy="7458471"/>
          </a:xfrm>
          <a:prstGeom prst="rect">
            <a:avLst/>
          </a:prstGeom>
        </p:spPr>
        <p:txBody>
          <a:bodyPr lIns="0" tIns="0" rIns="0" bIns="0" rtlCol="0" anchor="t">
            <a:spAutoFit/>
          </a:bodyPr>
          <a:lstStyle/>
          <a:p>
            <a:pPr algn="l">
              <a:lnSpc>
                <a:spcPts val="3128"/>
              </a:lnSpc>
              <a:spcBef>
                <a:spcPct val="0"/>
              </a:spcBef>
            </a:pPr>
            <a:r>
              <a:rPr lang="en-US" sz="2234" b="1" dirty="0">
                <a:solidFill>
                  <a:srgbClr val="FFFFFF"/>
                </a:solidFill>
                <a:latin typeface="Soho Std 2"/>
                <a:ea typeface="Soho Std 2"/>
                <a:cs typeface="Soho Std 2"/>
                <a:sym typeface="Soho Std 2"/>
              </a:rPr>
              <a:t>Other Items:</a:t>
            </a:r>
          </a:p>
          <a:p>
            <a:pPr algn="l">
              <a:lnSpc>
                <a:spcPts val="3128"/>
              </a:lnSpc>
              <a:spcBef>
                <a:spcPct val="0"/>
              </a:spcBef>
            </a:pPr>
            <a:r>
              <a:rPr lang="en-US" sz="2234" dirty="0">
                <a:solidFill>
                  <a:srgbClr val="FFFFFF"/>
                </a:solidFill>
                <a:latin typeface="Soho Std 1"/>
                <a:ea typeface="Soho Std 1"/>
                <a:cs typeface="Soho Std 1"/>
                <a:sym typeface="Soho Std 1"/>
              </a:rPr>
              <a:t>Backpack</a:t>
            </a:r>
          </a:p>
          <a:p>
            <a:pPr algn="l">
              <a:lnSpc>
                <a:spcPts val="3128"/>
              </a:lnSpc>
              <a:spcBef>
                <a:spcPct val="0"/>
              </a:spcBef>
            </a:pPr>
            <a:r>
              <a:rPr lang="en-US" sz="2234" dirty="0">
                <a:solidFill>
                  <a:srgbClr val="FFFFFF"/>
                </a:solidFill>
                <a:latin typeface="Soho Std 1"/>
                <a:ea typeface="Soho Std 1"/>
                <a:cs typeface="Soho Std 1"/>
                <a:sym typeface="Soho Std 1"/>
              </a:rPr>
              <a:t>Water bottle</a:t>
            </a:r>
          </a:p>
          <a:p>
            <a:pPr algn="l">
              <a:lnSpc>
                <a:spcPts val="3128"/>
              </a:lnSpc>
              <a:spcBef>
                <a:spcPct val="0"/>
              </a:spcBef>
            </a:pPr>
            <a:r>
              <a:rPr lang="en-US" sz="2234" dirty="0">
                <a:solidFill>
                  <a:srgbClr val="FFFFFF"/>
                </a:solidFill>
                <a:latin typeface="Soho Std 1"/>
                <a:ea typeface="Soho Std 1"/>
                <a:cs typeface="Soho Std 1"/>
                <a:sym typeface="Soho Std 1"/>
              </a:rPr>
              <a:t>Sun hat/cap</a:t>
            </a:r>
          </a:p>
          <a:p>
            <a:pPr algn="l">
              <a:lnSpc>
                <a:spcPts val="3128"/>
              </a:lnSpc>
              <a:spcBef>
                <a:spcPct val="0"/>
              </a:spcBef>
            </a:pPr>
            <a:r>
              <a:rPr lang="en-US" sz="2234" dirty="0">
                <a:solidFill>
                  <a:srgbClr val="FFFFFF"/>
                </a:solidFill>
                <a:latin typeface="Soho Std 1"/>
                <a:ea typeface="Soho Std 1"/>
                <a:cs typeface="Soho Std 1"/>
                <a:sym typeface="Soho Std 1"/>
              </a:rPr>
              <a:t>Suntan lotion</a:t>
            </a:r>
          </a:p>
          <a:p>
            <a:pPr algn="l">
              <a:lnSpc>
                <a:spcPts val="3128"/>
              </a:lnSpc>
              <a:spcBef>
                <a:spcPct val="0"/>
              </a:spcBef>
            </a:pPr>
            <a:r>
              <a:rPr lang="en-US" sz="2234" dirty="0">
                <a:solidFill>
                  <a:srgbClr val="FFFFFF"/>
                </a:solidFill>
                <a:latin typeface="Soho Std 1"/>
                <a:ea typeface="Soho Std 1"/>
                <a:cs typeface="Soho Std 1"/>
                <a:sym typeface="Soho Std 1"/>
              </a:rPr>
              <a:t>Any medication (inhalers etc.)</a:t>
            </a:r>
          </a:p>
          <a:p>
            <a:pPr algn="l">
              <a:lnSpc>
                <a:spcPts val="3128"/>
              </a:lnSpc>
              <a:spcBef>
                <a:spcPct val="0"/>
              </a:spcBef>
            </a:pPr>
            <a:r>
              <a:rPr lang="en-US" sz="2234" dirty="0">
                <a:solidFill>
                  <a:srgbClr val="FFFFFF"/>
                </a:solidFill>
                <a:latin typeface="Soho Std 1"/>
                <a:ea typeface="Soho Std 1"/>
                <a:cs typeface="Soho Std 1"/>
                <a:sym typeface="Soho Std 1"/>
              </a:rPr>
              <a:t>Money - the school can advise on their policy for this - all food </a:t>
            </a:r>
            <a:r>
              <a:rPr lang="en-US" sz="2234" dirty="0" err="1">
                <a:solidFill>
                  <a:srgbClr val="FFFFFF"/>
                </a:solidFill>
                <a:latin typeface="Soho Std 1"/>
                <a:ea typeface="Soho Std 1"/>
                <a:cs typeface="Soho Std 1"/>
                <a:sym typeface="Soho Std 1"/>
              </a:rPr>
              <a:t>etc</a:t>
            </a:r>
            <a:r>
              <a:rPr lang="en-US" sz="2234" dirty="0">
                <a:solidFill>
                  <a:srgbClr val="FFFFFF"/>
                </a:solidFill>
                <a:latin typeface="Soho Std 1"/>
                <a:ea typeface="Soho Std 1"/>
                <a:cs typeface="Soho Std 1"/>
                <a:sym typeface="Soho Std 1"/>
              </a:rPr>
              <a:t> is included in the stay. Café and vending machines available. Please note we cannot provide change so please bring loose coins if school allows.</a:t>
            </a:r>
          </a:p>
          <a:p>
            <a:pPr algn="l">
              <a:lnSpc>
                <a:spcPts val="3128"/>
              </a:lnSpc>
              <a:spcBef>
                <a:spcPct val="0"/>
              </a:spcBef>
            </a:pPr>
            <a:endParaRPr lang="en-US" sz="2234" dirty="0">
              <a:solidFill>
                <a:srgbClr val="FFFFFF"/>
              </a:solidFill>
              <a:latin typeface="Soho Std 1"/>
              <a:ea typeface="Soho Std 1"/>
              <a:cs typeface="Soho Std 1"/>
              <a:sym typeface="Soho Std 1"/>
            </a:endParaRPr>
          </a:p>
          <a:p>
            <a:pPr algn="l">
              <a:lnSpc>
                <a:spcPts val="3128"/>
              </a:lnSpc>
              <a:spcBef>
                <a:spcPct val="0"/>
              </a:spcBef>
            </a:pPr>
            <a:r>
              <a:rPr lang="en-US" sz="2234" dirty="0">
                <a:solidFill>
                  <a:srgbClr val="FFFFFF"/>
                </a:solidFill>
                <a:latin typeface="Soho Std 1"/>
                <a:ea typeface="Soho Std 1"/>
                <a:cs typeface="Soho Std 1"/>
                <a:sym typeface="Soho Std 1"/>
              </a:rPr>
              <a:t>Your child’s school will have their own procedures regarding bringing mobile phones, tablets, or any other electrical equipment. However, it would be advisable to leave these at home due to safeguarding and liability reasons. sportscotland do not accept liability for the loss or damage of any belongings and advise parents to be mindful if allowing children to bring any items of value.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13985" y="0"/>
            <a:ext cx="18715969" cy="10841775"/>
            <a:chOff x="0" y="0"/>
            <a:chExt cx="24954625" cy="14455700"/>
          </a:xfrm>
        </p:grpSpPr>
        <p:pic>
          <p:nvPicPr>
            <p:cNvPr id="3" name="Picture 3"/>
            <p:cNvPicPr>
              <a:picLocks noChangeAspect="1"/>
            </p:cNvPicPr>
            <p:nvPr/>
          </p:nvPicPr>
          <p:blipFill>
            <a:blip r:embed="rId2"/>
            <a:srcRect l="962" r="962"/>
            <a:stretch>
              <a:fillRect/>
            </a:stretch>
          </p:blipFill>
          <p:spPr>
            <a:xfrm>
              <a:off x="0" y="0"/>
              <a:ext cx="24954625" cy="14455700"/>
            </a:xfrm>
            <a:prstGeom prst="rect">
              <a:avLst/>
            </a:prstGeom>
          </p:spPr>
        </p:pic>
      </p:grpSp>
      <p:sp>
        <p:nvSpPr>
          <p:cNvPr id="4" name="Freeform 4"/>
          <p:cNvSpPr/>
          <p:nvPr/>
        </p:nvSpPr>
        <p:spPr>
          <a:xfrm flipH="1">
            <a:off x="0" y="9586177"/>
            <a:ext cx="18288000" cy="874550"/>
          </a:xfrm>
          <a:custGeom>
            <a:avLst/>
            <a:gdLst/>
            <a:ahLst/>
            <a:cxnLst/>
            <a:rect l="l" t="t" r="r" b="b"/>
            <a:pathLst>
              <a:path w="18288000" h="874550">
                <a:moveTo>
                  <a:pt x="18288000" y="0"/>
                </a:moveTo>
                <a:lnTo>
                  <a:pt x="0" y="0"/>
                </a:lnTo>
                <a:lnTo>
                  <a:pt x="0" y="874549"/>
                </a:lnTo>
                <a:lnTo>
                  <a:pt x="18288000" y="874549"/>
                </a:lnTo>
                <a:lnTo>
                  <a:pt x="18288000" y="0"/>
                </a:lnTo>
                <a:close/>
              </a:path>
            </a:pathLst>
          </a:custGeom>
          <a:blipFill>
            <a:blip r:embed="rId3"/>
            <a:stretch>
              <a:fillRect b="-422783"/>
            </a:stretch>
          </a:blipFill>
        </p:spPr>
        <p:txBody>
          <a:bodyPr/>
          <a:lstStyle/>
          <a:p>
            <a:endParaRPr lang="en-GB"/>
          </a:p>
        </p:txBody>
      </p:sp>
      <p:grpSp>
        <p:nvGrpSpPr>
          <p:cNvPr id="5" name="Group 5"/>
          <p:cNvGrpSpPr/>
          <p:nvPr/>
        </p:nvGrpSpPr>
        <p:grpSpPr>
          <a:xfrm>
            <a:off x="0" y="477809"/>
            <a:ext cx="18501985" cy="3326787"/>
            <a:chOff x="0" y="0"/>
            <a:chExt cx="4872951" cy="876191"/>
          </a:xfrm>
        </p:grpSpPr>
        <p:sp>
          <p:nvSpPr>
            <p:cNvPr id="6" name="Freeform 6"/>
            <p:cNvSpPr/>
            <p:nvPr/>
          </p:nvSpPr>
          <p:spPr>
            <a:xfrm>
              <a:off x="0" y="0"/>
              <a:ext cx="4872951" cy="876191"/>
            </a:xfrm>
            <a:custGeom>
              <a:avLst/>
              <a:gdLst/>
              <a:ahLst/>
              <a:cxnLst/>
              <a:rect l="l" t="t" r="r" b="b"/>
              <a:pathLst>
                <a:path w="4872951" h="876191">
                  <a:moveTo>
                    <a:pt x="0" y="0"/>
                  </a:moveTo>
                  <a:lnTo>
                    <a:pt x="4872951" y="0"/>
                  </a:lnTo>
                  <a:lnTo>
                    <a:pt x="4872951" y="876191"/>
                  </a:lnTo>
                  <a:lnTo>
                    <a:pt x="0" y="876191"/>
                  </a:lnTo>
                  <a:close/>
                </a:path>
              </a:pathLst>
            </a:custGeom>
            <a:solidFill>
              <a:srgbClr val="0018A8">
                <a:alpha val="49804"/>
              </a:srgbClr>
            </a:solidFill>
          </p:spPr>
          <p:txBody>
            <a:bodyPr/>
            <a:lstStyle/>
            <a:p>
              <a:endParaRPr lang="en-GB"/>
            </a:p>
          </p:txBody>
        </p:sp>
        <p:sp>
          <p:nvSpPr>
            <p:cNvPr id="7" name="TextBox 7"/>
            <p:cNvSpPr txBox="1"/>
            <p:nvPr/>
          </p:nvSpPr>
          <p:spPr>
            <a:xfrm>
              <a:off x="0" y="-76200"/>
              <a:ext cx="4872951" cy="952391"/>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191794" y="750363"/>
            <a:ext cx="16372163" cy="1271910"/>
          </a:xfrm>
          <a:prstGeom prst="rect">
            <a:avLst/>
          </a:prstGeom>
        </p:spPr>
        <p:txBody>
          <a:bodyPr lIns="0" tIns="0" rIns="0" bIns="0" rtlCol="0" anchor="t">
            <a:spAutoFit/>
          </a:bodyPr>
          <a:lstStyle/>
          <a:p>
            <a:pPr marL="0" lvl="0" indent="0" algn="l">
              <a:lnSpc>
                <a:spcPts val="8690"/>
              </a:lnSpc>
              <a:spcBef>
                <a:spcPct val="0"/>
              </a:spcBef>
            </a:pPr>
            <a:r>
              <a:rPr lang="en-US" sz="7900" b="1">
                <a:solidFill>
                  <a:srgbClr val="FFFFFF"/>
                </a:solidFill>
                <a:latin typeface="Soho Std 2"/>
                <a:ea typeface="Soho Std 2"/>
                <a:cs typeface="Soho Std 2"/>
                <a:sym typeface="Soho Std 2"/>
              </a:rPr>
              <a:t>Thank you! Any questions?</a:t>
            </a:r>
          </a:p>
        </p:txBody>
      </p:sp>
      <p:sp>
        <p:nvSpPr>
          <p:cNvPr id="9" name="TextBox 9"/>
          <p:cNvSpPr txBox="1"/>
          <p:nvPr/>
        </p:nvSpPr>
        <p:spPr>
          <a:xfrm>
            <a:off x="191794" y="2034380"/>
            <a:ext cx="16372163" cy="1389380"/>
          </a:xfrm>
          <a:prstGeom prst="rect">
            <a:avLst/>
          </a:prstGeom>
        </p:spPr>
        <p:txBody>
          <a:bodyPr lIns="0" tIns="0" rIns="0" bIns="0" rtlCol="0" anchor="t">
            <a:spAutoFit/>
          </a:bodyPr>
          <a:lstStyle/>
          <a:p>
            <a:pPr algn="l">
              <a:lnSpc>
                <a:spcPts val="5320"/>
              </a:lnSpc>
            </a:pPr>
            <a:r>
              <a:rPr lang="en-US" sz="3800" dirty="0">
                <a:solidFill>
                  <a:srgbClr val="FFC72C"/>
                </a:solidFill>
                <a:latin typeface="Soho Std 1"/>
                <a:ea typeface="Soho Std 1"/>
                <a:cs typeface="Soho Std 1"/>
                <a:sym typeface="Soho Std 1"/>
              </a:rPr>
              <a:t>Please remember we have lots of information at: nationalcentreinverclyde.org.uk/schools-and-education</a:t>
            </a:r>
          </a:p>
        </p:txBody>
      </p:sp>
      <p:pic>
        <p:nvPicPr>
          <p:cNvPr id="10" name="Picture 10"/>
          <p:cNvPicPr>
            <a:picLocks noChangeAspect="1"/>
          </p:cNvPicPr>
          <p:nvPr/>
        </p:nvPicPr>
        <p:blipFill>
          <a:blip r:embed="rId4"/>
          <a:stretch>
            <a:fillRect/>
          </a:stretch>
        </p:blipFill>
        <p:spPr>
          <a:xfrm>
            <a:off x="14832135" y="393339"/>
            <a:ext cx="3463644" cy="346364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437</Words>
  <Application>Microsoft Office PowerPoint</Application>
  <PresentationFormat>Custom</PresentationFormat>
  <Paragraphs>70</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Soho Std 2</vt:lpstr>
      <vt:lpstr>Soho Std 1</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Schools presentation 2026</dc:title>
  <cp:lastModifiedBy>Mrs Carswell</cp:lastModifiedBy>
  <cp:revision>3</cp:revision>
  <dcterms:created xsi:type="dcterms:W3CDTF">2006-08-16T00:00:00Z</dcterms:created>
  <dcterms:modified xsi:type="dcterms:W3CDTF">2026-09-07T12:22:01Z</dcterms:modified>
  <dc:identifier>DAHNSJ-hI0c</dc:identifier>
</cp:coreProperties>
</file>